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5" r:id="rId1"/>
  </p:sldMasterIdLst>
  <p:sldIdLst>
    <p:sldId id="269" r:id="rId2"/>
    <p:sldId id="257" r:id="rId3"/>
    <p:sldId id="258" r:id="rId4"/>
    <p:sldId id="259" r:id="rId5"/>
    <p:sldId id="267" r:id="rId6"/>
    <p:sldId id="268" r:id="rId7"/>
    <p:sldId id="260" r:id="rId8"/>
    <p:sldId id="261" r:id="rId9"/>
    <p:sldId id="262" r:id="rId10"/>
    <p:sldId id="263" r:id="rId11"/>
    <p:sldId id="265" r:id="rId12"/>
    <p:sldId id="264" r:id="rId13"/>
    <p:sldId id="272" r:id="rId14"/>
    <p:sldId id="270" r:id="rId15"/>
    <p:sldId id="273" r:id="rId16"/>
    <p:sldId id="271" r:id="rId17"/>
    <p:sldId id="266"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584" autoAdjust="0"/>
    <p:restoredTop sz="96362" autoAdjust="0"/>
  </p:normalViewPr>
  <p:slideViewPr>
    <p:cSldViewPr>
      <p:cViewPr varScale="1">
        <p:scale>
          <a:sx n="114" d="100"/>
          <a:sy n="114" d="100"/>
        </p:scale>
        <p:origin x="2238"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lt-LT" smtClean="0"/>
              <a:t>Spustelėję redag. ruoš. pavad. stilių</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523F4A3B-6CC5-4A06-B462-F52B3EC4C3A9}" type="datetimeFigureOut">
              <a:rPr lang="lt-LT" smtClean="0"/>
              <a:t>2025-10-13</a:t>
            </a:fld>
            <a:endParaRPr lang="lt-LT"/>
          </a:p>
        </p:txBody>
      </p:sp>
      <p:sp>
        <p:nvSpPr>
          <p:cNvPr id="5" name="Footer Placeholder 4"/>
          <p:cNvSpPr>
            <a:spLocks noGrp="1"/>
          </p:cNvSpPr>
          <p:nvPr>
            <p:ph type="ftr" sz="quarter" idx="11"/>
          </p:nvPr>
        </p:nvSpPr>
        <p:spPr/>
        <p:txBody>
          <a:bodyPr/>
          <a:lstStyle/>
          <a:p>
            <a:endParaRPr lang="lt-LT"/>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4799B48-314B-4FA7-BE52-316A66A1482F}" type="slidenum">
              <a:rPr lang="lt-LT" smtClean="0"/>
              <a:t>‹#›</a:t>
            </a:fld>
            <a:endParaRPr lang="lt-LT"/>
          </a:p>
        </p:txBody>
      </p:sp>
    </p:spTree>
    <p:extLst>
      <p:ext uri="{BB962C8B-B14F-4D97-AF65-F5344CB8AC3E}">
        <p14:creationId xmlns:p14="http://schemas.microsoft.com/office/powerpoint/2010/main" val="2564151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vadinima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523F4A3B-6CC5-4A06-B462-F52B3EC4C3A9}" type="datetimeFigureOut">
              <a:rPr lang="lt-LT" smtClean="0"/>
              <a:t>2025-10-13</a:t>
            </a:fld>
            <a:endParaRPr lang="lt-LT"/>
          </a:p>
        </p:txBody>
      </p:sp>
      <p:sp>
        <p:nvSpPr>
          <p:cNvPr id="5" name="Footer Placeholder 4"/>
          <p:cNvSpPr>
            <a:spLocks noGrp="1"/>
          </p:cNvSpPr>
          <p:nvPr>
            <p:ph type="ftr" sz="quarter" idx="11"/>
          </p:nvPr>
        </p:nvSpPr>
        <p:spPr/>
        <p:txBody>
          <a:bodyPr/>
          <a:lstStyle/>
          <a:p>
            <a:endParaRPr lang="lt-LT"/>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4799B48-314B-4FA7-BE52-316A66A1482F}" type="slidenum">
              <a:rPr lang="lt-LT" smtClean="0"/>
              <a:t>‹#›</a:t>
            </a:fld>
            <a:endParaRPr lang="lt-LT"/>
          </a:p>
        </p:txBody>
      </p:sp>
    </p:spTree>
    <p:extLst>
      <p:ext uri="{BB962C8B-B14F-4D97-AF65-F5344CB8AC3E}">
        <p14:creationId xmlns:p14="http://schemas.microsoft.com/office/powerpoint/2010/main" val="1625802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siūlymas su antrašte">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lt-LT" smtClean="0"/>
              <a:t>Spustelėję redag. ruoš. pavad. stilių</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523F4A3B-6CC5-4A06-B462-F52B3EC4C3A9}" type="datetimeFigureOut">
              <a:rPr lang="lt-LT" smtClean="0"/>
              <a:t>2025-10-13</a:t>
            </a:fld>
            <a:endParaRPr lang="lt-LT"/>
          </a:p>
        </p:txBody>
      </p:sp>
      <p:sp>
        <p:nvSpPr>
          <p:cNvPr id="5" name="Footer Placeholder 4"/>
          <p:cNvSpPr>
            <a:spLocks noGrp="1"/>
          </p:cNvSpPr>
          <p:nvPr>
            <p:ph type="ftr" sz="quarter" idx="11"/>
          </p:nvPr>
        </p:nvSpPr>
        <p:spPr/>
        <p:txBody>
          <a:bodyPr/>
          <a:lstStyle/>
          <a:p>
            <a:endParaRPr lang="lt-LT"/>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4799B48-314B-4FA7-BE52-316A66A1482F}" type="slidenum">
              <a:rPr lang="lt-LT" smtClean="0"/>
              <a:t>‹#›</a:t>
            </a:fld>
            <a:endParaRPr lang="lt-LT"/>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532416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ortelės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lt-LT" smtClean="0"/>
              <a:t>Spustelėję redag. ruoš. pavad. stilių</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t-LT" smtClean="0"/>
              <a:t>Redaguoti šablono teksto stilius</a:t>
            </a:r>
          </a:p>
        </p:txBody>
      </p:sp>
      <p:sp>
        <p:nvSpPr>
          <p:cNvPr id="5" name="Date Placeholder 4"/>
          <p:cNvSpPr>
            <a:spLocks noGrp="1"/>
          </p:cNvSpPr>
          <p:nvPr>
            <p:ph type="dt" sz="half" idx="10"/>
          </p:nvPr>
        </p:nvSpPr>
        <p:spPr/>
        <p:txBody>
          <a:bodyPr/>
          <a:lstStyle/>
          <a:p>
            <a:fld id="{523F4A3B-6CC5-4A06-B462-F52B3EC4C3A9}" type="datetimeFigureOut">
              <a:rPr lang="lt-LT" smtClean="0"/>
              <a:t>2025-10-13</a:t>
            </a:fld>
            <a:endParaRPr lang="lt-LT"/>
          </a:p>
        </p:txBody>
      </p:sp>
      <p:sp>
        <p:nvSpPr>
          <p:cNvPr id="6" name="Footer Placeholder 5"/>
          <p:cNvSpPr>
            <a:spLocks noGrp="1"/>
          </p:cNvSpPr>
          <p:nvPr>
            <p:ph type="ftr" sz="quarter" idx="11"/>
          </p:nvPr>
        </p:nvSpPr>
        <p:spPr/>
        <p:txBody>
          <a:bodyPr/>
          <a:lstStyle/>
          <a:p>
            <a:endParaRPr lang="lt-LT"/>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4799B48-314B-4FA7-BE52-316A66A1482F}" type="slidenum">
              <a:rPr lang="lt-LT" smtClean="0"/>
              <a:t>‹#›</a:t>
            </a:fld>
            <a:endParaRPr lang="lt-LT"/>
          </a:p>
        </p:txBody>
      </p:sp>
    </p:spTree>
    <p:extLst>
      <p:ext uri="{BB962C8B-B14F-4D97-AF65-F5344CB8AC3E}">
        <p14:creationId xmlns:p14="http://schemas.microsoft.com/office/powerpoint/2010/main" val="646223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asiūlymo pavadinimas kortelės">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lt-LT" smtClean="0"/>
              <a:t>Spustelėję redag. ruoš. pavad. stilių</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t-LT" smtClean="0"/>
              <a:t>Redaguoti šablono teksto stilius</a:t>
            </a:r>
          </a:p>
        </p:txBody>
      </p:sp>
      <p:sp>
        <p:nvSpPr>
          <p:cNvPr id="5" name="Date Placeholder 4"/>
          <p:cNvSpPr>
            <a:spLocks noGrp="1"/>
          </p:cNvSpPr>
          <p:nvPr>
            <p:ph type="dt" sz="half" idx="10"/>
          </p:nvPr>
        </p:nvSpPr>
        <p:spPr/>
        <p:txBody>
          <a:bodyPr/>
          <a:lstStyle/>
          <a:p>
            <a:fld id="{523F4A3B-6CC5-4A06-B462-F52B3EC4C3A9}" type="datetimeFigureOut">
              <a:rPr lang="lt-LT" smtClean="0"/>
              <a:t>2025-10-13</a:t>
            </a:fld>
            <a:endParaRPr lang="lt-LT"/>
          </a:p>
        </p:txBody>
      </p:sp>
      <p:sp>
        <p:nvSpPr>
          <p:cNvPr id="6" name="Footer Placeholder 5"/>
          <p:cNvSpPr>
            <a:spLocks noGrp="1"/>
          </p:cNvSpPr>
          <p:nvPr>
            <p:ph type="ftr" sz="quarter" idx="11"/>
          </p:nvPr>
        </p:nvSpPr>
        <p:spPr/>
        <p:txBody>
          <a:bodyPr/>
          <a:lstStyle/>
          <a:p>
            <a:endParaRPr lang="lt-LT"/>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4799B48-314B-4FA7-BE52-316A66A1482F}" type="slidenum">
              <a:rPr lang="lt-LT" smtClean="0"/>
              <a:t>‹#›</a:t>
            </a:fld>
            <a:endParaRPr lang="lt-LT"/>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778529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rba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lt-LT" smtClean="0"/>
              <a:t>Spustelėję redag. ruoš. pavad. stilių</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t-LT" smtClean="0"/>
              <a:t>Redaguoti šablono teksto stilius</a:t>
            </a:r>
          </a:p>
        </p:txBody>
      </p:sp>
      <p:sp>
        <p:nvSpPr>
          <p:cNvPr id="5" name="Date Placeholder 4"/>
          <p:cNvSpPr>
            <a:spLocks noGrp="1"/>
          </p:cNvSpPr>
          <p:nvPr>
            <p:ph type="dt" sz="half" idx="10"/>
          </p:nvPr>
        </p:nvSpPr>
        <p:spPr/>
        <p:txBody>
          <a:bodyPr/>
          <a:lstStyle/>
          <a:p>
            <a:fld id="{523F4A3B-6CC5-4A06-B462-F52B3EC4C3A9}" type="datetimeFigureOut">
              <a:rPr lang="lt-LT" smtClean="0"/>
              <a:t>2025-10-13</a:t>
            </a:fld>
            <a:endParaRPr lang="lt-LT"/>
          </a:p>
        </p:txBody>
      </p:sp>
      <p:sp>
        <p:nvSpPr>
          <p:cNvPr id="6" name="Footer Placeholder 5"/>
          <p:cNvSpPr>
            <a:spLocks noGrp="1"/>
          </p:cNvSpPr>
          <p:nvPr>
            <p:ph type="ftr" sz="quarter" idx="11"/>
          </p:nvPr>
        </p:nvSpPr>
        <p:spPr/>
        <p:txBody>
          <a:bodyPr/>
          <a:lstStyle/>
          <a:p>
            <a:endParaRPr lang="lt-LT"/>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4799B48-314B-4FA7-BE52-316A66A1482F}" type="slidenum">
              <a:rPr lang="lt-LT" smtClean="0"/>
              <a:t>‹#›</a:t>
            </a:fld>
            <a:endParaRPr lang="lt-LT"/>
          </a:p>
        </p:txBody>
      </p:sp>
    </p:spTree>
    <p:extLst>
      <p:ext uri="{BB962C8B-B14F-4D97-AF65-F5344CB8AC3E}">
        <p14:creationId xmlns:p14="http://schemas.microsoft.com/office/powerpoint/2010/main" val="6225654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Vertical Text Placeholder 2"/>
          <p:cNvSpPr>
            <a:spLocks noGrp="1"/>
          </p:cNvSpPr>
          <p:nvPr>
            <p:ph type="body" orient="vert" idx="1"/>
          </p:nvPr>
        </p:nvSpPr>
        <p:spPr/>
        <p:txBody>
          <a:bodyPr vert="eaVert" ancho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523F4A3B-6CC5-4A06-B462-F52B3EC4C3A9}" type="datetimeFigureOut">
              <a:rPr lang="lt-LT" smtClean="0"/>
              <a:t>2025-10-13</a:t>
            </a:fld>
            <a:endParaRPr lang="lt-LT"/>
          </a:p>
        </p:txBody>
      </p:sp>
      <p:sp>
        <p:nvSpPr>
          <p:cNvPr id="5" name="Footer Placeholder 4"/>
          <p:cNvSpPr>
            <a:spLocks noGrp="1"/>
          </p:cNvSpPr>
          <p:nvPr>
            <p:ph type="ftr" sz="quarter" idx="11"/>
          </p:nvPr>
        </p:nvSpPr>
        <p:spPr/>
        <p:txBody>
          <a:bodyPr/>
          <a:lstStyle/>
          <a:p>
            <a:endParaRPr lang="lt-LT"/>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4799B48-314B-4FA7-BE52-316A66A1482F}" type="slidenum">
              <a:rPr lang="lt-LT" smtClean="0"/>
              <a:t>‹#›</a:t>
            </a:fld>
            <a:endParaRPr lang="lt-LT"/>
          </a:p>
        </p:txBody>
      </p:sp>
    </p:spTree>
    <p:extLst>
      <p:ext uri="{BB962C8B-B14F-4D97-AF65-F5344CB8AC3E}">
        <p14:creationId xmlns:p14="http://schemas.microsoft.com/office/powerpoint/2010/main" val="24800481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523F4A3B-6CC5-4A06-B462-F52B3EC4C3A9}" type="datetimeFigureOut">
              <a:rPr lang="lt-LT" smtClean="0"/>
              <a:t>2025-10-13</a:t>
            </a:fld>
            <a:endParaRPr lang="lt-LT"/>
          </a:p>
        </p:txBody>
      </p:sp>
      <p:sp>
        <p:nvSpPr>
          <p:cNvPr id="5" name="Footer Placeholder 4"/>
          <p:cNvSpPr>
            <a:spLocks noGrp="1"/>
          </p:cNvSpPr>
          <p:nvPr>
            <p:ph type="ftr" sz="quarter" idx="11"/>
          </p:nvPr>
        </p:nvSpPr>
        <p:spPr/>
        <p:txBody>
          <a:bodyPr/>
          <a:lstStyle/>
          <a:p>
            <a:endParaRPr lang="lt-LT"/>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4799B48-314B-4FA7-BE52-316A66A1482F}" type="slidenum">
              <a:rPr lang="lt-LT" smtClean="0"/>
              <a:t>‹#›</a:t>
            </a:fld>
            <a:endParaRPr lang="lt-LT"/>
          </a:p>
        </p:txBody>
      </p:sp>
    </p:spTree>
    <p:extLst>
      <p:ext uri="{BB962C8B-B14F-4D97-AF65-F5344CB8AC3E}">
        <p14:creationId xmlns:p14="http://schemas.microsoft.com/office/powerpoint/2010/main" val="2358231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lt-LT" smtClean="0"/>
              <a:t>Spustelėję redag. ruoš. pavad. stilių</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523F4A3B-6CC5-4A06-B462-F52B3EC4C3A9}" type="datetimeFigureOut">
              <a:rPr lang="lt-LT" smtClean="0"/>
              <a:t>2025-10-13</a:t>
            </a:fld>
            <a:endParaRPr lang="lt-LT"/>
          </a:p>
        </p:txBody>
      </p:sp>
      <p:sp>
        <p:nvSpPr>
          <p:cNvPr id="5" name="Footer Placeholder 4"/>
          <p:cNvSpPr>
            <a:spLocks noGrp="1"/>
          </p:cNvSpPr>
          <p:nvPr>
            <p:ph type="ftr" sz="quarter" idx="11"/>
          </p:nvPr>
        </p:nvSpPr>
        <p:spPr/>
        <p:txBody>
          <a:bodyPr/>
          <a:lstStyle/>
          <a:p>
            <a:endParaRPr lang="lt-LT"/>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4799B48-314B-4FA7-BE52-316A66A1482F}" type="slidenum">
              <a:rPr lang="lt-LT" smtClean="0"/>
              <a:t>‹#›</a:t>
            </a:fld>
            <a:endParaRPr lang="lt-LT"/>
          </a:p>
        </p:txBody>
      </p:sp>
    </p:spTree>
    <p:extLst>
      <p:ext uri="{BB962C8B-B14F-4D97-AF65-F5344CB8AC3E}">
        <p14:creationId xmlns:p14="http://schemas.microsoft.com/office/powerpoint/2010/main" val="948768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523F4A3B-6CC5-4A06-B462-F52B3EC4C3A9}" type="datetimeFigureOut">
              <a:rPr lang="lt-LT" smtClean="0"/>
              <a:t>2025-10-13</a:t>
            </a:fld>
            <a:endParaRPr lang="lt-LT"/>
          </a:p>
        </p:txBody>
      </p:sp>
      <p:sp>
        <p:nvSpPr>
          <p:cNvPr id="5" name="Footer Placeholder 4"/>
          <p:cNvSpPr>
            <a:spLocks noGrp="1"/>
          </p:cNvSpPr>
          <p:nvPr>
            <p:ph type="ftr" sz="quarter" idx="11"/>
          </p:nvPr>
        </p:nvSpPr>
        <p:spPr/>
        <p:txBody>
          <a:bodyPr/>
          <a:lstStyle/>
          <a:p>
            <a:endParaRPr lang="lt-LT"/>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4799B48-314B-4FA7-BE52-316A66A1482F}" type="slidenum">
              <a:rPr lang="lt-LT" smtClean="0"/>
              <a:t>‹#›</a:t>
            </a:fld>
            <a:endParaRPr lang="lt-LT"/>
          </a:p>
        </p:txBody>
      </p:sp>
    </p:spTree>
    <p:extLst>
      <p:ext uri="{BB962C8B-B14F-4D97-AF65-F5344CB8AC3E}">
        <p14:creationId xmlns:p14="http://schemas.microsoft.com/office/powerpoint/2010/main" val="2506771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lt-LT" smtClean="0"/>
              <a:t>Spustelėję redag. ruoš. pavad. stilių</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Date Placeholder 4"/>
          <p:cNvSpPr>
            <a:spLocks noGrp="1"/>
          </p:cNvSpPr>
          <p:nvPr>
            <p:ph type="dt" sz="half" idx="10"/>
          </p:nvPr>
        </p:nvSpPr>
        <p:spPr/>
        <p:txBody>
          <a:bodyPr/>
          <a:lstStyle/>
          <a:p>
            <a:fld id="{523F4A3B-6CC5-4A06-B462-F52B3EC4C3A9}" type="datetimeFigureOut">
              <a:rPr lang="lt-LT" smtClean="0"/>
              <a:t>2025-10-13</a:t>
            </a:fld>
            <a:endParaRPr lang="lt-LT"/>
          </a:p>
        </p:txBody>
      </p:sp>
      <p:sp>
        <p:nvSpPr>
          <p:cNvPr id="6" name="Footer Placeholder 5"/>
          <p:cNvSpPr>
            <a:spLocks noGrp="1"/>
          </p:cNvSpPr>
          <p:nvPr>
            <p:ph type="ftr" sz="quarter" idx="11"/>
          </p:nvPr>
        </p:nvSpPr>
        <p:spPr/>
        <p:txBody>
          <a:bodyPr/>
          <a:lstStyle/>
          <a:p>
            <a:endParaRPr lang="lt-LT"/>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B4799B48-314B-4FA7-BE52-316A66A1482F}" type="slidenum">
              <a:rPr lang="lt-LT" smtClean="0"/>
              <a:t>‹#›</a:t>
            </a:fld>
            <a:endParaRPr lang="lt-LT"/>
          </a:p>
        </p:txBody>
      </p:sp>
    </p:spTree>
    <p:extLst>
      <p:ext uri="{BB962C8B-B14F-4D97-AF65-F5344CB8AC3E}">
        <p14:creationId xmlns:p14="http://schemas.microsoft.com/office/powerpoint/2010/main" val="2550076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lt-LT" smtClean="0"/>
              <a:t>Spustelėję redag. ruoš. pavad. stilių</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7" name="Date Placeholder 6"/>
          <p:cNvSpPr>
            <a:spLocks noGrp="1"/>
          </p:cNvSpPr>
          <p:nvPr>
            <p:ph type="dt" sz="half" idx="10"/>
          </p:nvPr>
        </p:nvSpPr>
        <p:spPr/>
        <p:txBody>
          <a:bodyPr/>
          <a:lstStyle/>
          <a:p>
            <a:fld id="{523F4A3B-6CC5-4A06-B462-F52B3EC4C3A9}" type="datetimeFigureOut">
              <a:rPr lang="lt-LT" smtClean="0"/>
              <a:t>2025-10-13</a:t>
            </a:fld>
            <a:endParaRPr lang="lt-LT"/>
          </a:p>
        </p:txBody>
      </p:sp>
      <p:sp>
        <p:nvSpPr>
          <p:cNvPr id="8" name="Footer Placeholder 7"/>
          <p:cNvSpPr>
            <a:spLocks noGrp="1"/>
          </p:cNvSpPr>
          <p:nvPr>
            <p:ph type="ftr" sz="quarter" idx="11"/>
          </p:nvPr>
        </p:nvSpPr>
        <p:spPr/>
        <p:txBody>
          <a:bodyPr/>
          <a:lstStyle/>
          <a:p>
            <a:endParaRPr lang="lt-LT"/>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4799B48-314B-4FA7-BE52-316A66A1482F}" type="slidenum">
              <a:rPr lang="lt-LT" smtClean="0"/>
              <a:t>‹#›</a:t>
            </a:fld>
            <a:endParaRPr lang="lt-LT"/>
          </a:p>
        </p:txBody>
      </p:sp>
    </p:spTree>
    <p:extLst>
      <p:ext uri="{BB962C8B-B14F-4D97-AF65-F5344CB8AC3E}">
        <p14:creationId xmlns:p14="http://schemas.microsoft.com/office/powerpoint/2010/main" val="673556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lt-LT" smtClean="0"/>
              <a:t>Spustelėję redag. ruoš. pavad. stilių</a:t>
            </a:r>
            <a:endParaRPr lang="en-US" dirty="0"/>
          </a:p>
        </p:txBody>
      </p:sp>
      <p:sp>
        <p:nvSpPr>
          <p:cNvPr id="3" name="Date Placeholder 2"/>
          <p:cNvSpPr>
            <a:spLocks noGrp="1"/>
          </p:cNvSpPr>
          <p:nvPr>
            <p:ph type="dt" sz="half" idx="10"/>
          </p:nvPr>
        </p:nvSpPr>
        <p:spPr/>
        <p:txBody>
          <a:bodyPr/>
          <a:lstStyle/>
          <a:p>
            <a:fld id="{523F4A3B-6CC5-4A06-B462-F52B3EC4C3A9}" type="datetimeFigureOut">
              <a:rPr lang="lt-LT" smtClean="0"/>
              <a:t>2025-10-13</a:t>
            </a:fld>
            <a:endParaRPr lang="lt-LT"/>
          </a:p>
        </p:txBody>
      </p:sp>
      <p:sp>
        <p:nvSpPr>
          <p:cNvPr id="4" name="Footer Placeholder 3"/>
          <p:cNvSpPr>
            <a:spLocks noGrp="1"/>
          </p:cNvSpPr>
          <p:nvPr>
            <p:ph type="ftr" sz="quarter" idx="11"/>
          </p:nvPr>
        </p:nvSpPr>
        <p:spPr/>
        <p:txBody>
          <a:bodyPr/>
          <a:lstStyle/>
          <a:p>
            <a:endParaRPr lang="lt-LT"/>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4799B48-314B-4FA7-BE52-316A66A1482F}" type="slidenum">
              <a:rPr lang="lt-LT" smtClean="0"/>
              <a:t>‹#›</a:t>
            </a:fld>
            <a:endParaRPr lang="lt-LT"/>
          </a:p>
        </p:txBody>
      </p:sp>
    </p:spTree>
    <p:extLst>
      <p:ext uri="{BB962C8B-B14F-4D97-AF65-F5344CB8AC3E}">
        <p14:creationId xmlns:p14="http://schemas.microsoft.com/office/powerpoint/2010/main" val="2504323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3F4A3B-6CC5-4A06-B462-F52B3EC4C3A9}" type="datetimeFigureOut">
              <a:rPr lang="lt-LT" smtClean="0"/>
              <a:t>2025-10-13</a:t>
            </a:fld>
            <a:endParaRPr lang="lt-LT"/>
          </a:p>
        </p:txBody>
      </p:sp>
      <p:sp>
        <p:nvSpPr>
          <p:cNvPr id="3" name="Footer Placeholder 2"/>
          <p:cNvSpPr>
            <a:spLocks noGrp="1"/>
          </p:cNvSpPr>
          <p:nvPr>
            <p:ph type="ftr" sz="quarter" idx="11"/>
          </p:nvPr>
        </p:nvSpPr>
        <p:spPr/>
        <p:txBody>
          <a:bodyPr/>
          <a:lstStyle/>
          <a:p>
            <a:endParaRPr lang="lt-LT"/>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4799B48-314B-4FA7-BE52-316A66A1482F}" type="slidenum">
              <a:rPr lang="lt-LT" smtClean="0"/>
              <a:t>‹#›</a:t>
            </a:fld>
            <a:endParaRPr lang="lt-LT"/>
          </a:p>
        </p:txBody>
      </p:sp>
    </p:spTree>
    <p:extLst>
      <p:ext uri="{BB962C8B-B14F-4D97-AF65-F5344CB8AC3E}">
        <p14:creationId xmlns:p14="http://schemas.microsoft.com/office/powerpoint/2010/main" val="2017954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lt-LT" smtClean="0"/>
              <a:t>Spustelėję redag. ruoš. pavad. stilių</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Redaguoti šablono teksto stilius</a:t>
            </a:r>
          </a:p>
        </p:txBody>
      </p:sp>
      <p:sp>
        <p:nvSpPr>
          <p:cNvPr id="5" name="Date Placeholder 4"/>
          <p:cNvSpPr>
            <a:spLocks noGrp="1"/>
          </p:cNvSpPr>
          <p:nvPr>
            <p:ph type="dt" sz="half" idx="10"/>
          </p:nvPr>
        </p:nvSpPr>
        <p:spPr/>
        <p:txBody>
          <a:bodyPr/>
          <a:lstStyle/>
          <a:p>
            <a:fld id="{523F4A3B-6CC5-4A06-B462-F52B3EC4C3A9}" type="datetimeFigureOut">
              <a:rPr lang="lt-LT" smtClean="0"/>
              <a:t>2025-10-13</a:t>
            </a:fld>
            <a:endParaRPr lang="lt-LT"/>
          </a:p>
        </p:txBody>
      </p:sp>
      <p:sp>
        <p:nvSpPr>
          <p:cNvPr id="6" name="Footer Placeholder 5"/>
          <p:cNvSpPr>
            <a:spLocks noGrp="1"/>
          </p:cNvSpPr>
          <p:nvPr>
            <p:ph type="ftr" sz="quarter" idx="11"/>
          </p:nvPr>
        </p:nvSpPr>
        <p:spPr/>
        <p:txBody>
          <a:bodyPr/>
          <a:lstStyle/>
          <a:p>
            <a:endParaRPr lang="lt-LT"/>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4799B48-314B-4FA7-BE52-316A66A1482F}" type="slidenum">
              <a:rPr lang="lt-LT" smtClean="0"/>
              <a:t>‹#›</a:t>
            </a:fld>
            <a:endParaRPr lang="lt-LT"/>
          </a:p>
        </p:txBody>
      </p:sp>
    </p:spTree>
    <p:extLst>
      <p:ext uri="{BB962C8B-B14F-4D97-AF65-F5344CB8AC3E}">
        <p14:creationId xmlns:p14="http://schemas.microsoft.com/office/powerpoint/2010/main" val="2905531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lt-LT" smtClean="0"/>
              <a:t>Spustelėję redag. ruoš. pavad. stilių</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t-LT" smtClean="0"/>
              <a:t>Spustelėkite piktogr. norėdami įtraukti pav.</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Redaguoti šablono teksto stilius</a:t>
            </a:r>
          </a:p>
        </p:txBody>
      </p:sp>
      <p:sp>
        <p:nvSpPr>
          <p:cNvPr id="5" name="Date Placeholder 4"/>
          <p:cNvSpPr>
            <a:spLocks noGrp="1"/>
          </p:cNvSpPr>
          <p:nvPr>
            <p:ph type="dt" sz="half" idx="10"/>
          </p:nvPr>
        </p:nvSpPr>
        <p:spPr/>
        <p:txBody>
          <a:bodyPr/>
          <a:lstStyle/>
          <a:p>
            <a:fld id="{523F4A3B-6CC5-4A06-B462-F52B3EC4C3A9}" type="datetimeFigureOut">
              <a:rPr lang="lt-LT" smtClean="0"/>
              <a:t>2025-10-13</a:t>
            </a:fld>
            <a:endParaRPr lang="lt-LT"/>
          </a:p>
        </p:txBody>
      </p:sp>
      <p:sp>
        <p:nvSpPr>
          <p:cNvPr id="6" name="Footer Placeholder 5"/>
          <p:cNvSpPr>
            <a:spLocks noGrp="1"/>
          </p:cNvSpPr>
          <p:nvPr>
            <p:ph type="ftr" sz="quarter" idx="11"/>
          </p:nvPr>
        </p:nvSpPr>
        <p:spPr/>
        <p:txBody>
          <a:bodyPr/>
          <a:lstStyle/>
          <a:p>
            <a:endParaRPr lang="lt-LT"/>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4799B48-314B-4FA7-BE52-316A66A1482F}" type="slidenum">
              <a:rPr lang="lt-LT" smtClean="0"/>
              <a:t>‹#›</a:t>
            </a:fld>
            <a:endParaRPr lang="lt-LT"/>
          </a:p>
        </p:txBody>
      </p:sp>
    </p:spTree>
    <p:extLst>
      <p:ext uri="{BB962C8B-B14F-4D97-AF65-F5344CB8AC3E}">
        <p14:creationId xmlns:p14="http://schemas.microsoft.com/office/powerpoint/2010/main" val="2262647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749"/>
            <a:ext cx="1952272" cy="6852504"/>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lt-LT" smtClean="0"/>
              <a:t>Spustelėję redag. ruoš. pavad. stilių</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523F4A3B-6CC5-4A06-B462-F52B3EC4C3A9}" type="datetimeFigureOut">
              <a:rPr lang="lt-LT" smtClean="0"/>
              <a:t>2025-10-13</a:t>
            </a:fld>
            <a:endParaRPr lang="lt-LT"/>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lt-LT"/>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4799B48-314B-4FA7-BE52-316A66A1482F}" type="slidenum">
              <a:rPr lang="lt-LT" smtClean="0"/>
              <a:t>‹#›</a:t>
            </a:fld>
            <a:endParaRPr lang="lt-LT"/>
          </a:p>
        </p:txBody>
      </p:sp>
    </p:spTree>
    <p:extLst>
      <p:ext uri="{BB962C8B-B14F-4D97-AF65-F5344CB8AC3E}">
        <p14:creationId xmlns:p14="http://schemas.microsoft.com/office/powerpoint/2010/main" val="4029232507"/>
      </p:ext>
    </p:extLst>
  </p:cSld>
  <p:clrMap bg1="lt1" tx1="dk1" bg2="lt2" tx2="dk2" accent1="accent1" accent2="accent2" accent3="accent3" accent4="accent4" accent5="accent5" accent6="accent6" hlink="hlink" folHlink="folHlink"/>
  <p:sldLayoutIdLst>
    <p:sldLayoutId id="2147484026" r:id="rId1"/>
    <p:sldLayoutId id="2147484027" r:id="rId2"/>
    <p:sldLayoutId id="2147484028" r:id="rId3"/>
    <p:sldLayoutId id="2147484029" r:id="rId4"/>
    <p:sldLayoutId id="2147484030" r:id="rId5"/>
    <p:sldLayoutId id="2147484031" r:id="rId6"/>
    <p:sldLayoutId id="2147484032" r:id="rId7"/>
    <p:sldLayoutId id="2147484033" r:id="rId8"/>
    <p:sldLayoutId id="2147484034" r:id="rId9"/>
    <p:sldLayoutId id="2147484035" r:id="rId10"/>
    <p:sldLayoutId id="2147484036" r:id="rId11"/>
    <p:sldLayoutId id="2147484037" r:id="rId12"/>
    <p:sldLayoutId id="2147484038" r:id="rId13"/>
    <p:sldLayoutId id="2147484039" r:id="rId14"/>
    <p:sldLayoutId id="2147484040" r:id="rId15"/>
    <p:sldLayoutId id="214748404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1043608" y="2204864"/>
            <a:ext cx="7704856" cy="1938992"/>
          </a:xfrm>
          <a:prstGeom prst="rect">
            <a:avLst/>
          </a:prstGeom>
        </p:spPr>
        <p:txBody>
          <a:bodyPr wrap="square">
            <a:spAutoFit/>
          </a:bodyPr>
          <a:lstStyle/>
          <a:p>
            <a:pPr algn="ctr"/>
            <a:r>
              <a:rPr lang="lt-LT" sz="4000" b="1" dirty="0">
                <a:solidFill>
                  <a:schemeClr val="accent2">
                    <a:lumMod val="75000"/>
                  </a:schemeClr>
                </a:solidFill>
                <a:latin typeface="Calibri" panose="020F0502020204030204" pitchFamily="34" charset="0"/>
                <a:cs typeface="Calibri" panose="020F0502020204030204" pitchFamily="34" charset="0"/>
              </a:rPr>
              <a:t>DAUGIABUČIŲ NAMŲ SAVININKŲ BENDRIJŲ DOKUMENTAI </a:t>
            </a:r>
            <a:endParaRPr lang="lt-LT" sz="4000" b="1" dirty="0" smtClean="0">
              <a:solidFill>
                <a:schemeClr val="accent2">
                  <a:lumMod val="75000"/>
                </a:schemeClr>
              </a:solidFill>
              <a:latin typeface="Calibri" panose="020F0502020204030204" pitchFamily="34" charset="0"/>
              <a:cs typeface="Calibri" panose="020F0502020204030204" pitchFamily="34" charset="0"/>
            </a:endParaRPr>
          </a:p>
          <a:p>
            <a:pPr algn="ctr"/>
            <a:r>
              <a:rPr lang="lt-LT" sz="4000" b="1" dirty="0" smtClean="0">
                <a:solidFill>
                  <a:schemeClr val="accent2">
                    <a:lumMod val="75000"/>
                  </a:schemeClr>
                </a:solidFill>
                <a:latin typeface="Calibri" panose="020F0502020204030204" pitchFamily="34" charset="0"/>
                <a:cs typeface="Calibri" panose="020F0502020204030204" pitchFamily="34" charset="0"/>
              </a:rPr>
              <a:t>IR </a:t>
            </a:r>
            <a:r>
              <a:rPr lang="lt-LT" sz="4000" b="1" dirty="0">
                <a:solidFill>
                  <a:schemeClr val="accent2">
                    <a:lumMod val="75000"/>
                  </a:schemeClr>
                </a:solidFill>
                <a:latin typeface="Calibri" panose="020F0502020204030204" pitchFamily="34" charset="0"/>
                <a:cs typeface="Calibri" panose="020F0502020204030204" pitchFamily="34" charset="0"/>
              </a:rPr>
              <a:t>KITA NAUDINGA </a:t>
            </a:r>
            <a:r>
              <a:rPr lang="lt-LT" sz="4000" b="1" dirty="0" smtClean="0">
                <a:solidFill>
                  <a:schemeClr val="accent2">
                    <a:lumMod val="75000"/>
                  </a:schemeClr>
                </a:solidFill>
                <a:latin typeface="Calibri" panose="020F0502020204030204" pitchFamily="34" charset="0"/>
                <a:cs typeface="Calibri" panose="020F0502020204030204" pitchFamily="34" charset="0"/>
              </a:rPr>
              <a:t>INFORMACIJA</a:t>
            </a:r>
            <a:endParaRPr lang="lt-LT" sz="4000" b="1" dirty="0">
              <a:solidFill>
                <a:schemeClr val="accent2">
                  <a:lumMod val="75000"/>
                </a:schemeClr>
              </a:solidFill>
              <a:latin typeface="Calibri" panose="020F0502020204030204" pitchFamily="34" charset="0"/>
              <a:cs typeface="Calibri" panose="020F0502020204030204" pitchFamily="34" charset="0"/>
            </a:endParaRPr>
          </a:p>
        </p:txBody>
      </p:sp>
      <p:pic>
        <p:nvPicPr>
          <p:cNvPr id="3" name="Paveikslėlis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1960" y="476672"/>
            <a:ext cx="1260141" cy="1008112"/>
          </a:xfrm>
          <a:prstGeom prst="rect">
            <a:avLst/>
          </a:prstGeom>
        </p:spPr>
      </p:pic>
    </p:spTree>
    <p:extLst>
      <p:ext uri="{BB962C8B-B14F-4D97-AF65-F5344CB8AC3E}">
        <p14:creationId xmlns:p14="http://schemas.microsoft.com/office/powerpoint/2010/main" val="38258088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594988" y="116632"/>
            <a:ext cx="8363272" cy="1440160"/>
          </a:xfrm>
        </p:spPr>
        <p:txBody>
          <a:bodyPr>
            <a:noAutofit/>
          </a:bodyPr>
          <a:lstStyle/>
          <a:p>
            <a:pPr algn="ctr"/>
            <a:r>
              <a:rPr lang="lt-LT" sz="2400" b="1" dirty="0" smtClean="0">
                <a:latin typeface="Calibri" panose="020F0502020204030204" pitchFamily="34" charset="0"/>
                <a:cs typeface="Calibri" panose="020F0502020204030204" pitchFamily="34" charset="0"/>
              </a:rPr>
              <a:t>BUTŲ IR KITŲ PATALPŲ SAVININKŲ PRAŠYMŲ, SKUNDŲ IR </a:t>
            </a:r>
            <a:br>
              <a:rPr lang="lt-LT" sz="2400" b="1" dirty="0" smtClean="0">
                <a:latin typeface="Calibri" panose="020F0502020204030204" pitchFamily="34" charset="0"/>
                <a:cs typeface="Calibri" panose="020F0502020204030204" pitchFamily="34" charset="0"/>
              </a:rPr>
            </a:br>
            <a:r>
              <a:rPr lang="lt-LT" sz="2400" b="1" dirty="0" smtClean="0">
                <a:latin typeface="Calibri" panose="020F0502020204030204" pitchFamily="34" charset="0"/>
                <a:cs typeface="Calibri" panose="020F0502020204030204" pitchFamily="34" charset="0"/>
              </a:rPr>
              <a:t>KITŲ DOKUMENTŲ REGISTRAVIMO ŽURNALAS (DOKUMENTAS)</a:t>
            </a:r>
            <a:r>
              <a:rPr lang="en-US" sz="2400" b="1" dirty="0" smtClean="0">
                <a:latin typeface="Calibri" panose="020F0502020204030204" pitchFamily="34" charset="0"/>
                <a:cs typeface="Calibri" panose="020F0502020204030204" pitchFamily="34" charset="0"/>
              </a:rPr>
              <a:t>, </a:t>
            </a:r>
            <a:r>
              <a:rPr lang="lt-LT" sz="2400" b="1" dirty="0" smtClean="0">
                <a:latin typeface="Calibri" panose="020F0502020204030204" pitchFamily="34" charset="0"/>
                <a:cs typeface="Calibri" panose="020F0502020204030204" pitchFamily="34" charset="0"/>
              </a:rPr>
              <a:t>                               </a:t>
            </a:r>
            <a:r>
              <a:rPr lang="en-US" sz="2400" b="1" dirty="0" smtClean="0">
                <a:latin typeface="Calibri" panose="020F0502020204030204" pitchFamily="34" charset="0"/>
                <a:cs typeface="Calibri" panose="020F0502020204030204" pitchFamily="34" charset="0"/>
              </a:rPr>
              <a:t>INFORMACIJOS TEIKIMAS</a:t>
            </a:r>
            <a:endParaRPr lang="lt-LT" sz="2400" b="1" dirty="0">
              <a:latin typeface="Calibri" panose="020F0502020204030204" pitchFamily="34" charset="0"/>
              <a:cs typeface="Calibri" panose="020F0502020204030204" pitchFamily="34" charset="0"/>
            </a:endParaRPr>
          </a:p>
        </p:txBody>
      </p:sp>
      <p:sp>
        <p:nvSpPr>
          <p:cNvPr id="3" name="Turinio vietos rezervavimo ženklas 2"/>
          <p:cNvSpPr>
            <a:spLocks noGrp="1"/>
          </p:cNvSpPr>
          <p:nvPr>
            <p:ph idx="1"/>
          </p:nvPr>
        </p:nvSpPr>
        <p:spPr>
          <a:xfrm>
            <a:off x="575556" y="1628801"/>
            <a:ext cx="8291264" cy="5112568"/>
          </a:xfrm>
        </p:spPr>
        <p:txBody>
          <a:bodyPr>
            <a:normAutofit fontScale="40000" lnSpcReduction="20000"/>
          </a:bodyPr>
          <a:lstStyle/>
          <a:p>
            <a:pPr algn="just">
              <a:spcBef>
                <a:spcPts val="1200"/>
              </a:spcBef>
            </a:pPr>
            <a:r>
              <a:rPr lang="lt-LT" sz="5300" dirty="0" smtClean="0">
                <a:solidFill>
                  <a:schemeClr val="tx1"/>
                </a:solidFill>
                <a:latin typeface="Calibri" panose="020F0502020204030204" pitchFamily="34" charset="0"/>
                <a:cs typeface="Calibri" panose="020F0502020204030204" pitchFamily="34" charset="0"/>
              </a:rPr>
              <a:t>Visi </a:t>
            </a:r>
            <a:r>
              <a:rPr lang="lt-LT" sz="5300" dirty="0">
                <a:solidFill>
                  <a:schemeClr val="tx1"/>
                </a:solidFill>
                <a:latin typeface="Calibri" panose="020F0502020204030204" pitchFamily="34" charset="0"/>
                <a:cs typeface="Calibri" panose="020F0502020204030204" pitchFamily="34" charset="0"/>
              </a:rPr>
              <a:t>butų ir kitų patalpų (pastatų) savininkų raštu bendrijos pirmininkui pateikti </a:t>
            </a:r>
            <a:r>
              <a:rPr lang="lt-LT" sz="5300" b="1" i="1" dirty="0">
                <a:solidFill>
                  <a:schemeClr val="tx1"/>
                </a:solidFill>
                <a:latin typeface="Calibri" panose="020F0502020204030204" pitchFamily="34" charset="0"/>
                <a:cs typeface="Calibri" panose="020F0502020204030204" pitchFamily="34" charset="0"/>
              </a:rPr>
              <a:t>prašymai, skundai ir kiti dokumentai registruojami ir nagrinėjami</a:t>
            </a:r>
            <a:r>
              <a:rPr lang="lt-LT" sz="5300" dirty="0">
                <a:solidFill>
                  <a:schemeClr val="tx1"/>
                </a:solidFill>
                <a:latin typeface="Calibri" panose="020F0502020204030204" pitchFamily="34" charset="0"/>
                <a:cs typeface="Calibri" panose="020F0502020204030204" pitchFamily="34" charset="0"/>
              </a:rPr>
              <a:t> bendrijos įstatuose nustatyta </a:t>
            </a:r>
            <a:r>
              <a:rPr lang="lt-LT" sz="5300" dirty="0" smtClean="0">
                <a:solidFill>
                  <a:schemeClr val="tx1"/>
                </a:solidFill>
                <a:latin typeface="Calibri" panose="020F0502020204030204" pitchFamily="34" charset="0"/>
                <a:cs typeface="Calibri" panose="020F0502020204030204" pitchFamily="34" charset="0"/>
              </a:rPr>
              <a:t>tvarka. </a:t>
            </a:r>
          </a:p>
          <a:p>
            <a:pPr algn="just">
              <a:spcBef>
                <a:spcPts val="1200"/>
              </a:spcBef>
            </a:pPr>
            <a:r>
              <a:rPr lang="lt-LT" sz="5300" dirty="0" smtClean="0">
                <a:solidFill>
                  <a:schemeClr val="tx1"/>
                </a:solidFill>
                <a:latin typeface="Calibri" panose="020F0502020204030204" pitchFamily="34" charset="0"/>
                <a:cs typeface="Calibri" panose="020F0502020204030204" pitchFamily="34" charset="0"/>
              </a:rPr>
              <a:t>Minėti dokumentai </a:t>
            </a:r>
            <a:r>
              <a:rPr lang="lt-LT" sz="5300" dirty="0">
                <a:solidFill>
                  <a:schemeClr val="tx1"/>
                </a:solidFill>
                <a:latin typeface="Calibri" panose="020F0502020204030204" pitchFamily="34" charset="0"/>
                <a:cs typeface="Calibri" panose="020F0502020204030204" pitchFamily="34" charset="0"/>
              </a:rPr>
              <a:t>turi būti laikomi/susegami registravimo saugomi registravimo žurnale/dokumentų byloje</a:t>
            </a:r>
            <a:r>
              <a:rPr lang="lt-LT" sz="5300" dirty="0" smtClean="0">
                <a:solidFill>
                  <a:schemeClr val="tx1"/>
                </a:solidFill>
                <a:latin typeface="Calibri" panose="020F0502020204030204" pitchFamily="34" charset="0"/>
                <a:cs typeface="Calibri" panose="020F0502020204030204" pitchFamily="34" charset="0"/>
              </a:rPr>
              <a:t>.</a:t>
            </a:r>
          </a:p>
          <a:p>
            <a:pPr algn="just">
              <a:spcBef>
                <a:spcPts val="1200"/>
              </a:spcBef>
            </a:pPr>
            <a:r>
              <a:rPr lang="lt-LT" sz="5300" b="1" i="1" dirty="0" smtClean="0">
                <a:solidFill>
                  <a:schemeClr val="tx1"/>
                </a:solidFill>
                <a:latin typeface="Calibri" panose="020F0502020204030204" pitchFamily="34" charset="0"/>
                <a:cs typeface="Calibri" panose="020F0502020204030204" pitchFamily="34" charset="0"/>
              </a:rPr>
              <a:t>Bendrijos pirmininkas privalo per 10 darbo dienų nuo buto ar kitų patalpų (pastato) savininko kreipimosi gavimo dienos </a:t>
            </a:r>
            <a:r>
              <a:rPr lang="lt-LT" sz="5300" dirty="0" smtClean="0">
                <a:solidFill>
                  <a:schemeClr val="tx1"/>
                </a:solidFill>
                <a:latin typeface="Calibri" panose="020F0502020204030204" pitchFamily="34" charset="0"/>
                <a:cs typeface="Calibri" panose="020F0502020204030204" pitchFamily="34" charset="0"/>
              </a:rPr>
              <a:t>suteikti išsamią informaciją apie bendrijos organų sprendimus, bendrijos turtą, kaupiamąsias lėšas, įmokas ir kitus privalomus </a:t>
            </a:r>
            <a:r>
              <a:rPr lang="lt-LT" sz="5300" dirty="0" err="1" smtClean="0">
                <a:solidFill>
                  <a:schemeClr val="tx1"/>
                </a:solidFill>
                <a:latin typeface="Calibri" panose="020F0502020204030204" pitchFamily="34" charset="0"/>
                <a:cs typeface="Calibri" panose="020F0502020204030204" pitchFamily="34" charset="0"/>
              </a:rPr>
              <a:t>mokėjimus</a:t>
            </a:r>
            <a:r>
              <a:rPr lang="lt-LT" sz="5300" dirty="0" smtClean="0">
                <a:solidFill>
                  <a:schemeClr val="tx1"/>
                </a:solidFill>
                <a:latin typeface="Calibri" panose="020F0502020204030204" pitchFamily="34" charset="0"/>
                <a:cs typeface="Calibri" panose="020F0502020204030204" pitchFamily="34" charset="0"/>
              </a:rPr>
              <a:t>, susijusius su bendrijos veikla</a:t>
            </a:r>
            <a:r>
              <a:rPr lang="lt-LT" sz="5300" dirty="0" smtClean="0">
                <a:latin typeface="Calibri" panose="020F0502020204030204" pitchFamily="34" charset="0"/>
                <a:cs typeface="Calibri" panose="020F0502020204030204" pitchFamily="34" charset="0"/>
              </a:rPr>
              <a:t>.</a:t>
            </a:r>
            <a:r>
              <a:rPr lang="en-US" sz="5300" dirty="0" smtClean="0">
                <a:solidFill>
                  <a:srgbClr val="FF0000"/>
                </a:solidFill>
                <a:latin typeface="Calibri" panose="020F0502020204030204" pitchFamily="34" charset="0"/>
                <a:cs typeface="Calibri" panose="020F0502020204030204" pitchFamily="34" charset="0"/>
              </a:rPr>
              <a:t>*</a:t>
            </a:r>
            <a:endParaRPr lang="lt-LT" sz="5300" dirty="0" smtClean="0">
              <a:solidFill>
                <a:srgbClr val="FF0000"/>
              </a:solidFill>
              <a:latin typeface="Calibri" panose="020F0502020204030204" pitchFamily="34" charset="0"/>
              <a:cs typeface="Calibri" panose="020F0502020204030204" pitchFamily="34" charset="0"/>
            </a:endParaRPr>
          </a:p>
          <a:p>
            <a:pPr algn="just">
              <a:spcBef>
                <a:spcPts val="1200"/>
              </a:spcBef>
            </a:pPr>
            <a:r>
              <a:rPr lang="lt-LT" sz="5300" dirty="0">
                <a:solidFill>
                  <a:schemeClr val="tx1"/>
                </a:solidFill>
                <a:latin typeface="Calibri" panose="020F0502020204030204" pitchFamily="34" charset="0"/>
                <a:cs typeface="Calibri" panose="020F0502020204030204" pitchFamily="34" charset="0"/>
              </a:rPr>
              <a:t>Siūlome, tvarkant dokumentus, vadovautis Nevalstybinių organizacijų </a:t>
            </a:r>
            <a:r>
              <a:rPr lang="lt-LT" sz="5300" dirty="0" smtClean="0">
                <a:solidFill>
                  <a:schemeClr val="tx1"/>
                </a:solidFill>
                <a:latin typeface="Calibri" panose="020F0502020204030204" pitchFamily="34" charset="0"/>
                <a:cs typeface="Calibri" panose="020F0502020204030204" pitchFamily="34" charset="0"/>
              </a:rPr>
              <a:t>  ir </a:t>
            </a:r>
            <a:r>
              <a:rPr lang="lt-LT" sz="5300" dirty="0">
                <a:solidFill>
                  <a:schemeClr val="tx1"/>
                </a:solidFill>
                <a:latin typeface="Calibri" panose="020F0502020204030204" pitchFamily="34" charset="0"/>
                <a:cs typeface="Calibri" panose="020F0502020204030204" pitchFamily="34" charset="0"/>
              </a:rPr>
              <a:t>privačių juridinių asmenų dokumentų rengimo, tvarkymo ir </a:t>
            </a:r>
            <a:r>
              <a:rPr lang="lt-LT" sz="5300" dirty="0" smtClean="0">
                <a:solidFill>
                  <a:schemeClr val="tx1"/>
                </a:solidFill>
                <a:latin typeface="Calibri" panose="020F0502020204030204" pitchFamily="34" charset="0"/>
                <a:cs typeface="Calibri" panose="020F0502020204030204" pitchFamily="34" charset="0"/>
              </a:rPr>
              <a:t>                 apskaitos </a:t>
            </a:r>
            <a:r>
              <a:rPr lang="lt-LT" sz="5300" dirty="0">
                <a:solidFill>
                  <a:schemeClr val="tx1"/>
                </a:solidFill>
                <a:latin typeface="Calibri" panose="020F0502020204030204" pitchFamily="34" charset="0"/>
                <a:cs typeface="Calibri" panose="020F0502020204030204" pitchFamily="34" charset="0"/>
              </a:rPr>
              <a:t>taisyklėmis (Lietuvos vyriausiojo archyvo 2011-12-20 </a:t>
            </a:r>
            <a:r>
              <a:rPr lang="lt-LT" sz="5300" dirty="0" smtClean="0">
                <a:solidFill>
                  <a:schemeClr val="tx1"/>
                </a:solidFill>
                <a:latin typeface="Calibri" panose="020F0502020204030204" pitchFamily="34" charset="0"/>
                <a:cs typeface="Calibri" panose="020F0502020204030204" pitchFamily="34" charset="0"/>
              </a:rPr>
              <a:t>įsakymas Nr</a:t>
            </a:r>
            <a:r>
              <a:rPr lang="lt-LT" sz="5300" dirty="0">
                <a:solidFill>
                  <a:schemeClr val="tx1"/>
                </a:solidFill>
                <a:latin typeface="Calibri" panose="020F0502020204030204" pitchFamily="34" charset="0"/>
                <a:cs typeface="Calibri" panose="020F0502020204030204" pitchFamily="34" charset="0"/>
              </a:rPr>
              <a:t>. V-152</a:t>
            </a:r>
            <a:r>
              <a:rPr lang="lt-LT" sz="5300" dirty="0" smtClean="0">
                <a:solidFill>
                  <a:schemeClr val="tx1"/>
                </a:solidFill>
                <a:latin typeface="Calibri" panose="020F0502020204030204" pitchFamily="34" charset="0"/>
                <a:cs typeface="Calibri" panose="020F0502020204030204" pitchFamily="34" charset="0"/>
              </a:rPr>
              <a:t>).</a:t>
            </a:r>
          </a:p>
          <a:p>
            <a:pPr marL="0" indent="0" algn="just">
              <a:spcBef>
                <a:spcPts val="1200"/>
              </a:spcBef>
              <a:buNone/>
            </a:pPr>
            <a:endParaRPr lang="en-US" sz="2500" dirty="0" smtClean="0">
              <a:solidFill>
                <a:srgbClr val="FF0000"/>
              </a:solidFill>
              <a:latin typeface="Calibri" panose="020F0502020204030204" pitchFamily="34" charset="0"/>
              <a:cs typeface="Calibri" panose="020F0502020204030204" pitchFamily="34" charset="0"/>
            </a:endParaRPr>
          </a:p>
          <a:p>
            <a:pPr marL="0" lvl="0" indent="0" algn="just">
              <a:buNone/>
            </a:pPr>
            <a:r>
              <a:rPr lang="lt-LT" sz="3000" dirty="0" smtClean="0">
                <a:solidFill>
                  <a:srgbClr val="FF0000"/>
                </a:solidFill>
                <a:latin typeface="Calibri" panose="020F0502020204030204" pitchFamily="34" charset="0"/>
                <a:cs typeface="Calibri" panose="020F0502020204030204" pitchFamily="34" charset="0"/>
              </a:rPr>
              <a:t>         *</a:t>
            </a:r>
            <a:r>
              <a:rPr lang="lt-LT" sz="3000" dirty="0" smtClean="0">
                <a:latin typeface="Calibri" panose="020F0502020204030204" pitchFamily="34" charset="0"/>
                <a:cs typeface="Calibri" panose="020F0502020204030204" pitchFamily="34" charset="0"/>
              </a:rPr>
              <a:t> </a:t>
            </a:r>
            <a:r>
              <a:rPr lang="lt-LT" sz="3000" dirty="0" smtClean="0">
                <a:solidFill>
                  <a:schemeClr val="tx1"/>
                </a:solidFill>
                <a:latin typeface="Calibri" panose="020F0502020204030204" pitchFamily="34" charset="0"/>
                <a:cs typeface="Calibri" panose="020F0502020204030204" pitchFamily="34" charset="0"/>
              </a:rPr>
              <a:t>Lietuvos Respublikos daugiabučių gyvenamųjų namų ir kitos paskirties pastatų savininkų bendrijų įstatymo </a:t>
            </a:r>
            <a:r>
              <a:rPr lang="en-US" sz="3000" dirty="0" smtClean="0">
                <a:solidFill>
                  <a:schemeClr val="tx1"/>
                </a:solidFill>
                <a:latin typeface="Calibri" panose="020F0502020204030204" pitchFamily="34" charset="0"/>
                <a:cs typeface="Calibri" panose="020F0502020204030204" pitchFamily="34" charset="0"/>
              </a:rPr>
              <a:t>14</a:t>
            </a:r>
            <a:r>
              <a:rPr lang="lt-LT" sz="3000" dirty="0" smtClean="0">
                <a:solidFill>
                  <a:schemeClr val="tx1"/>
                </a:solidFill>
                <a:latin typeface="Calibri" panose="020F0502020204030204" pitchFamily="34" charset="0"/>
                <a:cs typeface="Calibri" panose="020F0502020204030204" pitchFamily="34" charset="0"/>
              </a:rPr>
              <a:t> str. </a:t>
            </a:r>
            <a:r>
              <a:rPr lang="en-US" sz="3000" dirty="0" smtClean="0">
                <a:solidFill>
                  <a:schemeClr val="tx1"/>
                </a:solidFill>
                <a:latin typeface="Calibri" panose="020F0502020204030204" pitchFamily="34" charset="0"/>
                <a:cs typeface="Calibri" panose="020F0502020204030204" pitchFamily="34" charset="0"/>
              </a:rPr>
              <a:t>7</a:t>
            </a:r>
            <a:r>
              <a:rPr lang="lt-LT" sz="3000" dirty="0" smtClean="0">
                <a:solidFill>
                  <a:schemeClr val="tx1"/>
                </a:solidFill>
                <a:latin typeface="Calibri" panose="020F0502020204030204" pitchFamily="34" charset="0"/>
                <a:cs typeface="Calibri" panose="020F0502020204030204" pitchFamily="34" charset="0"/>
              </a:rPr>
              <a:t> d.</a:t>
            </a:r>
          </a:p>
          <a:p>
            <a:pPr>
              <a:buBlip>
                <a:blip r:embed="rId2"/>
              </a:buBlip>
            </a:pPr>
            <a:endParaRPr lang="lt-LT" dirty="0">
              <a:latin typeface="Calibri" panose="020F0502020204030204" pitchFamily="34" charset="0"/>
              <a:cs typeface="Calibri" panose="020F0502020204030204" pitchFamily="34" charset="0"/>
            </a:endParaRPr>
          </a:p>
        </p:txBody>
      </p:sp>
      <p:pic>
        <p:nvPicPr>
          <p:cNvPr id="4" name="Paveikslėlis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71014" y="841937"/>
            <a:ext cx="1015873" cy="812698"/>
          </a:xfrm>
          <a:prstGeom prst="rect">
            <a:avLst/>
          </a:prstGeom>
        </p:spPr>
      </p:pic>
    </p:spTree>
    <p:extLst>
      <p:ext uri="{BB962C8B-B14F-4D97-AF65-F5344CB8AC3E}">
        <p14:creationId xmlns:p14="http://schemas.microsoft.com/office/powerpoint/2010/main" val="20633554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331640" y="79008"/>
            <a:ext cx="7058744" cy="1045736"/>
          </a:xfrm>
        </p:spPr>
        <p:txBody>
          <a:bodyPr>
            <a:noAutofit/>
          </a:bodyPr>
          <a:lstStyle/>
          <a:p>
            <a:pPr algn="ctr"/>
            <a:r>
              <a:rPr lang="lt-LT" sz="2800" b="1" cap="none" dirty="0">
                <a:latin typeface="Calibri" panose="020F0502020204030204" pitchFamily="34" charset="0"/>
                <a:ea typeface="+mn-ea"/>
                <a:cs typeface="Calibri" panose="020F0502020204030204" pitchFamily="34" charset="0"/>
              </a:rPr>
              <a:t>METINIŲ FINANSINIŲ ATASKAITŲ RINKINYS BEI METINIŲ PAJAMŲ IR IŠLAIDŲ SĄMATA</a:t>
            </a:r>
            <a:endParaRPr lang="lt-LT" sz="2800" b="1" dirty="0">
              <a:latin typeface="Calibri" panose="020F0502020204030204" pitchFamily="34" charset="0"/>
              <a:cs typeface="Calibri" panose="020F0502020204030204" pitchFamily="34" charset="0"/>
            </a:endParaRPr>
          </a:p>
        </p:txBody>
      </p:sp>
      <p:sp>
        <p:nvSpPr>
          <p:cNvPr id="3" name="Turinio vietos rezervavimo ženklas 2"/>
          <p:cNvSpPr>
            <a:spLocks noGrp="1"/>
          </p:cNvSpPr>
          <p:nvPr>
            <p:ph idx="1"/>
          </p:nvPr>
        </p:nvSpPr>
        <p:spPr>
          <a:xfrm>
            <a:off x="683568" y="1203752"/>
            <a:ext cx="8136903" cy="5537616"/>
          </a:xfrm>
        </p:spPr>
        <p:txBody>
          <a:bodyPr>
            <a:noAutofit/>
          </a:bodyPr>
          <a:lstStyle/>
          <a:p>
            <a:pPr algn="just"/>
            <a:r>
              <a:rPr lang="lt-LT" dirty="0" smtClean="0">
                <a:solidFill>
                  <a:schemeClr val="tx1"/>
                </a:solidFill>
                <a:latin typeface="Calibri" panose="020F0502020204030204" pitchFamily="34" charset="0"/>
                <a:cs typeface="Calibri" panose="020F0502020204030204" pitchFamily="34" charset="0"/>
              </a:rPr>
              <a:t>Bendrijos </a:t>
            </a:r>
            <a:r>
              <a:rPr lang="lt-LT" dirty="0">
                <a:solidFill>
                  <a:schemeClr val="tx1"/>
                </a:solidFill>
                <a:latin typeface="Calibri" panose="020F0502020204030204" pitchFamily="34" charset="0"/>
                <a:cs typeface="Calibri" panose="020F0502020204030204" pitchFamily="34" charset="0"/>
              </a:rPr>
              <a:t>pirmininkas atsako už metinių finansinių atskaitų rinkinio bei metinių pajamų ir išlaidų sąmatos parengimą ir pateikimą tvirtinti visuotiniam susirinkimui. </a:t>
            </a:r>
            <a:endParaRPr lang="lt-LT" dirty="0" smtClean="0">
              <a:solidFill>
                <a:schemeClr val="tx1"/>
              </a:solidFill>
              <a:latin typeface="Calibri" panose="020F0502020204030204" pitchFamily="34" charset="0"/>
              <a:cs typeface="Calibri" panose="020F0502020204030204" pitchFamily="34" charset="0"/>
            </a:endParaRPr>
          </a:p>
          <a:p>
            <a:pPr algn="just"/>
            <a:r>
              <a:rPr lang="lt-LT" dirty="0" smtClean="0">
                <a:solidFill>
                  <a:schemeClr val="tx1"/>
                </a:solidFill>
                <a:latin typeface="Calibri" panose="020F0502020204030204" pitchFamily="34" charset="0"/>
                <a:cs typeface="Calibri" panose="020F0502020204030204" pitchFamily="34" charset="0"/>
              </a:rPr>
              <a:t>Bendrijos </a:t>
            </a:r>
            <a:r>
              <a:rPr lang="lt-LT" dirty="0">
                <a:solidFill>
                  <a:schemeClr val="tx1"/>
                </a:solidFill>
                <a:latin typeface="Calibri" panose="020F0502020204030204" pitchFamily="34" charset="0"/>
                <a:cs typeface="Calibri" panose="020F0502020204030204" pitchFamily="34" charset="0"/>
              </a:rPr>
              <a:t>visuotinis susirinkimas tvirtina metinių finansinių atskaitų rinkinį bei metinę pajamų ir išlaidų sąmatą. </a:t>
            </a:r>
            <a:endParaRPr lang="lt-LT" dirty="0" smtClean="0">
              <a:solidFill>
                <a:schemeClr val="tx1"/>
              </a:solidFill>
              <a:latin typeface="Calibri" panose="020F0502020204030204" pitchFamily="34" charset="0"/>
              <a:cs typeface="Calibri" panose="020F0502020204030204" pitchFamily="34" charset="0"/>
            </a:endParaRPr>
          </a:p>
          <a:p>
            <a:pPr algn="just"/>
            <a:r>
              <a:rPr lang="lt-LT" dirty="0" smtClean="0">
                <a:solidFill>
                  <a:schemeClr val="tx1"/>
                </a:solidFill>
                <a:latin typeface="Calibri" panose="020F0502020204030204" pitchFamily="34" charset="0"/>
                <a:cs typeface="Calibri" panose="020F0502020204030204" pitchFamily="34" charset="0"/>
              </a:rPr>
              <a:t>Bendrijos </a:t>
            </a:r>
            <a:r>
              <a:rPr lang="lt-LT" dirty="0">
                <a:solidFill>
                  <a:schemeClr val="tx1"/>
                </a:solidFill>
                <a:latin typeface="Calibri" panose="020F0502020204030204" pitchFamily="34" charset="0"/>
                <a:cs typeface="Calibri" panose="020F0502020204030204" pitchFamily="34" charset="0"/>
              </a:rPr>
              <a:t>metinių finansinių atskaitų rinkinį iki tvirtinimo visuotiniame susirinkime turi patikrinti bendrijos revizijos komisija (revizorius). </a:t>
            </a:r>
            <a:endParaRPr lang="en-US" dirty="0" smtClean="0">
              <a:solidFill>
                <a:schemeClr val="tx1"/>
              </a:solidFill>
              <a:latin typeface="Calibri" panose="020F0502020204030204" pitchFamily="34" charset="0"/>
              <a:cs typeface="Calibri" panose="020F0502020204030204" pitchFamily="34" charset="0"/>
            </a:endParaRPr>
          </a:p>
          <a:p>
            <a:pPr algn="just"/>
            <a:r>
              <a:rPr lang="lt-LT" dirty="0" smtClean="0">
                <a:solidFill>
                  <a:schemeClr val="tx1"/>
                </a:solidFill>
                <a:latin typeface="Calibri" panose="020F0502020204030204" pitchFamily="34" charset="0"/>
                <a:cs typeface="Calibri" panose="020F0502020204030204" pitchFamily="34" charset="0"/>
              </a:rPr>
              <a:t>Visuotinis </a:t>
            </a:r>
            <a:r>
              <a:rPr lang="lt-LT" dirty="0">
                <a:solidFill>
                  <a:schemeClr val="tx1"/>
                </a:solidFill>
                <a:latin typeface="Calibri" panose="020F0502020204030204" pitchFamily="34" charset="0"/>
                <a:cs typeface="Calibri" panose="020F0502020204030204" pitchFamily="34" charset="0"/>
              </a:rPr>
              <a:t>susirinkimas gali nuspręsti samdyti audito įmonę bendrijos </a:t>
            </a:r>
            <a:r>
              <a:rPr lang="lt-LT" dirty="0" smtClean="0">
                <a:solidFill>
                  <a:schemeClr val="tx1"/>
                </a:solidFill>
                <a:latin typeface="Calibri" panose="020F0502020204030204" pitchFamily="34" charset="0"/>
                <a:cs typeface="Calibri" panose="020F0502020204030204" pitchFamily="34" charset="0"/>
              </a:rPr>
              <a:t>metinių </a:t>
            </a:r>
            <a:r>
              <a:rPr lang="lt-LT" dirty="0">
                <a:solidFill>
                  <a:schemeClr val="tx1"/>
                </a:solidFill>
                <a:latin typeface="Calibri" panose="020F0502020204030204" pitchFamily="34" charset="0"/>
                <a:cs typeface="Calibri" panose="020F0502020204030204" pitchFamily="34" charset="0"/>
              </a:rPr>
              <a:t>finansinių ataskaitų auditui atlikti. </a:t>
            </a:r>
            <a:endParaRPr lang="lt-LT" dirty="0" smtClean="0">
              <a:solidFill>
                <a:schemeClr val="tx1"/>
              </a:solidFill>
              <a:latin typeface="Calibri" panose="020F0502020204030204" pitchFamily="34" charset="0"/>
              <a:cs typeface="Calibri" panose="020F0502020204030204" pitchFamily="34" charset="0"/>
            </a:endParaRPr>
          </a:p>
          <a:p>
            <a:pPr algn="just"/>
            <a:r>
              <a:rPr lang="lt-LT" dirty="0">
                <a:solidFill>
                  <a:schemeClr val="tx1"/>
                </a:solidFill>
                <a:latin typeface="Calibri" panose="020F0502020204030204" pitchFamily="34" charset="0"/>
                <a:cs typeface="Calibri" panose="020F0502020204030204" pitchFamily="34" charset="0"/>
              </a:rPr>
              <a:t>Bendrijos buhalterinę apskaitą, jos organizavimą ir tvarkymą, bendrijos finansinių ataskaitų rinkinio sudarymą nustato įstatymai ir kiti teisės aktai</a:t>
            </a:r>
            <a:r>
              <a:rPr lang="lt-LT" dirty="0" smtClean="0">
                <a:solidFill>
                  <a:schemeClr val="tx1"/>
                </a:solidFill>
                <a:latin typeface="Calibri" panose="020F0502020204030204" pitchFamily="34" charset="0"/>
                <a:cs typeface="Calibri" panose="020F0502020204030204" pitchFamily="34" charset="0"/>
              </a:rPr>
              <a:t>.</a:t>
            </a:r>
            <a:endParaRPr lang="en-US" dirty="0" smtClean="0">
              <a:solidFill>
                <a:schemeClr val="tx1"/>
              </a:solidFill>
              <a:latin typeface="Calibri" panose="020F0502020204030204" pitchFamily="34" charset="0"/>
              <a:cs typeface="Calibri" panose="020F0502020204030204" pitchFamily="34" charset="0"/>
            </a:endParaRPr>
          </a:p>
          <a:p>
            <a:pPr algn="just"/>
            <a:r>
              <a:rPr lang="lt-LT" dirty="0" smtClean="0">
                <a:solidFill>
                  <a:schemeClr val="tx1"/>
                </a:solidFill>
                <a:latin typeface="Calibri" panose="020F0502020204030204" pitchFamily="34" charset="0"/>
                <a:cs typeface="Calibri" panose="020F0502020204030204" pitchFamily="34" charset="0"/>
              </a:rPr>
              <a:t>Lietuvos</a:t>
            </a:r>
            <a:r>
              <a:rPr lang="en-US" dirty="0" smtClean="0">
                <a:solidFill>
                  <a:schemeClr val="tx1"/>
                </a:solidFill>
                <a:latin typeface="Calibri" panose="020F0502020204030204" pitchFamily="34" charset="0"/>
                <a:cs typeface="Calibri" panose="020F0502020204030204" pitchFamily="34" charset="0"/>
              </a:rPr>
              <a:t> </a:t>
            </a:r>
            <a:r>
              <a:rPr lang="lt-LT" dirty="0" smtClean="0">
                <a:solidFill>
                  <a:schemeClr val="tx1"/>
                </a:solidFill>
                <a:latin typeface="Calibri" panose="020F0502020204030204" pitchFamily="34" charset="0"/>
                <a:cs typeface="Calibri" panose="020F0502020204030204" pitchFamily="34" charset="0"/>
              </a:rPr>
              <a:t>Respublikos </a:t>
            </a:r>
            <a:r>
              <a:rPr lang="lt-LT" dirty="0">
                <a:solidFill>
                  <a:schemeClr val="tx1"/>
                </a:solidFill>
                <a:latin typeface="Calibri" panose="020F0502020204030204" pitchFamily="34" charset="0"/>
                <a:cs typeface="Calibri" panose="020F0502020204030204" pitchFamily="34" charset="0"/>
              </a:rPr>
              <a:t>finansų ministro 2004 </a:t>
            </a:r>
            <a:r>
              <a:rPr lang="lt-LT" dirty="0" smtClean="0">
                <a:solidFill>
                  <a:schemeClr val="tx1"/>
                </a:solidFill>
                <a:latin typeface="Calibri" panose="020F0502020204030204" pitchFamily="34" charset="0"/>
                <a:cs typeface="Calibri" panose="020F0502020204030204" pitchFamily="34" charset="0"/>
              </a:rPr>
              <a:t>m</a:t>
            </a:r>
            <a:r>
              <a:rPr lang="en-US" dirty="0" smtClean="0">
                <a:solidFill>
                  <a:schemeClr val="tx1"/>
                </a:solidFill>
                <a:latin typeface="Calibri" panose="020F0502020204030204" pitchFamily="34" charset="0"/>
                <a:cs typeface="Calibri" panose="020F0502020204030204" pitchFamily="34" charset="0"/>
              </a:rPr>
              <a:t>.</a:t>
            </a:r>
            <a:r>
              <a:rPr lang="lt-LT" dirty="0" smtClean="0">
                <a:solidFill>
                  <a:schemeClr val="tx1"/>
                </a:solidFill>
                <a:latin typeface="Calibri" panose="020F0502020204030204" pitchFamily="34" charset="0"/>
                <a:cs typeface="Calibri" panose="020F0502020204030204" pitchFamily="34" charset="0"/>
              </a:rPr>
              <a:t> </a:t>
            </a:r>
            <a:r>
              <a:rPr lang="lt-LT" dirty="0">
                <a:solidFill>
                  <a:schemeClr val="tx1"/>
                </a:solidFill>
                <a:latin typeface="Calibri" panose="020F0502020204030204" pitchFamily="34" charset="0"/>
                <a:cs typeface="Calibri" panose="020F0502020204030204" pitchFamily="34" charset="0"/>
              </a:rPr>
              <a:t>lapkričio 22 </a:t>
            </a:r>
            <a:r>
              <a:rPr lang="lt-LT" dirty="0" smtClean="0">
                <a:solidFill>
                  <a:schemeClr val="tx1"/>
                </a:solidFill>
                <a:latin typeface="Calibri" panose="020F0502020204030204" pitchFamily="34" charset="0"/>
                <a:cs typeface="Calibri" panose="020F0502020204030204" pitchFamily="34" charset="0"/>
              </a:rPr>
              <a:t>d</a:t>
            </a:r>
            <a:r>
              <a:rPr lang="en-US" dirty="0" smtClean="0">
                <a:solidFill>
                  <a:schemeClr val="tx1"/>
                </a:solidFill>
                <a:latin typeface="Calibri" panose="020F0502020204030204" pitchFamily="34" charset="0"/>
                <a:cs typeface="Calibri" panose="020F0502020204030204" pitchFamily="34" charset="0"/>
              </a:rPr>
              <a:t>.</a:t>
            </a:r>
            <a:r>
              <a:rPr lang="lt-LT" dirty="0" smtClean="0">
                <a:solidFill>
                  <a:schemeClr val="tx1"/>
                </a:solidFill>
                <a:latin typeface="Calibri" panose="020F0502020204030204" pitchFamily="34" charset="0"/>
                <a:cs typeface="Calibri" panose="020F0502020204030204" pitchFamily="34" charset="0"/>
              </a:rPr>
              <a:t> </a:t>
            </a:r>
            <a:r>
              <a:rPr lang="lt-LT" dirty="0">
                <a:solidFill>
                  <a:schemeClr val="tx1"/>
                </a:solidFill>
                <a:latin typeface="Calibri" panose="020F0502020204030204" pitchFamily="34" charset="0"/>
                <a:cs typeface="Calibri" panose="020F0502020204030204" pitchFamily="34" charset="0"/>
              </a:rPr>
              <a:t>įsakymas </a:t>
            </a:r>
            <a:r>
              <a:rPr lang="lt-LT" dirty="0" smtClean="0">
                <a:solidFill>
                  <a:schemeClr val="tx1"/>
                </a:solidFill>
                <a:latin typeface="Calibri" panose="020F0502020204030204" pitchFamily="34" charset="0"/>
                <a:cs typeface="Calibri" panose="020F0502020204030204" pitchFamily="34" charset="0"/>
              </a:rPr>
              <a:t>                    </a:t>
            </a:r>
            <a:r>
              <a:rPr lang="lt-LT" dirty="0" err="1" smtClean="0">
                <a:solidFill>
                  <a:schemeClr val="tx1"/>
                </a:solidFill>
                <a:latin typeface="Calibri" panose="020F0502020204030204" pitchFamily="34" charset="0"/>
                <a:cs typeface="Calibri" panose="020F0502020204030204" pitchFamily="34" charset="0"/>
              </a:rPr>
              <a:t>Nr</a:t>
            </a:r>
            <a:r>
              <a:rPr lang="en-US" dirty="0" smtClean="0">
                <a:solidFill>
                  <a:schemeClr val="tx1"/>
                </a:solidFill>
                <a:latin typeface="Calibri" panose="020F0502020204030204" pitchFamily="34" charset="0"/>
                <a:cs typeface="Calibri" panose="020F0502020204030204" pitchFamily="34" charset="0"/>
              </a:rPr>
              <a:t>.</a:t>
            </a:r>
            <a:r>
              <a:rPr lang="lt-LT" dirty="0" smtClean="0">
                <a:solidFill>
                  <a:schemeClr val="tx1"/>
                </a:solidFill>
                <a:latin typeface="Calibri" panose="020F0502020204030204" pitchFamily="34" charset="0"/>
                <a:cs typeface="Calibri" panose="020F0502020204030204" pitchFamily="34" charset="0"/>
              </a:rPr>
              <a:t> 1K</a:t>
            </a:r>
            <a:r>
              <a:rPr lang="en-US" dirty="0" smtClean="0">
                <a:solidFill>
                  <a:schemeClr val="tx1"/>
                </a:solidFill>
                <a:latin typeface="Calibri" panose="020F0502020204030204" pitchFamily="34" charset="0"/>
                <a:cs typeface="Calibri" panose="020F0502020204030204" pitchFamily="34" charset="0"/>
              </a:rPr>
              <a:t>-</a:t>
            </a:r>
            <a:r>
              <a:rPr lang="lt-LT" dirty="0" smtClean="0">
                <a:solidFill>
                  <a:schemeClr val="tx1"/>
                </a:solidFill>
                <a:latin typeface="Calibri" panose="020F0502020204030204" pitchFamily="34" charset="0"/>
                <a:cs typeface="Calibri" panose="020F0502020204030204" pitchFamily="34" charset="0"/>
              </a:rPr>
              <a:t>372 </a:t>
            </a:r>
            <a:r>
              <a:rPr lang="lt-LT" dirty="0">
                <a:solidFill>
                  <a:schemeClr val="tx1"/>
                </a:solidFill>
                <a:latin typeface="Calibri" panose="020F0502020204030204" pitchFamily="34" charset="0"/>
                <a:cs typeface="Calibri" panose="020F0502020204030204" pitchFamily="34" charset="0"/>
              </a:rPr>
              <a:t>„Dėl pelno nesiekiančių juridinių asmenų buhalterinės apskaitos, </a:t>
            </a:r>
            <a:r>
              <a:rPr lang="lt-LT" dirty="0" smtClean="0">
                <a:solidFill>
                  <a:schemeClr val="tx1"/>
                </a:solidFill>
                <a:latin typeface="Calibri" panose="020F0502020204030204" pitchFamily="34" charset="0"/>
                <a:cs typeface="Calibri" panose="020F0502020204030204" pitchFamily="34" charset="0"/>
              </a:rPr>
              <a:t>finansinių</a:t>
            </a:r>
            <a:r>
              <a:rPr lang="en-US" dirty="0" smtClean="0">
                <a:solidFill>
                  <a:schemeClr val="tx1"/>
                </a:solidFill>
                <a:latin typeface="Calibri" panose="020F0502020204030204" pitchFamily="34" charset="0"/>
                <a:cs typeface="Calibri" panose="020F0502020204030204" pitchFamily="34" charset="0"/>
              </a:rPr>
              <a:t> </a:t>
            </a:r>
            <a:r>
              <a:rPr lang="lt-LT" dirty="0" smtClean="0">
                <a:solidFill>
                  <a:schemeClr val="tx1"/>
                </a:solidFill>
                <a:latin typeface="Calibri" panose="020F0502020204030204" pitchFamily="34" charset="0"/>
                <a:cs typeface="Calibri" panose="020F0502020204030204" pitchFamily="34" charset="0"/>
              </a:rPr>
              <a:t>ataskaitų</a:t>
            </a:r>
            <a:r>
              <a:rPr lang="lt-LT" dirty="0">
                <a:solidFill>
                  <a:schemeClr val="tx1"/>
                </a:solidFill>
                <a:latin typeface="Calibri" panose="020F0502020204030204" pitchFamily="34" charset="0"/>
                <a:cs typeface="Calibri" panose="020F0502020204030204" pitchFamily="34" charset="0"/>
              </a:rPr>
              <a:t>, veiklos ataskaitos, metinės ataskaitos rengimo ir neatlygintinai </a:t>
            </a:r>
            <a:r>
              <a:rPr lang="lt-LT" dirty="0" smtClean="0">
                <a:solidFill>
                  <a:schemeClr val="tx1"/>
                </a:solidFill>
                <a:latin typeface="Calibri" panose="020F0502020204030204" pitchFamily="34" charset="0"/>
                <a:cs typeface="Calibri" panose="020F0502020204030204" pitchFamily="34" charset="0"/>
              </a:rPr>
              <a:t>gauto</a:t>
            </a:r>
            <a:r>
              <a:rPr lang="en-US" dirty="0" smtClean="0">
                <a:solidFill>
                  <a:schemeClr val="tx1"/>
                </a:solidFill>
                <a:latin typeface="Calibri" panose="020F0502020204030204" pitchFamily="34" charset="0"/>
                <a:cs typeface="Calibri" panose="020F0502020204030204" pitchFamily="34" charset="0"/>
              </a:rPr>
              <a:t> </a:t>
            </a:r>
            <a:r>
              <a:rPr lang="lt-LT" dirty="0" smtClean="0">
                <a:solidFill>
                  <a:schemeClr val="tx1"/>
                </a:solidFill>
                <a:latin typeface="Calibri" panose="020F0502020204030204" pitchFamily="34" charset="0"/>
                <a:cs typeface="Calibri" panose="020F0502020204030204" pitchFamily="34" charset="0"/>
              </a:rPr>
              <a:t>turto </a:t>
            </a:r>
            <a:r>
              <a:rPr lang="lt-LT" dirty="0">
                <a:solidFill>
                  <a:schemeClr val="tx1"/>
                </a:solidFill>
                <a:latin typeface="Calibri" panose="020F0502020204030204" pitchFamily="34" charset="0"/>
                <a:cs typeface="Calibri" panose="020F0502020204030204" pitchFamily="34" charset="0"/>
              </a:rPr>
              <a:t>ir paslaugų (nepiniginių aukų) įvertinimo“ (Lietuvos Respublikos </a:t>
            </a:r>
            <a:r>
              <a:rPr lang="lt-LT" dirty="0" smtClean="0">
                <a:solidFill>
                  <a:schemeClr val="tx1"/>
                </a:solidFill>
                <a:latin typeface="Calibri" panose="020F0502020204030204" pitchFamily="34" charset="0"/>
                <a:cs typeface="Calibri" panose="020F0502020204030204" pitchFamily="34" charset="0"/>
              </a:rPr>
              <a:t>finansų</a:t>
            </a:r>
            <a:r>
              <a:rPr lang="en-US" dirty="0" smtClean="0">
                <a:solidFill>
                  <a:schemeClr val="tx1"/>
                </a:solidFill>
                <a:latin typeface="Calibri" panose="020F0502020204030204" pitchFamily="34" charset="0"/>
                <a:cs typeface="Calibri" panose="020F0502020204030204" pitchFamily="34" charset="0"/>
              </a:rPr>
              <a:t> </a:t>
            </a:r>
            <a:r>
              <a:rPr lang="lt-LT" dirty="0" smtClean="0">
                <a:solidFill>
                  <a:schemeClr val="tx1"/>
                </a:solidFill>
                <a:latin typeface="Calibri" panose="020F0502020204030204" pitchFamily="34" charset="0"/>
                <a:cs typeface="Calibri" panose="020F0502020204030204" pitchFamily="34" charset="0"/>
              </a:rPr>
              <a:t>ministro </a:t>
            </a:r>
            <a:r>
              <a:rPr lang="lt-LT" dirty="0">
                <a:solidFill>
                  <a:schemeClr val="tx1"/>
                </a:solidFill>
                <a:latin typeface="Calibri" panose="020F0502020204030204" pitchFamily="34" charset="0"/>
                <a:cs typeface="Calibri" panose="020F0502020204030204" pitchFamily="34" charset="0"/>
              </a:rPr>
              <a:t>2018 </a:t>
            </a:r>
            <a:r>
              <a:rPr lang="lt-LT" dirty="0" smtClean="0">
                <a:solidFill>
                  <a:schemeClr val="tx1"/>
                </a:solidFill>
                <a:latin typeface="Calibri" panose="020F0502020204030204" pitchFamily="34" charset="0"/>
                <a:cs typeface="Calibri" panose="020F0502020204030204" pitchFamily="34" charset="0"/>
              </a:rPr>
              <a:t>m</a:t>
            </a:r>
            <a:r>
              <a:rPr lang="en-US" dirty="0" smtClean="0">
                <a:solidFill>
                  <a:schemeClr val="tx1"/>
                </a:solidFill>
                <a:latin typeface="Calibri" panose="020F0502020204030204" pitchFamily="34" charset="0"/>
                <a:cs typeface="Calibri" panose="020F0502020204030204" pitchFamily="34" charset="0"/>
              </a:rPr>
              <a:t>.</a:t>
            </a:r>
            <a:r>
              <a:rPr lang="lt-LT" dirty="0" smtClean="0">
                <a:solidFill>
                  <a:schemeClr val="tx1"/>
                </a:solidFill>
                <a:latin typeface="Calibri" panose="020F0502020204030204" pitchFamily="34" charset="0"/>
                <a:cs typeface="Calibri" panose="020F0502020204030204" pitchFamily="34" charset="0"/>
              </a:rPr>
              <a:t> </a:t>
            </a:r>
            <a:r>
              <a:rPr lang="lt-LT" dirty="0">
                <a:solidFill>
                  <a:schemeClr val="tx1"/>
                </a:solidFill>
                <a:latin typeface="Calibri" panose="020F0502020204030204" pitchFamily="34" charset="0"/>
                <a:cs typeface="Calibri" panose="020F0502020204030204" pitchFamily="34" charset="0"/>
              </a:rPr>
              <a:t>gruodžio 18 </a:t>
            </a:r>
            <a:r>
              <a:rPr lang="lt-LT" dirty="0" smtClean="0">
                <a:solidFill>
                  <a:schemeClr val="tx1"/>
                </a:solidFill>
                <a:latin typeface="Calibri" panose="020F0502020204030204" pitchFamily="34" charset="0"/>
                <a:cs typeface="Calibri" panose="020F0502020204030204" pitchFamily="34" charset="0"/>
              </a:rPr>
              <a:t>d</a:t>
            </a:r>
            <a:r>
              <a:rPr lang="en-US" dirty="0" smtClean="0">
                <a:solidFill>
                  <a:schemeClr val="tx1"/>
                </a:solidFill>
                <a:latin typeface="Calibri" panose="020F0502020204030204" pitchFamily="34" charset="0"/>
                <a:cs typeface="Calibri" panose="020F0502020204030204" pitchFamily="34" charset="0"/>
              </a:rPr>
              <a:t>.</a:t>
            </a:r>
            <a:r>
              <a:rPr lang="lt-LT" dirty="0" smtClean="0">
                <a:solidFill>
                  <a:schemeClr val="tx1"/>
                </a:solidFill>
                <a:latin typeface="Calibri" panose="020F0502020204030204" pitchFamily="34" charset="0"/>
                <a:cs typeface="Calibri" panose="020F0502020204030204" pitchFamily="34" charset="0"/>
              </a:rPr>
              <a:t> </a:t>
            </a:r>
            <a:r>
              <a:rPr lang="lt-LT" dirty="0">
                <a:solidFill>
                  <a:schemeClr val="tx1"/>
                </a:solidFill>
                <a:latin typeface="Calibri" panose="020F0502020204030204" pitchFamily="34" charset="0"/>
                <a:cs typeface="Calibri" panose="020F0502020204030204" pitchFamily="34" charset="0"/>
              </a:rPr>
              <a:t>įsakymo </a:t>
            </a:r>
            <a:r>
              <a:rPr lang="lt-LT" dirty="0" err="1" smtClean="0">
                <a:solidFill>
                  <a:schemeClr val="tx1"/>
                </a:solidFill>
                <a:latin typeface="Calibri" panose="020F0502020204030204" pitchFamily="34" charset="0"/>
                <a:cs typeface="Calibri" panose="020F0502020204030204" pitchFamily="34" charset="0"/>
              </a:rPr>
              <a:t>Nr</a:t>
            </a:r>
            <a:r>
              <a:rPr lang="en-US" dirty="0" smtClean="0">
                <a:solidFill>
                  <a:schemeClr val="tx1"/>
                </a:solidFill>
                <a:latin typeface="Calibri" panose="020F0502020204030204" pitchFamily="34" charset="0"/>
                <a:cs typeface="Calibri" panose="020F0502020204030204" pitchFamily="34" charset="0"/>
              </a:rPr>
              <a:t>.</a:t>
            </a:r>
            <a:r>
              <a:rPr lang="lt-LT" dirty="0" smtClean="0">
                <a:solidFill>
                  <a:schemeClr val="tx1"/>
                </a:solidFill>
                <a:latin typeface="Calibri" panose="020F0502020204030204" pitchFamily="34" charset="0"/>
                <a:cs typeface="Calibri" panose="020F0502020204030204" pitchFamily="34" charset="0"/>
              </a:rPr>
              <a:t> 1K</a:t>
            </a:r>
            <a:r>
              <a:rPr lang="en-US" dirty="0" smtClean="0">
                <a:solidFill>
                  <a:schemeClr val="tx1"/>
                </a:solidFill>
                <a:latin typeface="Calibri" panose="020F0502020204030204" pitchFamily="34" charset="0"/>
                <a:cs typeface="Calibri" panose="020F0502020204030204" pitchFamily="34" charset="0"/>
              </a:rPr>
              <a:t>-</a:t>
            </a:r>
            <a:r>
              <a:rPr lang="lt-LT" dirty="0" smtClean="0">
                <a:solidFill>
                  <a:schemeClr val="tx1"/>
                </a:solidFill>
                <a:latin typeface="Calibri" panose="020F0502020204030204" pitchFamily="34" charset="0"/>
                <a:cs typeface="Calibri" panose="020F0502020204030204" pitchFamily="34" charset="0"/>
              </a:rPr>
              <a:t>443 </a:t>
            </a:r>
            <a:r>
              <a:rPr lang="lt-LT" dirty="0">
                <a:solidFill>
                  <a:schemeClr val="tx1"/>
                </a:solidFill>
                <a:latin typeface="Calibri" panose="020F0502020204030204" pitchFamily="34" charset="0"/>
                <a:cs typeface="Calibri" panose="020F0502020204030204" pitchFamily="34" charset="0"/>
              </a:rPr>
              <a:t>redakcija)</a:t>
            </a:r>
          </a:p>
        </p:txBody>
      </p:sp>
      <p:pic>
        <p:nvPicPr>
          <p:cNvPr id="5" name="Paveikslėlis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28127" y="0"/>
            <a:ext cx="1015873" cy="812698"/>
          </a:xfrm>
          <a:prstGeom prst="rect">
            <a:avLst/>
          </a:prstGeom>
        </p:spPr>
      </p:pic>
    </p:spTree>
    <p:extLst>
      <p:ext uri="{BB962C8B-B14F-4D97-AF65-F5344CB8AC3E}">
        <p14:creationId xmlns:p14="http://schemas.microsoft.com/office/powerpoint/2010/main" val="19546514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1403648" y="812698"/>
            <a:ext cx="7260160" cy="1104134"/>
          </a:xfrm>
        </p:spPr>
        <p:txBody>
          <a:bodyPr>
            <a:normAutofit/>
          </a:bodyPr>
          <a:lstStyle/>
          <a:p>
            <a:pPr algn="ctr"/>
            <a:r>
              <a:rPr lang="lt-LT" sz="3200" b="1" dirty="0" smtClean="0">
                <a:latin typeface="Calibri" panose="020F0502020204030204" pitchFamily="34" charset="0"/>
                <a:cs typeface="Calibri" panose="020F0502020204030204" pitchFamily="34" charset="0"/>
              </a:rPr>
              <a:t>P</a:t>
            </a:r>
            <a:r>
              <a:rPr lang="pt-BR" sz="3200" b="1" dirty="0" smtClean="0">
                <a:latin typeface="Calibri" panose="020F0502020204030204" pitchFamily="34" charset="0"/>
                <a:cs typeface="Calibri" panose="020F0502020204030204" pitchFamily="34" charset="0"/>
              </a:rPr>
              <a:t>ASLAUGŲ IR </a:t>
            </a:r>
            <a:r>
              <a:rPr lang="lt-LT" sz="3200" b="1" dirty="0" smtClean="0">
                <a:latin typeface="Calibri" panose="020F0502020204030204" pitchFamily="34" charset="0"/>
                <a:cs typeface="Calibri" panose="020F0502020204030204" pitchFamily="34" charset="0"/>
              </a:rPr>
              <a:t>R</a:t>
            </a:r>
            <a:r>
              <a:rPr lang="pt-BR" sz="3200" b="1" dirty="0" smtClean="0">
                <a:latin typeface="Calibri" panose="020F0502020204030204" pitchFamily="34" charset="0"/>
                <a:cs typeface="Calibri" panose="020F0502020204030204" pitchFamily="34" charset="0"/>
              </a:rPr>
              <a:t>ANGOS DARBŲ PIRKIMAS</a:t>
            </a:r>
            <a:endParaRPr lang="lt-LT" sz="3200" b="1" dirty="0">
              <a:latin typeface="Calibri" panose="020F0502020204030204" pitchFamily="34" charset="0"/>
              <a:cs typeface="Calibri" panose="020F0502020204030204" pitchFamily="34" charset="0"/>
            </a:endParaRPr>
          </a:p>
        </p:txBody>
      </p:sp>
      <p:sp>
        <p:nvSpPr>
          <p:cNvPr id="3" name="Turinio vietos rezervavimo ženklas 2"/>
          <p:cNvSpPr>
            <a:spLocks noGrp="1"/>
          </p:cNvSpPr>
          <p:nvPr>
            <p:ph idx="1"/>
          </p:nvPr>
        </p:nvSpPr>
        <p:spPr>
          <a:xfrm>
            <a:off x="457200" y="2060848"/>
            <a:ext cx="8435280" cy="4413104"/>
          </a:xfrm>
        </p:spPr>
        <p:txBody>
          <a:bodyPr/>
          <a:lstStyle/>
          <a:p>
            <a:pPr lvl="0" algn="just"/>
            <a:endParaRPr lang="lt-LT" sz="1400" dirty="0" smtClean="0">
              <a:latin typeface="Calibri" panose="020F0502020204030204" pitchFamily="34" charset="0"/>
              <a:cs typeface="Calibri" panose="020F0502020204030204" pitchFamily="34" charset="0"/>
            </a:endParaRPr>
          </a:p>
          <a:p>
            <a:pPr algn="just"/>
            <a:r>
              <a:rPr lang="lt-LT" sz="2100" dirty="0" smtClean="0">
                <a:solidFill>
                  <a:schemeClr val="tx1"/>
                </a:solidFill>
                <a:latin typeface="Calibri" panose="020F0502020204030204" pitchFamily="34" charset="0"/>
                <a:cs typeface="Calibri" panose="020F0502020204030204" pitchFamily="34" charset="0"/>
              </a:rPr>
              <a:t>Bendrijos </a:t>
            </a:r>
            <a:r>
              <a:rPr lang="lt-LT" sz="2100" dirty="0">
                <a:solidFill>
                  <a:schemeClr val="tx1"/>
                </a:solidFill>
                <a:latin typeface="Calibri" panose="020F0502020204030204" pitchFamily="34" charset="0"/>
                <a:cs typeface="Calibri" panose="020F0502020204030204" pitchFamily="34" charset="0"/>
              </a:rPr>
              <a:t>valdyba (kai bendrijoje valdyba nesudaroma, valdybos kompetencijai priskirtas funkcijas atlieka bendrijos pirmininkas) tvirtina paslaugų ir rangos darbų  pirkimo sąlygas ir pirkimo ataskaitas.</a:t>
            </a:r>
          </a:p>
          <a:p>
            <a:pPr algn="just"/>
            <a:r>
              <a:rPr lang="lt-LT" sz="2100" dirty="0">
                <a:solidFill>
                  <a:schemeClr val="tx1"/>
                </a:solidFill>
                <a:latin typeface="Calibri" panose="020F0502020204030204" pitchFamily="34" charset="0"/>
                <a:cs typeface="Calibri" panose="020F0502020204030204" pitchFamily="34" charset="0"/>
              </a:rPr>
              <a:t>Siūlome bendrijoms pasirengti ir pasitvirtinti paslaugų ir rangos darbų pirkimo </a:t>
            </a:r>
            <a:r>
              <a:rPr lang="lt-LT" sz="2100" dirty="0" smtClean="0">
                <a:solidFill>
                  <a:schemeClr val="tx1"/>
                </a:solidFill>
                <a:latin typeface="Calibri" panose="020F0502020204030204" pitchFamily="34" charset="0"/>
                <a:cs typeface="Calibri" panose="020F0502020204030204" pitchFamily="34" charset="0"/>
              </a:rPr>
              <a:t>taisykles.                 </a:t>
            </a:r>
            <a:endParaRPr lang="lt-LT" sz="2100" dirty="0">
              <a:solidFill>
                <a:schemeClr val="tx1"/>
              </a:solidFill>
              <a:latin typeface="Calibri" panose="020F0502020204030204" pitchFamily="34" charset="0"/>
              <a:cs typeface="Calibri" panose="020F0502020204030204" pitchFamily="34" charset="0"/>
            </a:endParaRPr>
          </a:p>
          <a:p>
            <a:pPr algn="just"/>
            <a:endParaRPr lang="lt-LT" dirty="0" smtClean="0">
              <a:latin typeface="Calibri" panose="020F0502020204030204" pitchFamily="34" charset="0"/>
              <a:cs typeface="Calibri" panose="020F0502020204030204" pitchFamily="34" charset="0"/>
            </a:endParaRPr>
          </a:p>
          <a:p>
            <a:pPr algn="just"/>
            <a:endParaRPr lang="lt-LT" dirty="0">
              <a:latin typeface="Calibri" panose="020F0502020204030204" pitchFamily="34" charset="0"/>
              <a:cs typeface="Calibri" panose="020F0502020204030204" pitchFamily="34" charset="0"/>
            </a:endParaRPr>
          </a:p>
          <a:p>
            <a:pPr algn="just"/>
            <a:endParaRPr lang="lt-LT" dirty="0" smtClean="0">
              <a:latin typeface="Calibri" panose="020F0502020204030204" pitchFamily="34" charset="0"/>
              <a:cs typeface="Calibri" panose="020F0502020204030204" pitchFamily="34" charset="0"/>
            </a:endParaRPr>
          </a:p>
          <a:p>
            <a:pPr algn="just"/>
            <a:endParaRPr lang="lt-LT" dirty="0">
              <a:latin typeface="Calibri" panose="020F0502020204030204" pitchFamily="34" charset="0"/>
              <a:cs typeface="Calibri" panose="020F0502020204030204" pitchFamily="34" charset="0"/>
            </a:endParaRPr>
          </a:p>
          <a:p>
            <a:pPr algn="just"/>
            <a:endParaRPr lang="lt-LT" dirty="0" smtClean="0">
              <a:latin typeface="Calibri" panose="020F0502020204030204" pitchFamily="34" charset="0"/>
              <a:cs typeface="Calibri" panose="020F0502020204030204" pitchFamily="34" charset="0"/>
            </a:endParaRPr>
          </a:p>
          <a:p>
            <a:pPr algn="just"/>
            <a:endParaRPr lang="lt-LT" dirty="0">
              <a:latin typeface="Calibri" panose="020F0502020204030204" pitchFamily="34" charset="0"/>
              <a:cs typeface="Calibri" panose="020F0502020204030204" pitchFamily="34" charset="0"/>
            </a:endParaRPr>
          </a:p>
          <a:p>
            <a:pPr algn="just"/>
            <a:endParaRPr lang="lt-LT" dirty="0" smtClean="0">
              <a:latin typeface="Calibri" panose="020F0502020204030204" pitchFamily="34" charset="0"/>
              <a:cs typeface="Calibri" panose="020F0502020204030204" pitchFamily="34" charset="0"/>
            </a:endParaRPr>
          </a:p>
          <a:p>
            <a:pPr algn="just"/>
            <a:endParaRPr lang="lt-LT" dirty="0">
              <a:latin typeface="Calibri" panose="020F0502020204030204" pitchFamily="34" charset="0"/>
              <a:cs typeface="Calibri" panose="020F0502020204030204" pitchFamily="34" charset="0"/>
            </a:endParaRPr>
          </a:p>
        </p:txBody>
      </p:sp>
      <p:pic>
        <p:nvPicPr>
          <p:cNvPr id="4" name="Paveikslėli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28127" y="0"/>
            <a:ext cx="1015873" cy="812698"/>
          </a:xfrm>
          <a:prstGeom prst="rect">
            <a:avLst/>
          </a:prstGeom>
        </p:spPr>
      </p:pic>
    </p:spTree>
    <p:extLst>
      <p:ext uri="{BB962C8B-B14F-4D97-AF65-F5344CB8AC3E}">
        <p14:creationId xmlns:p14="http://schemas.microsoft.com/office/powerpoint/2010/main" val="40701677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971600" y="25085"/>
            <a:ext cx="7312065" cy="864096"/>
          </a:xfrm>
        </p:spPr>
        <p:txBody>
          <a:bodyPr>
            <a:normAutofit fontScale="90000"/>
          </a:bodyPr>
          <a:lstStyle/>
          <a:p>
            <a:pPr algn="ctr"/>
            <a:r>
              <a:rPr lang="lt-LT" sz="2800" b="1" dirty="0" smtClean="0">
                <a:latin typeface="Calibri" panose="020F0502020204030204" pitchFamily="34" charset="0"/>
                <a:cs typeface="Calibri" panose="020F0502020204030204" pitchFamily="34" charset="0"/>
              </a:rPr>
              <a:t>VISUOTINIS SUSIRINKIMAS. SPRENDIMŲ PRIĖMIMAS</a:t>
            </a:r>
            <a:r>
              <a:rPr lang="lt-LT" sz="2400" b="1" dirty="0" smtClean="0">
                <a:solidFill>
                  <a:srgbClr val="FF0000"/>
                </a:solidFill>
                <a:latin typeface="Calibri" panose="020F0502020204030204" pitchFamily="34" charset="0"/>
                <a:cs typeface="Calibri" panose="020F0502020204030204" pitchFamily="34" charset="0"/>
              </a:rPr>
              <a:t>*</a:t>
            </a:r>
            <a:endParaRPr lang="lt-LT" sz="2400" b="1" dirty="0">
              <a:solidFill>
                <a:srgbClr val="FF0000"/>
              </a:solidFill>
              <a:latin typeface="Calibri" panose="020F0502020204030204" pitchFamily="34" charset="0"/>
              <a:cs typeface="Calibri" panose="020F0502020204030204" pitchFamily="34" charset="0"/>
            </a:endParaRPr>
          </a:p>
        </p:txBody>
      </p:sp>
      <p:sp>
        <p:nvSpPr>
          <p:cNvPr id="3" name="Teksto vietos rezervavimo ženklas 2"/>
          <p:cNvSpPr>
            <a:spLocks noGrp="1"/>
          </p:cNvSpPr>
          <p:nvPr>
            <p:ph type="body" idx="1"/>
          </p:nvPr>
        </p:nvSpPr>
        <p:spPr>
          <a:xfrm>
            <a:off x="1115616" y="914266"/>
            <a:ext cx="7776863" cy="5755094"/>
          </a:xfrm>
        </p:spPr>
        <p:txBody>
          <a:bodyPr>
            <a:normAutofit fontScale="25000" lnSpcReduction="20000"/>
          </a:bodyPr>
          <a:lstStyle/>
          <a:p>
            <a:pPr marL="342900" indent="-342900" algn="just">
              <a:spcBef>
                <a:spcPts val="600"/>
              </a:spcBef>
              <a:buClrTx/>
              <a:buFont typeface="Wingdings 3" panose="05040102010807070707" pitchFamily="18" charset="2"/>
              <a:buChar char="´"/>
            </a:pPr>
            <a:r>
              <a:rPr lang="lt-LT" sz="5200" b="1" i="1" dirty="0">
                <a:solidFill>
                  <a:schemeClr val="tx1"/>
                </a:solidFill>
                <a:latin typeface="Calibri" panose="020F0502020204030204" pitchFamily="34" charset="0"/>
                <a:cs typeface="Calibri" panose="020F0502020204030204" pitchFamily="34" charset="0"/>
              </a:rPr>
              <a:t>Visuotinius susirinkimus </a:t>
            </a:r>
            <a:r>
              <a:rPr lang="lt-LT" sz="5200" dirty="0">
                <a:solidFill>
                  <a:schemeClr val="tx1"/>
                </a:solidFill>
                <a:latin typeface="Calibri" panose="020F0502020204030204" pitchFamily="34" charset="0"/>
                <a:cs typeface="Calibri" panose="020F0502020204030204" pitchFamily="34" charset="0"/>
              </a:rPr>
              <a:t>šaukia bendrijos pirmininkas arba bendrijos valdyba bendrijos įstatuose nustatyta tvarka. </a:t>
            </a:r>
            <a:endParaRPr lang="en-US" sz="5200" dirty="0" smtClean="0">
              <a:solidFill>
                <a:schemeClr val="tx1"/>
              </a:solidFill>
              <a:latin typeface="Calibri" panose="020F0502020204030204" pitchFamily="34" charset="0"/>
              <a:cs typeface="Calibri" panose="020F0502020204030204" pitchFamily="34" charset="0"/>
            </a:endParaRPr>
          </a:p>
          <a:p>
            <a:pPr marL="342900" indent="-342900" algn="just">
              <a:spcBef>
                <a:spcPts val="600"/>
              </a:spcBef>
              <a:buClrTx/>
              <a:buFont typeface="Wingdings 3" panose="05040102010807070707" pitchFamily="18" charset="2"/>
              <a:buChar char="´"/>
            </a:pPr>
            <a:r>
              <a:rPr lang="lt-LT" sz="5200" dirty="0">
                <a:solidFill>
                  <a:schemeClr val="tx1"/>
                </a:solidFill>
                <a:latin typeface="Calibri" panose="020F0502020204030204" pitchFamily="34" charset="0"/>
                <a:cs typeface="Calibri" panose="020F0502020204030204" pitchFamily="34" charset="0"/>
              </a:rPr>
              <a:t>Visuotinis susirinkimas turi būti sušauktas ir tais atvejais, kai to reikalauja </a:t>
            </a:r>
            <a:r>
              <a:rPr lang="lt-LT" sz="5200" i="1" dirty="0">
                <a:solidFill>
                  <a:schemeClr val="tx1"/>
                </a:solidFill>
                <a:latin typeface="Calibri" panose="020F0502020204030204" pitchFamily="34" charset="0"/>
                <a:cs typeface="Calibri" panose="020F0502020204030204" pitchFamily="34" charset="0"/>
              </a:rPr>
              <a:t>revizijos komisija (revizorius) arba </a:t>
            </a:r>
            <a:r>
              <a:rPr lang="lt-LT" sz="5200" b="1" i="1" dirty="0">
                <a:solidFill>
                  <a:schemeClr val="tx1"/>
                </a:solidFill>
                <a:latin typeface="Calibri" panose="020F0502020204030204" pitchFamily="34" charset="0"/>
                <a:cs typeface="Calibri" panose="020F0502020204030204" pitchFamily="34" charset="0"/>
              </a:rPr>
              <a:t>daugiau kaip penktadalis bendrijos narių</a:t>
            </a:r>
            <a:r>
              <a:rPr lang="lt-LT" sz="5200" b="1" dirty="0">
                <a:solidFill>
                  <a:schemeClr val="tx1"/>
                </a:solidFill>
                <a:latin typeface="Calibri" panose="020F0502020204030204" pitchFamily="34" charset="0"/>
                <a:cs typeface="Calibri" panose="020F0502020204030204" pitchFamily="34" charset="0"/>
              </a:rPr>
              <a:t> </a:t>
            </a:r>
            <a:r>
              <a:rPr lang="lt-LT" sz="5200" dirty="0">
                <a:solidFill>
                  <a:schemeClr val="tx1"/>
                </a:solidFill>
                <a:latin typeface="Calibri" panose="020F0502020204030204" pitchFamily="34" charset="0"/>
                <a:cs typeface="Calibri" panose="020F0502020204030204" pitchFamily="34" charset="0"/>
              </a:rPr>
              <a:t>(jeigu bendrija jungia kelis daugiabučius namus, – daugiau kaip penktadalis bendrijos narių kiekviename pastate arba daugiau kaip penktadalis bendrijos narių bent viename pastate, jeigu visuotinis susirinkimas šaukiamas pasibaigus valdymo organų kadencijai). </a:t>
            </a:r>
          </a:p>
          <a:p>
            <a:pPr marL="342900" indent="-342900" algn="just">
              <a:spcBef>
                <a:spcPts val="600"/>
              </a:spcBef>
              <a:buClrTx/>
              <a:buFont typeface="Wingdings 3" panose="05040102010807070707" pitchFamily="18" charset="2"/>
              <a:buChar char="´"/>
            </a:pPr>
            <a:r>
              <a:rPr lang="lt-LT" sz="5200" dirty="0" smtClean="0">
                <a:solidFill>
                  <a:schemeClr val="tx1"/>
                </a:solidFill>
                <a:latin typeface="Calibri" panose="020F0502020204030204" pitchFamily="34" charset="0"/>
                <a:cs typeface="Calibri" panose="020F0502020204030204" pitchFamily="34" charset="0"/>
              </a:rPr>
              <a:t>Visuotinis </a:t>
            </a:r>
            <a:r>
              <a:rPr lang="lt-LT" sz="5200" dirty="0">
                <a:solidFill>
                  <a:schemeClr val="tx1"/>
                </a:solidFill>
                <a:latin typeface="Calibri" panose="020F0502020204030204" pitchFamily="34" charset="0"/>
                <a:cs typeface="Calibri" panose="020F0502020204030204" pitchFamily="34" charset="0"/>
              </a:rPr>
              <a:t>susirinkimas turi būti šaukiamas </a:t>
            </a:r>
            <a:r>
              <a:rPr lang="lt-LT" sz="5200" b="1" i="1" dirty="0">
                <a:solidFill>
                  <a:schemeClr val="tx1"/>
                </a:solidFill>
                <a:latin typeface="Calibri" panose="020F0502020204030204" pitchFamily="34" charset="0"/>
                <a:cs typeface="Calibri" panose="020F0502020204030204" pitchFamily="34" charset="0"/>
              </a:rPr>
              <a:t>kasmet ne vėliau kaip per 5 mėnesius</a:t>
            </a:r>
            <a:r>
              <a:rPr lang="lt-LT" sz="5200" i="1" dirty="0">
                <a:solidFill>
                  <a:schemeClr val="tx1"/>
                </a:solidFill>
                <a:latin typeface="Calibri" panose="020F0502020204030204" pitchFamily="34" charset="0"/>
                <a:cs typeface="Calibri" panose="020F0502020204030204" pitchFamily="34" charset="0"/>
              </a:rPr>
              <a:t> </a:t>
            </a:r>
            <a:r>
              <a:rPr lang="lt-LT" sz="5200" dirty="0">
                <a:solidFill>
                  <a:schemeClr val="tx1"/>
                </a:solidFill>
                <a:latin typeface="Calibri" panose="020F0502020204030204" pitchFamily="34" charset="0"/>
                <a:cs typeface="Calibri" panose="020F0502020204030204" pitchFamily="34" charset="0"/>
              </a:rPr>
              <a:t>pasibaigus finansiniams metams. Kiekviename visuotiniame susirinkime išrenkamas susirinkimo pirmininkas ir sekretorius</a:t>
            </a:r>
            <a:r>
              <a:rPr lang="lt-LT" sz="5200" dirty="0" smtClean="0">
                <a:solidFill>
                  <a:schemeClr val="tx1"/>
                </a:solidFill>
                <a:latin typeface="Calibri" panose="020F0502020204030204" pitchFamily="34" charset="0"/>
                <a:cs typeface="Calibri" panose="020F0502020204030204" pitchFamily="34" charset="0"/>
              </a:rPr>
              <a:t>.</a:t>
            </a:r>
          </a:p>
          <a:p>
            <a:pPr marL="342900" indent="-342900" algn="just">
              <a:spcBef>
                <a:spcPts val="600"/>
              </a:spcBef>
              <a:buClrTx/>
              <a:buFont typeface="Wingdings 3" panose="05040102010807070707" pitchFamily="18" charset="2"/>
              <a:buChar char="´"/>
            </a:pPr>
            <a:r>
              <a:rPr lang="lt-LT" sz="5200" dirty="0">
                <a:solidFill>
                  <a:schemeClr val="tx1"/>
                </a:solidFill>
                <a:latin typeface="Calibri" panose="020F0502020204030204" pitchFamily="34" charset="0"/>
                <a:cs typeface="Calibri" panose="020F0502020204030204" pitchFamily="34" charset="0"/>
              </a:rPr>
              <a:t>Bendrijos visuotiniame susirinkime kiekvienas </a:t>
            </a:r>
            <a:r>
              <a:rPr lang="lt-LT" sz="5200" b="1" i="1" dirty="0">
                <a:solidFill>
                  <a:schemeClr val="tx1"/>
                </a:solidFill>
                <a:latin typeface="Calibri" panose="020F0502020204030204" pitchFamily="34" charset="0"/>
                <a:cs typeface="Calibri" panose="020F0502020204030204" pitchFamily="34" charset="0"/>
              </a:rPr>
              <a:t>bendrijos narys turi po vieną balsą</a:t>
            </a:r>
            <a:r>
              <a:rPr lang="lt-LT" sz="5200" dirty="0">
                <a:solidFill>
                  <a:schemeClr val="tx1"/>
                </a:solidFill>
                <a:latin typeface="Calibri" panose="020F0502020204030204" pitchFamily="34" charset="0"/>
                <a:cs typeface="Calibri" panose="020F0502020204030204" pitchFamily="34" charset="0"/>
              </a:rPr>
              <a:t>. Visų daugiabučio namo (daugiabučių namų) ir kitos paskirties pastatų savininkų susirinkime kiekvienas </a:t>
            </a:r>
            <a:r>
              <a:rPr lang="lt-LT" sz="5200" b="1" i="1" dirty="0">
                <a:solidFill>
                  <a:schemeClr val="tx1"/>
                </a:solidFill>
                <a:latin typeface="Calibri" panose="020F0502020204030204" pitchFamily="34" charset="0"/>
                <a:cs typeface="Calibri" panose="020F0502020204030204" pitchFamily="34" charset="0"/>
              </a:rPr>
              <a:t>savininkas turi tiek balsų, kiek jam nuosavybės teise priklauso</a:t>
            </a:r>
            <a:r>
              <a:rPr lang="lt-LT" sz="5200" dirty="0">
                <a:solidFill>
                  <a:schemeClr val="tx1"/>
                </a:solidFill>
                <a:latin typeface="Calibri" panose="020F0502020204030204" pitchFamily="34" charset="0"/>
                <a:cs typeface="Calibri" panose="020F0502020204030204" pitchFamily="34" charset="0"/>
              </a:rPr>
              <a:t> Nekilnojamojo turto registre įregistruotų nuosavybės teisės </a:t>
            </a:r>
            <a:r>
              <a:rPr lang="lt-LT" sz="5200" b="1" i="1" dirty="0">
                <a:solidFill>
                  <a:schemeClr val="tx1"/>
                </a:solidFill>
                <a:latin typeface="Calibri" panose="020F0502020204030204" pitchFamily="34" charset="0"/>
                <a:cs typeface="Calibri" panose="020F0502020204030204" pitchFamily="34" charset="0"/>
              </a:rPr>
              <a:t>objektų</a:t>
            </a:r>
            <a:r>
              <a:rPr lang="lt-LT" sz="5200" dirty="0">
                <a:solidFill>
                  <a:schemeClr val="tx1"/>
                </a:solidFill>
                <a:latin typeface="Calibri" panose="020F0502020204030204" pitchFamily="34" charset="0"/>
                <a:cs typeface="Calibri" panose="020F0502020204030204" pitchFamily="34" charset="0"/>
              </a:rPr>
              <a:t> tame (tuose) bendrijai priklausančiame (priklausančiuose) pastate (pastatuose</a:t>
            </a:r>
            <a:r>
              <a:rPr lang="lt-LT" sz="5200" dirty="0" smtClean="0">
                <a:solidFill>
                  <a:schemeClr val="tx1"/>
                </a:solidFill>
                <a:latin typeface="Calibri" panose="020F0502020204030204" pitchFamily="34" charset="0"/>
                <a:cs typeface="Calibri" panose="020F0502020204030204" pitchFamily="34" charset="0"/>
              </a:rPr>
              <a:t>).</a:t>
            </a:r>
          </a:p>
          <a:p>
            <a:pPr marL="342900" indent="-342900" algn="just">
              <a:spcBef>
                <a:spcPts val="600"/>
              </a:spcBef>
              <a:buClrTx/>
              <a:buFont typeface="Wingdings 3" panose="05040102010807070707" pitchFamily="18" charset="2"/>
              <a:buChar char="´"/>
            </a:pPr>
            <a:r>
              <a:rPr lang="lt-LT" sz="5200" b="1" i="1" dirty="0">
                <a:solidFill>
                  <a:schemeClr val="tx1"/>
                </a:solidFill>
                <a:latin typeface="Calibri" panose="020F0502020204030204" pitchFamily="34" charset="0"/>
                <a:cs typeface="Calibri" panose="020F0502020204030204" pitchFamily="34" charset="0"/>
              </a:rPr>
              <a:t>Visuotinio susirinkimo sprendimai yra teisėti</a:t>
            </a:r>
            <a:r>
              <a:rPr lang="lt-LT" sz="5200" dirty="0">
                <a:solidFill>
                  <a:schemeClr val="tx1"/>
                </a:solidFill>
                <a:latin typeface="Calibri" panose="020F0502020204030204" pitchFamily="34" charset="0"/>
                <a:cs typeface="Calibri" panose="020F0502020204030204" pitchFamily="34" charset="0"/>
              </a:rPr>
              <a:t>, kai už juos </a:t>
            </a:r>
            <a:r>
              <a:rPr lang="lt-LT" sz="5200" b="1" i="1" dirty="0">
                <a:solidFill>
                  <a:schemeClr val="tx1"/>
                </a:solidFill>
                <a:latin typeface="Calibri" panose="020F0502020204030204" pitchFamily="34" charset="0"/>
                <a:cs typeface="Calibri" panose="020F0502020204030204" pitchFamily="34" charset="0"/>
              </a:rPr>
              <a:t>balsuoja daugiau kaip pusė</a:t>
            </a:r>
            <a:r>
              <a:rPr lang="lt-LT" sz="5200" b="1" dirty="0">
                <a:solidFill>
                  <a:schemeClr val="tx1"/>
                </a:solidFill>
                <a:latin typeface="Calibri" panose="020F0502020204030204" pitchFamily="34" charset="0"/>
                <a:cs typeface="Calibri" panose="020F0502020204030204" pitchFamily="34" charset="0"/>
              </a:rPr>
              <a:t> </a:t>
            </a:r>
            <a:r>
              <a:rPr lang="lt-LT" sz="5200" dirty="0">
                <a:solidFill>
                  <a:schemeClr val="tx1"/>
                </a:solidFill>
                <a:latin typeface="Calibri" panose="020F0502020204030204" pitchFamily="34" charset="0"/>
                <a:cs typeface="Calibri" panose="020F0502020204030204" pitchFamily="34" charset="0"/>
              </a:rPr>
              <a:t>susirinkime dalyvaujančių bendrijos </a:t>
            </a:r>
            <a:r>
              <a:rPr lang="lt-LT" sz="5200" dirty="0" smtClean="0">
                <a:solidFill>
                  <a:schemeClr val="tx1"/>
                </a:solidFill>
                <a:latin typeface="Calibri" panose="020F0502020204030204" pitchFamily="34" charset="0"/>
                <a:cs typeface="Calibri" panose="020F0502020204030204" pitchFamily="34" charset="0"/>
              </a:rPr>
              <a:t>narių. </a:t>
            </a:r>
            <a:r>
              <a:rPr lang="lt-LT" sz="5200" dirty="0">
                <a:solidFill>
                  <a:schemeClr val="tx1"/>
                </a:solidFill>
                <a:latin typeface="Calibri" panose="020F0502020204030204" pitchFamily="34" charset="0"/>
                <a:cs typeface="Calibri" panose="020F0502020204030204" pitchFamily="34" charset="0"/>
              </a:rPr>
              <a:t>Jeigu kvorumo nėra, laikoma, kad visuotinis susirinkimas neįvyko, ir ne anksčiau kaip po dviejų savaičių turi būti sušauktas </a:t>
            </a:r>
            <a:r>
              <a:rPr lang="lt-LT" sz="5200" b="1" i="1" dirty="0">
                <a:solidFill>
                  <a:schemeClr val="tx1"/>
                </a:solidFill>
                <a:latin typeface="Calibri" panose="020F0502020204030204" pitchFamily="34" charset="0"/>
                <a:cs typeface="Calibri" panose="020F0502020204030204" pitchFamily="34" charset="0"/>
              </a:rPr>
              <a:t>pakartotinis visuotinis susirinkimas</a:t>
            </a:r>
            <a:r>
              <a:rPr lang="lt-LT" sz="5200" dirty="0">
                <a:solidFill>
                  <a:schemeClr val="tx1"/>
                </a:solidFill>
                <a:latin typeface="Calibri" panose="020F0502020204030204" pitchFamily="34" charset="0"/>
                <a:cs typeface="Calibri" panose="020F0502020204030204" pitchFamily="34" charset="0"/>
              </a:rPr>
              <a:t>, kuris turi teisę svarstyti ir priimti sprendimus pagal neįvykusio susirinkimo darbotvarkę. </a:t>
            </a:r>
            <a:r>
              <a:rPr lang="lt-LT" sz="5200" b="1" i="1" dirty="0">
                <a:solidFill>
                  <a:schemeClr val="tx1"/>
                </a:solidFill>
                <a:latin typeface="Calibri" panose="020F0502020204030204" pitchFamily="34" charset="0"/>
                <a:cs typeface="Calibri" panose="020F0502020204030204" pitchFamily="34" charset="0"/>
              </a:rPr>
              <a:t>Pakartotinis visuotinis susirinkima</a:t>
            </a:r>
            <a:r>
              <a:rPr lang="lt-LT" sz="5200" dirty="0">
                <a:solidFill>
                  <a:schemeClr val="tx1"/>
                </a:solidFill>
                <a:latin typeface="Calibri" panose="020F0502020204030204" pitchFamily="34" charset="0"/>
                <a:cs typeface="Calibri" panose="020F0502020204030204" pitchFamily="34" charset="0"/>
              </a:rPr>
              <a:t>s yra teisėtas, kai jame dalyvauja </a:t>
            </a:r>
            <a:r>
              <a:rPr lang="lt-LT" sz="5200" b="1" i="1" dirty="0">
                <a:solidFill>
                  <a:schemeClr val="tx1"/>
                </a:solidFill>
                <a:latin typeface="Calibri" panose="020F0502020204030204" pitchFamily="34" charset="0"/>
                <a:cs typeface="Calibri" panose="020F0502020204030204" pitchFamily="34" charset="0"/>
              </a:rPr>
              <a:t>daugiau kaip penktadalis bendrijos narių</a:t>
            </a:r>
            <a:r>
              <a:rPr lang="lt-LT" sz="5200" dirty="0">
                <a:solidFill>
                  <a:schemeClr val="tx1"/>
                </a:solidFill>
                <a:latin typeface="Calibri" panose="020F0502020204030204" pitchFamily="34" charset="0"/>
                <a:cs typeface="Calibri" panose="020F0502020204030204" pitchFamily="34" charset="0"/>
              </a:rPr>
              <a:t>. </a:t>
            </a:r>
            <a:endParaRPr lang="lt-LT" sz="5200" dirty="0" smtClean="0">
              <a:solidFill>
                <a:schemeClr val="tx1"/>
              </a:solidFill>
              <a:latin typeface="Calibri" panose="020F0502020204030204" pitchFamily="34" charset="0"/>
              <a:cs typeface="Calibri" panose="020F0502020204030204" pitchFamily="34" charset="0"/>
            </a:endParaRPr>
          </a:p>
          <a:p>
            <a:pPr marL="342900" indent="-342900" algn="just">
              <a:spcBef>
                <a:spcPts val="600"/>
              </a:spcBef>
              <a:buClrTx/>
              <a:buFont typeface="Wingdings 3" panose="05040102010807070707" pitchFamily="18" charset="2"/>
              <a:buChar char="´"/>
            </a:pPr>
            <a:r>
              <a:rPr lang="lt-LT" sz="5200" dirty="0" smtClean="0">
                <a:solidFill>
                  <a:schemeClr val="tx1"/>
                </a:solidFill>
                <a:latin typeface="Calibri" panose="020F0502020204030204" pitchFamily="34" charset="0"/>
                <a:cs typeface="Calibri" panose="020F0502020204030204" pitchFamily="34" charset="0"/>
              </a:rPr>
              <a:t>Visuotinio </a:t>
            </a:r>
            <a:r>
              <a:rPr lang="lt-LT" sz="5200" dirty="0">
                <a:solidFill>
                  <a:schemeClr val="tx1"/>
                </a:solidFill>
                <a:latin typeface="Calibri" panose="020F0502020204030204" pitchFamily="34" charset="0"/>
                <a:cs typeface="Calibri" panose="020F0502020204030204" pitchFamily="34" charset="0"/>
              </a:rPr>
              <a:t>susirinkimo </a:t>
            </a:r>
            <a:r>
              <a:rPr lang="lt-LT" sz="5200" b="1" i="1" dirty="0">
                <a:solidFill>
                  <a:schemeClr val="tx1"/>
                </a:solidFill>
                <a:latin typeface="Calibri" panose="020F0502020204030204" pitchFamily="34" charset="0"/>
                <a:cs typeface="Calibri" panose="020F0502020204030204" pitchFamily="34" charset="0"/>
              </a:rPr>
              <a:t>sprendimai dėl bendrijos įstatų pakeitimo, dėl bendrijos valdymo organo arba bendrijos valdymo organo narių rinkimo ar atšaukimo, dėl bendrijos reorganizavimo ar likvidavimo</a:t>
            </a:r>
            <a:r>
              <a:rPr lang="lt-LT" sz="5200" i="1" dirty="0">
                <a:solidFill>
                  <a:schemeClr val="tx1"/>
                </a:solidFill>
                <a:latin typeface="Calibri" panose="020F0502020204030204" pitchFamily="34" charset="0"/>
                <a:cs typeface="Calibri" panose="020F0502020204030204" pitchFamily="34" charset="0"/>
              </a:rPr>
              <a:t> </a:t>
            </a:r>
            <a:r>
              <a:rPr lang="lt-LT" sz="5200" dirty="0">
                <a:solidFill>
                  <a:schemeClr val="tx1"/>
                </a:solidFill>
                <a:latin typeface="Calibri" panose="020F0502020204030204" pitchFamily="34" charset="0"/>
                <a:cs typeface="Calibri" panose="020F0502020204030204" pitchFamily="34" charset="0"/>
              </a:rPr>
              <a:t>yra teisėti, jeigu už juos balsavo </a:t>
            </a:r>
            <a:r>
              <a:rPr lang="lt-LT" sz="5200" b="1" i="1" dirty="0">
                <a:solidFill>
                  <a:schemeClr val="tx1"/>
                </a:solidFill>
                <a:latin typeface="Calibri" panose="020F0502020204030204" pitchFamily="34" charset="0"/>
                <a:cs typeface="Calibri" panose="020F0502020204030204" pitchFamily="34" charset="0"/>
              </a:rPr>
              <a:t>daugiau kaip du trečdaliai </a:t>
            </a:r>
            <a:r>
              <a:rPr lang="lt-LT" sz="5200" dirty="0">
                <a:solidFill>
                  <a:schemeClr val="tx1"/>
                </a:solidFill>
                <a:latin typeface="Calibri" panose="020F0502020204030204" pitchFamily="34" charset="0"/>
                <a:cs typeface="Calibri" panose="020F0502020204030204" pitchFamily="34" charset="0"/>
              </a:rPr>
              <a:t>visų susirinkime dalyvaujančių bendrijos </a:t>
            </a:r>
            <a:r>
              <a:rPr lang="lt-LT" sz="5200" dirty="0" smtClean="0">
                <a:solidFill>
                  <a:schemeClr val="tx1"/>
                </a:solidFill>
                <a:latin typeface="Calibri" panose="020F0502020204030204" pitchFamily="34" charset="0"/>
                <a:cs typeface="Calibri" panose="020F0502020204030204" pitchFamily="34" charset="0"/>
              </a:rPr>
              <a:t>narių. </a:t>
            </a:r>
          </a:p>
          <a:p>
            <a:pPr marL="342900" indent="-342900" algn="just">
              <a:spcBef>
                <a:spcPts val="600"/>
              </a:spcBef>
              <a:buClrTx/>
              <a:buFont typeface="Wingdings 3" panose="05040102010807070707" pitchFamily="18" charset="2"/>
              <a:buChar char="´"/>
            </a:pPr>
            <a:r>
              <a:rPr lang="lt-LT" sz="5200" dirty="0">
                <a:solidFill>
                  <a:schemeClr val="tx1"/>
                </a:solidFill>
                <a:latin typeface="Calibri" panose="020F0502020204030204" pitchFamily="34" charset="0"/>
                <a:cs typeface="Calibri" panose="020F0502020204030204" pitchFamily="34" charset="0"/>
              </a:rPr>
              <a:t>Visuotiniai susirinkimai turi būti </a:t>
            </a:r>
            <a:r>
              <a:rPr lang="lt-LT" sz="5200" b="1" i="1" dirty="0">
                <a:solidFill>
                  <a:schemeClr val="tx1"/>
                </a:solidFill>
                <a:latin typeface="Calibri" panose="020F0502020204030204" pitchFamily="34" charset="0"/>
                <a:cs typeface="Calibri" panose="020F0502020204030204" pitchFamily="34" charset="0"/>
              </a:rPr>
              <a:t>protokoluojami</a:t>
            </a:r>
            <a:r>
              <a:rPr lang="lt-LT" sz="5200" dirty="0">
                <a:solidFill>
                  <a:schemeClr val="tx1"/>
                </a:solidFill>
                <a:latin typeface="Calibri" panose="020F0502020204030204" pitchFamily="34" charset="0"/>
                <a:cs typeface="Calibri" panose="020F0502020204030204" pitchFamily="34" charset="0"/>
              </a:rPr>
              <a:t>. Visuotinio susirinkimo protokolą pasirašo susirinkimo pirmininkas ir </a:t>
            </a:r>
            <a:r>
              <a:rPr lang="lt-LT" sz="5200" dirty="0" smtClean="0">
                <a:solidFill>
                  <a:schemeClr val="tx1"/>
                </a:solidFill>
                <a:latin typeface="Calibri" panose="020F0502020204030204" pitchFamily="34" charset="0"/>
                <a:cs typeface="Calibri" panose="020F0502020204030204" pitchFamily="34" charset="0"/>
              </a:rPr>
              <a:t>sekretorius.</a:t>
            </a:r>
          </a:p>
          <a:p>
            <a:pPr marL="342900" indent="-342900" algn="just">
              <a:spcBef>
                <a:spcPts val="600"/>
              </a:spcBef>
              <a:buClrTx/>
              <a:buFont typeface="Wingdings 3" panose="05040102010807070707" pitchFamily="18" charset="2"/>
              <a:buChar char="´"/>
            </a:pPr>
            <a:r>
              <a:rPr lang="lt-LT" sz="5200" dirty="0">
                <a:solidFill>
                  <a:schemeClr val="tx1"/>
                </a:solidFill>
                <a:latin typeface="Calibri" panose="020F0502020204030204" pitchFamily="34" charset="0"/>
                <a:cs typeface="Calibri" panose="020F0502020204030204" pitchFamily="34" charset="0"/>
              </a:rPr>
              <a:t>Visuotinio susirinkimo </a:t>
            </a:r>
            <a:r>
              <a:rPr lang="lt-LT" sz="5200" b="1" i="1" dirty="0">
                <a:solidFill>
                  <a:schemeClr val="tx1"/>
                </a:solidFill>
                <a:latin typeface="Calibri" panose="020F0502020204030204" pitchFamily="34" charset="0"/>
                <a:cs typeface="Calibri" panose="020F0502020204030204" pitchFamily="34" charset="0"/>
              </a:rPr>
              <a:t>protokolas</a:t>
            </a:r>
            <a:r>
              <a:rPr lang="lt-LT" sz="5200" dirty="0">
                <a:solidFill>
                  <a:schemeClr val="tx1"/>
                </a:solidFill>
                <a:latin typeface="Calibri" panose="020F0502020204030204" pitchFamily="34" charset="0"/>
                <a:cs typeface="Calibri" panose="020F0502020204030204" pitchFamily="34" charset="0"/>
              </a:rPr>
              <a:t> turi būti parengtas ir pasirašytas </a:t>
            </a:r>
            <a:r>
              <a:rPr lang="lt-LT" sz="5200" b="1" i="1" dirty="0">
                <a:solidFill>
                  <a:schemeClr val="tx1"/>
                </a:solidFill>
                <a:latin typeface="Calibri" panose="020F0502020204030204" pitchFamily="34" charset="0"/>
                <a:cs typeface="Calibri" panose="020F0502020204030204" pitchFamily="34" charset="0"/>
              </a:rPr>
              <a:t>ne vėliau kaip per 5 darbo dienas</a:t>
            </a:r>
            <a:r>
              <a:rPr lang="lt-LT" sz="5200" dirty="0">
                <a:solidFill>
                  <a:schemeClr val="tx1"/>
                </a:solidFill>
                <a:latin typeface="Calibri" panose="020F0502020204030204" pitchFamily="34" charset="0"/>
                <a:cs typeface="Calibri" panose="020F0502020204030204" pitchFamily="34" charset="0"/>
              </a:rPr>
              <a:t> nuo susirinkimo dienos. </a:t>
            </a:r>
            <a:endParaRPr lang="lt-LT" sz="5200" dirty="0" smtClean="0">
              <a:solidFill>
                <a:schemeClr val="tx1"/>
              </a:solidFill>
              <a:latin typeface="Calibri" panose="020F0502020204030204" pitchFamily="34" charset="0"/>
              <a:cs typeface="Calibri" panose="020F0502020204030204" pitchFamily="34" charset="0"/>
            </a:endParaRPr>
          </a:p>
          <a:p>
            <a:pPr marL="342900" indent="-342900" algn="just">
              <a:spcBef>
                <a:spcPts val="600"/>
              </a:spcBef>
              <a:buClrTx/>
              <a:buFont typeface="Wingdings 3" panose="05040102010807070707" pitchFamily="18" charset="2"/>
              <a:buChar char="´"/>
            </a:pPr>
            <a:r>
              <a:rPr lang="lt-LT" sz="5200" b="1" i="1" dirty="0">
                <a:solidFill>
                  <a:schemeClr val="tx1"/>
                </a:solidFill>
                <a:latin typeface="Calibri" panose="020F0502020204030204" pitchFamily="34" charset="0"/>
                <a:cs typeface="Calibri" panose="020F0502020204030204" pitchFamily="34" charset="0"/>
              </a:rPr>
              <a:t>Bendrijos nariai sprendimus gali priimti balsuodami raštu</a:t>
            </a:r>
            <a:r>
              <a:rPr lang="lt-LT" sz="5200" dirty="0">
                <a:solidFill>
                  <a:schemeClr val="tx1"/>
                </a:solidFill>
                <a:latin typeface="Calibri" panose="020F0502020204030204" pitchFamily="34" charset="0"/>
                <a:cs typeface="Calibri" panose="020F0502020204030204" pitchFamily="34" charset="0"/>
              </a:rPr>
              <a:t>. </a:t>
            </a:r>
            <a:endParaRPr lang="lt-LT" sz="5200" dirty="0" smtClean="0">
              <a:solidFill>
                <a:schemeClr val="tx1"/>
              </a:solidFill>
              <a:latin typeface="Calibri" panose="020F0502020204030204" pitchFamily="34" charset="0"/>
              <a:cs typeface="Calibri" panose="020F0502020204030204" pitchFamily="34" charset="0"/>
            </a:endParaRPr>
          </a:p>
          <a:p>
            <a:pPr algn="just">
              <a:buClrTx/>
            </a:pPr>
            <a:r>
              <a:rPr lang="lt-LT" sz="4800" i="1" dirty="0" smtClean="0">
                <a:solidFill>
                  <a:schemeClr val="tx1"/>
                </a:solidFill>
                <a:latin typeface="Calibri" panose="020F0502020204030204" pitchFamily="34" charset="0"/>
                <a:cs typeface="Calibri" panose="020F0502020204030204" pitchFamily="34" charset="0"/>
              </a:rPr>
              <a:t>     </a:t>
            </a:r>
            <a:r>
              <a:rPr lang="lt-LT" sz="4800" i="1" dirty="0" smtClean="0">
                <a:solidFill>
                  <a:srgbClr val="FF0000"/>
                </a:solidFill>
                <a:latin typeface="Calibri" panose="020F0502020204030204" pitchFamily="34" charset="0"/>
                <a:cs typeface="Calibri" panose="020F0502020204030204" pitchFamily="34" charset="0"/>
              </a:rPr>
              <a:t>*</a:t>
            </a:r>
            <a:r>
              <a:rPr lang="lt-LT" sz="4800" i="1" dirty="0" smtClean="0">
                <a:solidFill>
                  <a:schemeClr val="tx1"/>
                </a:solidFill>
                <a:latin typeface="Calibri" panose="020F0502020204030204" pitchFamily="34" charset="0"/>
                <a:cs typeface="Calibri" panose="020F0502020204030204" pitchFamily="34" charset="0"/>
              </a:rPr>
              <a:t> </a:t>
            </a:r>
            <a:r>
              <a:rPr lang="lt-LT" sz="4800" i="1" dirty="0">
                <a:solidFill>
                  <a:schemeClr val="tx1"/>
                </a:solidFill>
                <a:latin typeface="Calibri" panose="020F0502020204030204" pitchFamily="34" charset="0"/>
                <a:cs typeface="Calibri" panose="020F0502020204030204" pitchFamily="34" charset="0"/>
              </a:rPr>
              <a:t>Lietuvos Respublikos daugiabučių gyvenamųjų namų </a:t>
            </a:r>
            <a:r>
              <a:rPr lang="lt-LT" sz="4800" i="1" dirty="0" smtClean="0">
                <a:solidFill>
                  <a:schemeClr val="tx1"/>
                </a:solidFill>
                <a:latin typeface="Calibri" panose="020F0502020204030204" pitchFamily="34" charset="0"/>
                <a:cs typeface="Calibri" panose="020F0502020204030204" pitchFamily="34" charset="0"/>
              </a:rPr>
              <a:t>ir kitos </a:t>
            </a:r>
            <a:r>
              <a:rPr lang="lt-LT" sz="4800" i="1" dirty="0">
                <a:solidFill>
                  <a:schemeClr val="tx1"/>
                </a:solidFill>
                <a:latin typeface="Calibri" panose="020F0502020204030204" pitchFamily="34" charset="0"/>
                <a:cs typeface="Calibri" panose="020F0502020204030204" pitchFamily="34" charset="0"/>
              </a:rPr>
              <a:t>paskirties pastatų savininkų bendrijų įstatymo </a:t>
            </a:r>
            <a:r>
              <a:rPr lang="lt-LT" sz="4800" i="1" dirty="0" smtClean="0">
                <a:solidFill>
                  <a:schemeClr val="tx1"/>
                </a:solidFill>
                <a:latin typeface="Calibri" panose="020F0502020204030204" pitchFamily="34" charset="0"/>
                <a:cs typeface="Calibri" panose="020F0502020204030204" pitchFamily="34" charset="0"/>
              </a:rPr>
              <a:t>11 str.</a:t>
            </a:r>
            <a:endParaRPr lang="lt-LT" sz="4800" i="1" dirty="0">
              <a:solidFill>
                <a:schemeClr val="tx1"/>
              </a:solidFill>
              <a:latin typeface="Calibri" panose="020F0502020204030204" pitchFamily="34" charset="0"/>
              <a:cs typeface="Calibri" panose="020F0502020204030204" pitchFamily="34" charset="0"/>
            </a:endParaRPr>
          </a:p>
        </p:txBody>
      </p:sp>
      <p:pic>
        <p:nvPicPr>
          <p:cNvPr id="4" name="Paveikslėli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28127" y="0"/>
            <a:ext cx="1015873" cy="812698"/>
          </a:xfrm>
          <a:prstGeom prst="rect">
            <a:avLst/>
          </a:prstGeom>
        </p:spPr>
      </p:pic>
    </p:spTree>
    <p:extLst>
      <p:ext uri="{BB962C8B-B14F-4D97-AF65-F5344CB8AC3E}">
        <p14:creationId xmlns:p14="http://schemas.microsoft.com/office/powerpoint/2010/main" val="11242035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971600" y="1181059"/>
            <a:ext cx="7992888" cy="5591274"/>
          </a:xfrm>
          <a:prstGeom prst="rect">
            <a:avLst/>
          </a:prstGeom>
        </p:spPr>
        <p:txBody>
          <a:bodyPr wrap="square">
            <a:spAutoFit/>
          </a:bodyPr>
          <a:lstStyle/>
          <a:p>
            <a:pPr marL="342900" indent="-342900" algn="just">
              <a:spcBef>
                <a:spcPts val="1000"/>
              </a:spcBef>
              <a:buFont typeface="Wingdings 3" panose="05040102010807070707" pitchFamily="18" charset="2"/>
              <a:buChar char="´"/>
            </a:pPr>
            <a:r>
              <a:rPr lang="lt-LT" dirty="0">
                <a:latin typeface="Calibri" panose="020F0502020204030204" pitchFamily="34" charset="0"/>
                <a:cs typeface="Calibri" panose="020F0502020204030204" pitchFamily="34" charset="0"/>
              </a:rPr>
              <a:t>Butų ir kitų patalpų savininkai taip pat </a:t>
            </a:r>
            <a:r>
              <a:rPr lang="lt-LT" b="1" i="1" dirty="0">
                <a:latin typeface="Calibri" panose="020F0502020204030204" pitchFamily="34" charset="0"/>
                <a:cs typeface="Calibri" panose="020F0502020204030204" pitchFamily="34" charset="0"/>
              </a:rPr>
              <a:t>privalo reguliariai kaupti lėšas</a:t>
            </a:r>
            <a:r>
              <a:rPr lang="lt-LT" dirty="0">
                <a:latin typeface="Calibri" panose="020F0502020204030204" pitchFamily="34" charset="0"/>
                <a:cs typeface="Calibri" panose="020F0502020204030204" pitchFamily="34" charset="0"/>
              </a:rPr>
              <a:t>, kurios bus </a:t>
            </a:r>
            <a:r>
              <a:rPr lang="lt-LT" dirty="0" smtClean="0">
                <a:latin typeface="Calibri" panose="020F0502020204030204" pitchFamily="34" charset="0"/>
                <a:cs typeface="Calibri" panose="020F0502020204030204" pitchFamily="34" charset="0"/>
              </a:rPr>
              <a:t>skiriamos namui </a:t>
            </a:r>
            <a:r>
              <a:rPr lang="lt-LT" dirty="0">
                <a:latin typeface="Calibri" panose="020F0502020204030204" pitchFamily="34" charset="0"/>
                <a:cs typeface="Calibri" panose="020F0502020204030204" pitchFamily="34" charset="0"/>
              </a:rPr>
              <a:t>(statiniui) atnaujinti pagal privalomuosius statinių naudojimo ir priežiūros reikalavimus. Šios </a:t>
            </a:r>
            <a:r>
              <a:rPr lang="lt-LT" dirty="0" smtClean="0">
                <a:latin typeface="Calibri" panose="020F0502020204030204" pitchFamily="34" charset="0"/>
                <a:cs typeface="Calibri" panose="020F0502020204030204" pitchFamily="34" charset="0"/>
              </a:rPr>
              <a:t>lėšos yra </a:t>
            </a:r>
            <a:r>
              <a:rPr lang="lt-LT" dirty="0">
                <a:latin typeface="Calibri" panose="020F0502020204030204" pitchFamily="34" charset="0"/>
                <a:cs typeface="Calibri" panose="020F0502020204030204" pitchFamily="34" charset="0"/>
              </a:rPr>
              <a:t>butų ir kitų patalpų savininkų bendroji dalinė nuosavybė</a:t>
            </a:r>
            <a:r>
              <a:rPr lang="lt-LT" dirty="0" smtClean="0">
                <a:latin typeface="Calibri" panose="020F0502020204030204" pitchFamily="34" charset="0"/>
                <a:cs typeface="Calibri" panose="020F0502020204030204" pitchFamily="34" charset="0"/>
              </a:rPr>
              <a:t>.</a:t>
            </a:r>
            <a:r>
              <a:rPr lang="en-US" dirty="0" smtClean="0">
                <a:solidFill>
                  <a:srgbClr val="FF0000"/>
                </a:solidFill>
                <a:latin typeface="Calibri" panose="020F0502020204030204" pitchFamily="34" charset="0"/>
                <a:cs typeface="Calibri" panose="020F0502020204030204" pitchFamily="34" charset="0"/>
              </a:rPr>
              <a:t>*</a:t>
            </a:r>
            <a:endParaRPr lang="lt-LT" dirty="0">
              <a:solidFill>
                <a:srgbClr val="FF0000"/>
              </a:solidFill>
              <a:latin typeface="Calibri" panose="020F0502020204030204" pitchFamily="34" charset="0"/>
              <a:cs typeface="Calibri" panose="020F0502020204030204" pitchFamily="34" charset="0"/>
            </a:endParaRPr>
          </a:p>
          <a:p>
            <a:pPr marL="342900" indent="-342900" algn="just">
              <a:spcBef>
                <a:spcPts val="1000"/>
              </a:spcBef>
              <a:buFont typeface="Wingdings 3" panose="05040102010807070707" pitchFamily="18" charset="2"/>
              <a:buChar char="´"/>
            </a:pPr>
            <a:r>
              <a:rPr lang="lt-LT" b="1" i="1" dirty="0">
                <a:latin typeface="Calibri" panose="020F0502020204030204" pitchFamily="34" charset="0"/>
                <a:cs typeface="Calibri" panose="020F0502020204030204" pitchFamily="34" charset="0"/>
              </a:rPr>
              <a:t>Kaupiamųjų lėšų poreikis nustatomas įvertinus daugiabučio namo techninę būklę ir pastato bendrojo naudojimo objektų atnaujinimo poreikį, pagrįstą privalomaisiais reikalavimais. </a:t>
            </a:r>
            <a:r>
              <a:rPr lang="lt-LT" dirty="0">
                <a:latin typeface="Calibri" panose="020F0502020204030204" pitchFamily="34" charset="0"/>
                <a:cs typeface="Calibri" panose="020F0502020204030204" pitchFamily="34" charset="0"/>
              </a:rPr>
              <a:t>Pagal nustatytą poreikį numatomos bendrojo naudojimo objektų atnaujinimo pagal privalomuosius reikalavimus priemonės, kurioms finansuoti lėšos bus kaupiamos dvejus ar daugiau metų, numatoma šių priemonių įgyvendinimo orientacinė kaina, lėšų kaupimo pradžia, trukmė, pabaiga (toliau – ilgalaikis planas) ir apskaičiuojama mėnesinės kaupiamosios įmokos tarifo pagal ilgalaikį planą dalis.</a:t>
            </a:r>
            <a:endParaRPr lang="lt-LT" dirty="0" smtClean="0">
              <a:latin typeface="Calibri" panose="020F0502020204030204" pitchFamily="34" charset="0"/>
              <a:cs typeface="Calibri" panose="020F0502020204030204" pitchFamily="34" charset="0"/>
            </a:endParaRPr>
          </a:p>
          <a:p>
            <a:pPr marL="342900" indent="-342900" algn="just">
              <a:spcBef>
                <a:spcPts val="1000"/>
              </a:spcBef>
              <a:buFont typeface="Wingdings 3" panose="05040102010807070707" pitchFamily="18" charset="2"/>
              <a:buChar char="´"/>
            </a:pPr>
            <a:r>
              <a:rPr lang="lt-LT" dirty="0">
                <a:latin typeface="Calibri" panose="020F0502020204030204" pitchFamily="34" charset="0"/>
                <a:cs typeface="Calibri" panose="020F0502020204030204" pitchFamily="34" charset="0"/>
              </a:rPr>
              <a:t>Mėnesinės kaupiamosios įmokos tarifo ilgalaikiame plane nenumatytoms privalomosioms priemonėms finansuoti dalis (mėnesinės kaupiamosios įmokos tarifas, jei ilgalaikis planas nepatvirtintas) apskaičiuojama atsižvelgiant į daugiabučio namo naudingąjį plotą</a:t>
            </a:r>
            <a:r>
              <a:rPr lang="lt-LT" dirty="0" smtClean="0">
                <a:latin typeface="Calibri" panose="020F0502020204030204" pitchFamily="34" charset="0"/>
                <a:cs typeface="Calibri" panose="020F0502020204030204" pitchFamily="34" charset="0"/>
              </a:rPr>
              <a:t>:</a:t>
            </a:r>
          </a:p>
          <a:p>
            <a:pPr marL="342900" indent="-342900" algn="just">
              <a:spcBef>
                <a:spcPts val="1000"/>
              </a:spcBef>
              <a:buFont typeface="Wingdings 3" panose="05040102010807070707" pitchFamily="18" charset="2"/>
              <a:buChar char="´"/>
            </a:pPr>
            <a:endParaRPr lang="lt-LT" i="1" dirty="0" smtClean="0">
              <a:latin typeface="Calibri" panose="020F0502020204030204" pitchFamily="34" charset="0"/>
              <a:cs typeface="Calibri" panose="020F0502020204030204" pitchFamily="34" charset="0"/>
            </a:endParaRPr>
          </a:p>
          <a:p>
            <a:pPr algn="just">
              <a:spcBef>
                <a:spcPts val="1000"/>
              </a:spcBef>
            </a:pPr>
            <a:r>
              <a:rPr lang="en-US" i="1" dirty="0" smtClean="0">
                <a:solidFill>
                  <a:srgbClr val="FF0000"/>
                </a:solidFill>
                <a:latin typeface="Calibri" panose="020F0502020204030204" pitchFamily="34" charset="0"/>
                <a:cs typeface="Calibri" panose="020F0502020204030204" pitchFamily="34" charset="0"/>
              </a:rPr>
              <a:t>        *</a:t>
            </a:r>
            <a:r>
              <a:rPr lang="en-US" i="1" dirty="0" smtClean="0">
                <a:latin typeface="Calibri" panose="020F0502020204030204" pitchFamily="34" charset="0"/>
                <a:cs typeface="Calibri" panose="020F0502020204030204" pitchFamily="34" charset="0"/>
              </a:rPr>
              <a:t> </a:t>
            </a:r>
            <a:r>
              <a:rPr lang="it-IT" i="1" dirty="0">
                <a:latin typeface="Calibri" panose="020F0502020204030204" pitchFamily="34" charset="0"/>
                <a:cs typeface="Calibri" panose="020F0502020204030204" pitchFamily="34" charset="0"/>
              </a:rPr>
              <a:t>CK 4.82 straipsnio 4 dalis</a:t>
            </a:r>
            <a:endParaRPr lang="lt-LT" i="1" dirty="0" smtClean="0">
              <a:latin typeface="Calibri" panose="020F0502020204030204" pitchFamily="34" charset="0"/>
              <a:cs typeface="Calibri" panose="020F0502020204030204" pitchFamily="34" charset="0"/>
            </a:endParaRPr>
          </a:p>
        </p:txBody>
      </p:sp>
      <p:sp>
        <p:nvSpPr>
          <p:cNvPr id="3" name="Stačiakampis 2"/>
          <p:cNvSpPr/>
          <p:nvPr/>
        </p:nvSpPr>
        <p:spPr>
          <a:xfrm>
            <a:off x="1115616" y="29095"/>
            <a:ext cx="7128792" cy="1200329"/>
          </a:xfrm>
          <a:prstGeom prst="rect">
            <a:avLst/>
          </a:prstGeom>
        </p:spPr>
        <p:txBody>
          <a:bodyPr wrap="square">
            <a:spAutoFit/>
          </a:bodyPr>
          <a:lstStyle/>
          <a:p>
            <a:pPr algn="ctr"/>
            <a:r>
              <a:rPr lang="lt-LT" sz="2400" b="1" dirty="0" smtClean="0">
                <a:solidFill>
                  <a:schemeClr val="accent2">
                    <a:lumMod val="75000"/>
                  </a:schemeClr>
                </a:solidFill>
                <a:latin typeface="Calibri" panose="020F0502020204030204" pitchFamily="34" charset="0"/>
                <a:cs typeface="Calibri" panose="020F0502020204030204" pitchFamily="34" charset="0"/>
              </a:rPr>
              <a:t>BUTŲ IR KITŲ PATALPŲ SAVININKŲ LĖŠŲ, SKIRIAMŲ NAMUI (STATINIUI) ATNAUJINTI, POREIKIS IR KAUPIMAS</a:t>
            </a:r>
            <a:endParaRPr lang="lt-LT" sz="2400" b="1" dirty="0">
              <a:solidFill>
                <a:schemeClr val="accent2">
                  <a:lumMod val="75000"/>
                </a:schemeClr>
              </a:solidFill>
              <a:latin typeface="Calibri" panose="020F0502020204030204" pitchFamily="34" charset="0"/>
              <a:cs typeface="Calibri" panose="020F0502020204030204" pitchFamily="34" charset="0"/>
            </a:endParaRPr>
          </a:p>
        </p:txBody>
      </p:sp>
      <p:pic>
        <p:nvPicPr>
          <p:cNvPr id="4" name="Paveikslėli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28127" y="0"/>
            <a:ext cx="1015873" cy="812698"/>
          </a:xfrm>
          <a:prstGeom prst="rect">
            <a:avLst/>
          </a:prstGeom>
        </p:spPr>
      </p:pic>
    </p:spTree>
    <p:extLst>
      <p:ext uri="{BB962C8B-B14F-4D97-AF65-F5344CB8AC3E}">
        <p14:creationId xmlns:p14="http://schemas.microsoft.com/office/powerpoint/2010/main" val="14302250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Stačiakampis 3"/>
              <p:cNvSpPr/>
              <p:nvPr/>
            </p:nvSpPr>
            <p:spPr>
              <a:xfrm>
                <a:off x="1403648" y="260648"/>
                <a:ext cx="7200800" cy="7623947"/>
              </a:xfrm>
              <a:prstGeom prst="rect">
                <a:avLst/>
              </a:prstGeom>
            </p:spPr>
            <p:txBody>
              <a:bodyPr wrap="square">
                <a:spAutoFit/>
              </a:bodyPr>
              <a:lstStyle/>
              <a:p>
                <a:pPr marL="342900" lvl="0" indent="-342900" algn="just">
                  <a:spcBef>
                    <a:spcPts val="1000"/>
                  </a:spcBef>
                  <a:buFont typeface="Wingdings 3" panose="05040102010807070707" pitchFamily="18" charset="2"/>
                  <a:buChar char="´"/>
                </a:pPr>
                <a:r>
                  <a:rPr lang="lt-LT" sz="1700" i="1" dirty="0">
                    <a:solidFill>
                      <a:prstClr val="black"/>
                    </a:solidFill>
                    <a:latin typeface="Calibri" panose="020F0502020204030204" pitchFamily="34" charset="0"/>
                    <a:cs typeface="Calibri" panose="020F0502020204030204" pitchFamily="34" charset="0"/>
                  </a:rPr>
                  <a:t>jei daugiabučio namo naudingasis plotas iki 3000 kv. m, taikoma ši formulė</a:t>
                </a:r>
                <a:r>
                  <a:rPr lang="lt-LT" sz="1700" i="1" dirty="0" smtClean="0">
                    <a:solidFill>
                      <a:prstClr val="black"/>
                    </a:solidFill>
                    <a:latin typeface="Calibri" panose="020F0502020204030204" pitchFamily="34" charset="0"/>
                    <a:cs typeface="Calibri" panose="020F0502020204030204" pitchFamily="34" charset="0"/>
                  </a:rPr>
                  <a:t>:</a:t>
                </a:r>
              </a:p>
              <a:p>
                <a:pPr lvl="0" algn="just">
                  <a:spcBef>
                    <a:spcPts val="1000"/>
                  </a:spcBef>
                </a:pPr>
                <a:r>
                  <a:rPr lang="lt-LT" sz="1700" i="1" dirty="0" smtClean="0">
                    <a:solidFill>
                      <a:prstClr val="black"/>
                    </a:solidFill>
                    <a:latin typeface="Calibri" panose="020F0502020204030204" pitchFamily="34" charset="0"/>
                    <a:cs typeface="Calibri" panose="020F0502020204030204" pitchFamily="34" charset="0"/>
                  </a:rPr>
                  <a:t> </a:t>
                </a:r>
                <a14:m>
                  <m:oMath xmlns:m="http://schemas.openxmlformats.org/officeDocument/2006/math">
                    <m:sSub>
                      <m:sSubPr>
                        <m:ctrlPr>
                          <a:rPr lang="lt-LT" sz="1700" i="1">
                            <a:solidFill>
                              <a:prstClr val="black"/>
                            </a:solidFill>
                            <a:latin typeface="Cambria Math" panose="02040503050406030204" pitchFamily="18" charset="0"/>
                          </a:rPr>
                        </m:ctrlPr>
                      </m:sSubPr>
                      <m:e>
                        <m:r>
                          <a:rPr lang="lt-LT" sz="1700" i="1">
                            <a:solidFill>
                              <a:prstClr val="black"/>
                            </a:solidFill>
                            <a:latin typeface="Cambria Math" panose="02040503050406030204" pitchFamily="18" charset="0"/>
                          </a:rPr>
                          <m:t>𝑞</m:t>
                        </m:r>
                      </m:e>
                      <m:sub/>
                    </m:sSub>
                    <m:r>
                      <a:rPr lang="en-US" sz="1700" i="1">
                        <a:solidFill>
                          <a:prstClr val="black"/>
                        </a:solidFill>
                        <a:latin typeface="Cambria Math" panose="02040503050406030204" pitchFamily="18" charset="0"/>
                      </a:rPr>
                      <m:t>=</m:t>
                    </m:r>
                    <m:f>
                      <m:fPr>
                        <m:ctrlPr>
                          <a:rPr lang="lt-LT" sz="1700" i="1">
                            <a:solidFill>
                              <a:prstClr val="black"/>
                            </a:solidFill>
                            <a:latin typeface="Cambria Math" panose="02040503050406030204" pitchFamily="18" charset="0"/>
                          </a:rPr>
                        </m:ctrlPr>
                      </m:fPr>
                      <m:num>
                        <m:r>
                          <a:rPr lang="lt-LT" sz="1700" i="1">
                            <a:solidFill>
                              <a:prstClr val="black"/>
                            </a:solidFill>
                            <a:latin typeface="Cambria Math" panose="02040503050406030204" pitchFamily="18" charset="0"/>
                          </a:rPr>
                          <m:t>0,005 × </m:t>
                        </m:r>
                        <m:r>
                          <a:rPr lang="lt-LT" sz="1700" i="1">
                            <a:solidFill>
                              <a:prstClr val="black"/>
                            </a:solidFill>
                            <a:latin typeface="Cambria Math" panose="02040503050406030204" pitchFamily="18" charset="0"/>
                          </a:rPr>
                          <m:t>𝑀𝑀𝐴</m:t>
                        </m:r>
                      </m:num>
                      <m:den>
                        <m:r>
                          <a:rPr lang="lt-LT" sz="1700" i="1">
                            <a:solidFill>
                              <a:prstClr val="black"/>
                            </a:solidFill>
                            <a:latin typeface="Cambria Math" panose="02040503050406030204" pitchFamily="18" charset="0"/>
                          </a:rPr>
                          <m:t>45</m:t>
                        </m:r>
                      </m:den>
                    </m:f>
                    <m:r>
                      <a:rPr lang="lt-LT" sz="1700" i="1">
                        <a:solidFill>
                          <a:prstClr val="black"/>
                        </a:solidFill>
                        <a:latin typeface="Cambria Math" panose="02040503050406030204" pitchFamily="18" charset="0"/>
                      </a:rPr>
                      <m:t>, </m:t>
                    </m:r>
                  </m:oMath>
                </a14:m>
                <a:r>
                  <a:rPr lang="lt-LT" sz="1700" i="1" dirty="0" smtClean="0">
                    <a:solidFill>
                      <a:prstClr val="black"/>
                    </a:solidFill>
                    <a:latin typeface="Calibri" panose="020F0502020204030204" pitchFamily="34" charset="0"/>
                    <a:cs typeface="Calibri" panose="020F0502020204030204" pitchFamily="34" charset="0"/>
                  </a:rPr>
                  <a:t>MMA </a:t>
                </a:r>
                <a:r>
                  <a:rPr lang="lt-LT" sz="1700" i="1" dirty="0">
                    <a:solidFill>
                      <a:prstClr val="black"/>
                    </a:solidFill>
                    <a:latin typeface="Calibri" panose="020F0502020204030204" pitchFamily="34" charset="0"/>
                    <a:cs typeface="Calibri" panose="020F0502020204030204" pitchFamily="34" charset="0"/>
                  </a:rPr>
                  <a:t>‒ Lietuvos Respublikos Vyriausybės nustatyta minimalioji mėnesinė alga (</a:t>
                </a:r>
                <a:r>
                  <a:rPr lang="lt-LT" sz="1700" i="1" dirty="0" err="1">
                    <a:solidFill>
                      <a:prstClr val="black"/>
                    </a:solidFill>
                    <a:latin typeface="Calibri" panose="020F0502020204030204" pitchFamily="34" charset="0"/>
                    <a:cs typeface="Calibri" panose="020F0502020204030204" pitchFamily="34" charset="0"/>
                  </a:rPr>
                  <a:t>Eur</a:t>
                </a:r>
                <a:r>
                  <a:rPr lang="lt-LT" sz="1700" i="1" dirty="0" smtClean="0">
                    <a:solidFill>
                      <a:prstClr val="black"/>
                    </a:solidFill>
                    <a:latin typeface="Calibri" panose="020F0502020204030204" pitchFamily="34" charset="0"/>
                    <a:cs typeface="Calibri" panose="020F0502020204030204" pitchFamily="34" charset="0"/>
                  </a:rPr>
                  <a:t>); 0,005 </a:t>
                </a:r>
                <a:r>
                  <a:rPr lang="lt-LT" sz="1700" i="1" dirty="0">
                    <a:solidFill>
                      <a:prstClr val="black"/>
                    </a:solidFill>
                    <a:latin typeface="Calibri" panose="020F0502020204030204" pitchFamily="34" charset="0"/>
                    <a:cs typeface="Calibri" panose="020F0502020204030204" pitchFamily="34" charset="0"/>
                  </a:rPr>
                  <a:t>– procentinė minimalios metinės algos dalis, kuri gali būti skirta kaupti lėšas daugiabučiam namui pagal privalomuosius reikalavimus </a:t>
                </a:r>
                <a:r>
                  <a:rPr lang="lt-LT" sz="1700" i="1" dirty="0" smtClean="0">
                    <a:solidFill>
                      <a:prstClr val="black"/>
                    </a:solidFill>
                    <a:latin typeface="Calibri" panose="020F0502020204030204" pitchFamily="34" charset="0"/>
                    <a:cs typeface="Calibri" panose="020F0502020204030204" pitchFamily="34" charset="0"/>
                  </a:rPr>
                  <a:t>atnaujinti; 45 </a:t>
                </a:r>
                <a:r>
                  <a:rPr lang="lt-LT" sz="1700" i="1" dirty="0">
                    <a:solidFill>
                      <a:prstClr val="black"/>
                    </a:solidFill>
                    <a:latin typeface="Calibri" panose="020F0502020204030204" pitchFamily="34" charset="0"/>
                    <a:cs typeface="Calibri" panose="020F0502020204030204" pitchFamily="34" charset="0"/>
                  </a:rPr>
                  <a:t>– vidutinis socialinio būsto naudingasis plotas</a:t>
                </a:r>
                <a:r>
                  <a:rPr lang="lt-LT" sz="1700" i="1" dirty="0" smtClean="0">
                    <a:solidFill>
                      <a:prstClr val="black"/>
                    </a:solidFill>
                    <a:latin typeface="Calibri" panose="020F0502020204030204" pitchFamily="34" charset="0"/>
                    <a:cs typeface="Calibri" panose="020F0502020204030204" pitchFamily="34" charset="0"/>
                  </a:rPr>
                  <a:t>;</a:t>
                </a:r>
              </a:p>
              <a:p>
                <a:pPr marL="342900" lvl="0" indent="-342900" algn="just">
                  <a:spcBef>
                    <a:spcPts val="1000"/>
                  </a:spcBef>
                  <a:buFont typeface="Wingdings 3" panose="05040102010807070707" pitchFamily="18" charset="2"/>
                  <a:buChar char="´"/>
                </a:pPr>
                <a:r>
                  <a:rPr lang="lt-LT" sz="1700" i="1" dirty="0" smtClean="0">
                    <a:solidFill>
                      <a:prstClr val="black"/>
                    </a:solidFill>
                    <a:latin typeface="Calibri" panose="020F0502020204030204" pitchFamily="34" charset="0"/>
                    <a:cs typeface="Calibri" panose="020F0502020204030204" pitchFamily="34" charset="0"/>
                  </a:rPr>
                  <a:t>jei </a:t>
                </a:r>
                <a:r>
                  <a:rPr lang="lt-LT" sz="1700" i="1" dirty="0">
                    <a:solidFill>
                      <a:prstClr val="black"/>
                    </a:solidFill>
                    <a:latin typeface="Calibri" panose="020F0502020204030204" pitchFamily="34" charset="0"/>
                    <a:cs typeface="Calibri" panose="020F0502020204030204" pitchFamily="34" charset="0"/>
                  </a:rPr>
                  <a:t>daugiabučio namo naudingasis plotas 3000 kv. m ir didesnis, taikoma ši formulė</a:t>
                </a:r>
                <a:r>
                  <a:rPr lang="lt-LT" sz="1700" i="1" dirty="0" smtClean="0">
                    <a:solidFill>
                      <a:prstClr val="black"/>
                    </a:solidFill>
                    <a:latin typeface="Calibri" panose="020F0502020204030204" pitchFamily="34" charset="0"/>
                    <a:cs typeface="Calibri" panose="020F0502020204030204" pitchFamily="34" charset="0"/>
                  </a:rPr>
                  <a:t>:</a:t>
                </a:r>
              </a:p>
              <a:p>
                <a:pPr lvl="0" algn="just">
                  <a:spcBef>
                    <a:spcPts val="1000"/>
                  </a:spcBef>
                </a:pPr>
                <a14:m>
                  <m:oMath xmlns:m="http://schemas.openxmlformats.org/officeDocument/2006/math">
                    <m:sSub>
                      <m:sSubPr>
                        <m:ctrlPr>
                          <a:rPr lang="lt-LT" sz="1700" i="1" smtClean="0">
                            <a:latin typeface="Cambria Math" panose="02040503050406030204" pitchFamily="18" charset="0"/>
                          </a:rPr>
                        </m:ctrlPr>
                      </m:sSubPr>
                      <m:e>
                        <m:r>
                          <a:rPr lang="lt-LT" sz="1700" i="1">
                            <a:latin typeface="Cambria Math" panose="02040503050406030204" pitchFamily="18" charset="0"/>
                          </a:rPr>
                          <m:t>  </m:t>
                        </m:r>
                        <m:r>
                          <a:rPr lang="lt-LT" sz="1700" i="1">
                            <a:latin typeface="Cambria Math" panose="02040503050406030204" pitchFamily="18" charset="0"/>
                          </a:rPr>
                          <m:t>𝑞</m:t>
                        </m:r>
                      </m:e>
                      <m:sub/>
                    </m:sSub>
                    <m:r>
                      <a:rPr lang="en-US" sz="1700" i="1">
                        <a:latin typeface="Cambria Math" panose="02040503050406030204" pitchFamily="18" charset="0"/>
                      </a:rPr>
                      <m:t>=</m:t>
                    </m:r>
                    <m:f>
                      <m:fPr>
                        <m:ctrlPr>
                          <a:rPr lang="lt-LT" sz="1700" i="1">
                            <a:latin typeface="Cambria Math" panose="02040503050406030204" pitchFamily="18" charset="0"/>
                          </a:rPr>
                        </m:ctrlPr>
                      </m:fPr>
                      <m:num>
                        <m:r>
                          <a:rPr lang="lt-LT" sz="1700" i="1">
                            <a:latin typeface="Cambria Math" panose="02040503050406030204" pitchFamily="18" charset="0"/>
                          </a:rPr>
                          <m:t>0,004 × </m:t>
                        </m:r>
                        <m:r>
                          <a:rPr lang="lt-LT" sz="1700" i="1">
                            <a:latin typeface="Cambria Math" panose="02040503050406030204" pitchFamily="18" charset="0"/>
                          </a:rPr>
                          <m:t>𝑀𝑀𝐴</m:t>
                        </m:r>
                      </m:num>
                      <m:den>
                        <m:r>
                          <a:rPr lang="lt-LT" sz="1700" i="1">
                            <a:latin typeface="Cambria Math" panose="02040503050406030204" pitchFamily="18" charset="0"/>
                          </a:rPr>
                          <m:t>45</m:t>
                        </m:r>
                      </m:den>
                    </m:f>
                  </m:oMath>
                </a14:m>
                <a:r>
                  <a:rPr lang="lt-LT" sz="1700" i="1" dirty="0" smtClean="0">
                    <a:solidFill>
                      <a:prstClr val="black"/>
                    </a:solidFill>
                    <a:latin typeface="Calibri" panose="020F0502020204030204" pitchFamily="34" charset="0"/>
                    <a:cs typeface="Calibri" panose="020F0502020204030204" pitchFamily="34" charset="0"/>
                  </a:rPr>
                  <a:t>, MMA </a:t>
                </a:r>
                <a:r>
                  <a:rPr lang="lt-LT" sz="1700" i="1" dirty="0">
                    <a:solidFill>
                      <a:prstClr val="black"/>
                    </a:solidFill>
                    <a:latin typeface="Calibri" panose="020F0502020204030204" pitchFamily="34" charset="0"/>
                    <a:cs typeface="Calibri" panose="020F0502020204030204" pitchFamily="34" charset="0"/>
                  </a:rPr>
                  <a:t>‒ Lietuvos Respublikos Vyriausybės nustatyta minimalioji mėnesinė alga (</a:t>
                </a:r>
                <a:r>
                  <a:rPr lang="lt-LT" sz="1700" i="1" dirty="0" err="1">
                    <a:solidFill>
                      <a:prstClr val="black"/>
                    </a:solidFill>
                    <a:latin typeface="Calibri" panose="020F0502020204030204" pitchFamily="34" charset="0"/>
                    <a:cs typeface="Calibri" panose="020F0502020204030204" pitchFamily="34" charset="0"/>
                  </a:rPr>
                  <a:t>Eur</a:t>
                </a:r>
                <a:r>
                  <a:rPr lang="lt-LT" sz="1700" i="1" dirty="0" smtClean="0">
                    <a:solidFill>
                      <a:prstClr val="black"/>
                    </a:solidFill>
                    <a:latin typeface="Calibri" panose="020F0502020204030204" pitchFamily="34" charset="0"/>
                    <a:cs typeface="Calibri" panose="020F0502020204030204" pitchFamily="34" charset="0"/>
                  </a:rPr>
                  <a:t>); 0,004 </a:t>
                </a:r>
                <a:r>
                  <a:rPr lang="lt-LT" sz="1700" i="1" dirty="0">
                    <a:solidFill>
                      <a:prstClr val="black"/>
                    </a:solidFill>
                    <a:latin typeface="Calibri" panose="020F0502020204030204" pitchFamily="34" charset="0"/>
                    <a:cs typeface="Calibri" panose="020F0502020204030204" pitchFamily="34" charset="0"/>
                  </a:rPr>
                  <a:t>– procentinė minimalios metinės algos dalis, kuri gali būti skirta kaupti lėšas daugiabučiam namui pagal privalomuosius reikalavimus </a:t>
                </a:r>
                <a:r>
                  <a:rPr lang="lt-LT" sz="1700" i="1" dirty="0" smtClean="0">
                    <a:solidFill>
                      <a:prstClr val="black"/>
                    </a:solidFill>
                    <a:latin typeface="Calibri" panose="020F0502020204030204" pitchFamily="34" charset="0"/>
                    <a:cs typeface="Calibri" panose="020F0502020204030204" pitchFamily="34" charset="0"/>
                  </a:rPr>
                  <a:t>atnaujinti; 45 </a:t>
                </a:r>
                <a:r>
                  <a:rPr lang="lt-LT" sz="1700" i="1" dirty="0">
                    <a:solidFill>
                      <a:prstClr val="black"/>
                    </a:solidFill>
                    <a:latin typeface="Calibri" panose="020F0502020204030204" pitchFamily="34" charset="0"/>
                    <a:cs typeface="Calibri" panose="020F0502020204030204" pitchFamily="34" charset="0"/>
                  </a:rPr>
                  <a:t>– vidutinis socialinio būsto naudingasis </a:t>
                </a:r>
                <a:r>
                  <a:rPr lang="lt-LT" sz="1700" i="1" dirty="0" smtClean="0">
                    <a:solidFill>
                      <a:prstClr val="black"/>
                    </a:solidFill>
                    <a:latin typeface="Calibri" panose="020F0502020204030204" pitchFamily="34" charset="0"/>
                    <a:cs typeface="Calibri" panose="020F0502020204030204" pitchFamily="34" charset="0"/>
                  </a:rPr>
                  <a:t>plotas.</a:t>
                </a:r>
              </a:p>
              <a:p>
                <a:pPr marL="285750" lvl="0" indent="-285750" algn="just">
                  <a:spcBef>
                    <a:spcPts val="1000"/>
                  </a:spcBef>
                  <a:buFont typeface="Wingdings 3" panose="05040102010807070707" pitchFamily="18" charset="2"/>
                  <a:buChar char="´"/>
                </a:pPr>
                <a:r>
                  <a:rPr lang="lt-LT" sz="1700" i="1" dirty="0" smtClean="0">
                    <a:solidFill>
                      <a:prstClr val="black"/>
                    </a:solidFill>
                    <a:latin typeface="Calibri" panose="020F0502020204030204" pitchFamily="34" charset="0"/>
                    <a:cs typeface="Calibri" panose="020F0502020204030204" pitchFamily="34" charset="0"/>
                  </a:rPr>
                  <a:t>Maksimalus mėnesinės kaupiamosios įmokos tarifas apskaičiuojamas pagal formulę:</a:t>
                </a:r>
              </a:p>
              <a:p>
                <a:pPr lvl="0" algn="just">
                  <a:spcBef>
                    <a:spcPts val="1000"/>
                  </a:spcBef>
                </a:pPr>
                <a14:m>
                  <m:oMath xmlns:m="http://schemas.openxmlformats.org/officeDocument/2006/math">
                    <m:sSub>
                      <m:sSubPr>
                        <m:ctrlPr>
                          <a:rPr lang="lt-LT" sz="1700" i="1">
                            <a:latin typeface="Cambria Math" panose="02040503050406030204" pitchFamily="18" charset="0"/>
                          </a:rPr>
                        </m:ctrlPr>
                      </m:sSubPr>
                      <m:e>
                        <m:r>
                          <a:rPr lang="lt-LT" sz="1700" i="1">
                            <a:latin typeface="Cambria Math" panose="02040503050406030204" pitchFamily="18" charset="0"/>
                          </a:rPr>
                          <m:t> </m:t>
                        </m:r>
                        <m:r>
                          <a:rPr lang="lt-LT" sz="1700" i="1">
                            <a:latin typeface="Cambria Math" panose="02040503050406030204" pitchFamily="18" charset="0"/>
                          </a:rPr>
                          <m:t>𝑘</m:t>
                        </m:r>
                      </m:e>
                      <m:sub>
                        <m:r>
                          <a:rPr lang="lt-LT" sz="1700" i="1">
                            <a:latin typeface="Cambria Math" panose="02040503050406030204" pitchFamily="18" charset="0"/>
                          </a:rPr>
                          <m:t>𝑚𝑎𝑥</m:t>
                        </m:r>
                      </m:sub>
                    </m:sSub>
                    <m:r>
                      <a:rPr lang="en-US" sz="1700" i="1">
                        <a:latin typeface="Cambria Math" panose="02040503050406030204" pitchFamily="18" charset="0"/>
                      </a:rPr>
                      <m:t>=</m:t>
                    </m:r>
                    <m:f>
                      <m:fPr>
                        <m:ctrlPr>
                          <a:rPr lang="lt-LT" sz="1700" i="1">
                            <a:latin typeface="Cambria Math" panose="02040503050406030204" pitchFamily="18" charset="0"/>
                          </a:rPr>
                        </m:ctrlPr>
                      </m:fPr>
                      <m:num>
                        <m:r>
                          <a:rPr lang="lt-LT" sz="1700" i="1">
                            <a:latin typeface="Cambria Math" panose="02040503050406030204" pitchFamily="18" charset="0"/>
                          </a:rPr>
                          <m:t>0,05 × </m:t>
                        </m:r>
                        <m:r>
                          <a:rPr lang="lt-LT" sz="1700" i="1">
                            <a:latin typeface="Cambria Math" panose="02040503050406030204" pitchFamily="18" charset="0"/>
                          </a:rPr>
                          <m:t>𝑀𝑀𝐴</m:t>
                        </m:r>
                      </m:num>
                      <m:den>
                        <m:r>
                          <a:rPr lang="lt-LT" sz="1700" i="1">
                            <a:latin typeface="Cambria Math" panose="02040503050406030204" pitchFamily="18" charset="0"/>
                          </a:rPr>
                          <m:t>45</m:t>
                        </m:r>
                      </m:den>
                    </m:f>
                    <m:r>
                      <a:rPr lang="lt-LT" sz="1700" i="1">
                        <a:latin typeface="Cambria Math" panose="02040503050406030204" pitchFamily="18" charset="0"/>
                      </a:rPr>
                      <m:t>; </m:t>
                    </m:r>
                  </m:oMath>
                </a14:m>
                <a:r>
                  <a:rPr lang="lt-LT" sz="1700" i="1" dirty="0" smtClean="0">
                    <a:solidFill>
                      <a:prstClr val="black"/>
                    </a:solidFill>
                    <a:latin typeface="Calibri" panose="020F0502020204030204" pitchFamily="34" charset="0"/>
                    <a:cs typeface="Calibri" panose="020F0502020204030204" pitchFamily="34" charset="0"/>
                  </a:rPr>
                  <a:t>MMA </a:t>
                </a:r>
                <a:r>
                  <a:rPr lang="lt-LT" sz="1700" i="1" dirty="0">
                    <a:solidFill>
                      <a:prstClr val="black"/>
                    </a:solidFill>
                    <a:latin typeface="Calibri" panose="020F0502020204030204" pitchFamily="34" charset="0"/>
                    <a:cs typeface="Calibri" panose="020F0502020204030204" pitchFamily="34" charset="0"/>
                  </a:rPr>
                  <a:t>‒ Lietuvos Respublikos Vyriausybės nustatyta minimalioji mėnesinė alga (</a:t>
                </a:r>
                <a:r>
                  <a:rPr lang="lt-LT" sz="1700" i="1" dirty="0" err="1">
                    <a:solidFill>
                      <a:prstClr val="black"/>
                    </a:solidFill>
                    <a:latin typeface="Calibri" panose="020F0502020204030204" pitchFamily="34" charset="0"/>
                    <a:cs typeface="Calibri" panose="020F0502020204030204" pitchFamily="34" charset="0"/>
                  </a:rPr>
                  <a:t>Eur</a:t>
                </a:r>
                <a:r>
                  <a:rPr lang="lt-LT" sz="1700" i="1" dirty="0" smtClean="0">
                    <a:solidFill>
                      <a:prstClr val="black"/>
                    </a:solidFill>
                    <a:latin typeface="Calibri" panose="020F0502020204030204" pitchFamily="34" charset="0"/>
                    <a:cs typeface="Calibri" panose="020F0502020204030204" pitchFamily="34" charset="0"/>
                  </a:rPr>
                  <a:t>); 0,05 </a:t>
                </a:r>
                <a:r>
                  <a:rPr lang="lt-LT" sz="1700" i="1" dirty="0">
                    <a:solidFill>
                      <a:prstClr val="black"/>
                    </a:solidFill>
                    <a:latin typeface="Calibri" panose="020F0502020204030204" pitchFamily="34" charset="0"/>
                    <a:cs typeface="Calibri" panose="020F0502020204030204" pitchFamily="34" charset="0"/>
                  </a:rPr>
                  <a:t>– procentinė minimalios metinės algos dalis, kuri gali būti skirta kaupti lėšas daugiabučiam namui pagal privalomuosius reikalavimus </a:t>
                </a:r>
                <a:r>
                  <a:rPr lang="lt-LT" sz="1700" i="1" dirty="0" smtClean="0">
                    <a:solidFill>
                      <a:prstClr val="black"/>
                    </a:solidFill>
                    <a:latin typeface="Calibri" panose="020F0502020204030204" pitchFamily="34" charset="0"/>
                    <a:cs typeface="Calibri" panose="020F0502020204030204" pitchFamily="34" charset="0"/>
                  </a:rPr>
                  <a:t>atnaujinti; 45 </a:t>
                </a:r>
                <a:r>
                  <a:rPr lang="lt-LT" sz="1700" i="1" dirty="0">
                    <a:solidFill>
                      <a:prstClr val="black"/>
                    </a:solidFill>
                    <a:latin typeface="Calibri" panose="020F0502020204030204" pitchFamily="34" charset="0"/>
                    <a:cs typeface="Calibri" panose="020F0502020204030204" pitchFamily="34" charset="0"/>
                  </a:rPr>
                  <a:t>– vidutinis socialinio būsto naudingasis plotas.</a:t>
                </a:r>
              </a:p>
              <a:p>
                <a:pPr lvl="0" algn="just">
                  <a:spcBef>
                    <a:spcPts val="1000"/>
                  </a:spcBef>
                </a:pPr>
                <a:endParaRPr lang="lt-LT" sz="2000" i="1" dirty="0" smtClean="0">
                  <a:solidFill>
                    <a:prstClr val="black"/>
                  </a:solidFill>
                  <a:latin typeface="Times New Roman" panose="02020603050405020304" pitchFamily="18" charset="0"/>
                  <a:cs typeface="Times New Roman" panose="02020603050405020304" pitchFamily="18" charset="0"/>
                </a:endParaRPr>
              </a:p>
              <a:p>
                <a:pPr lvl="0" algn="just">
                  <a:spcBef>
                    <a:spcPts val="1000"/>
                  </a:spcBef>
                </a:pPr>
                <a:endParaRPr lang="lt-LT" sz="2000" i="1" dirty="0">
                  <a:solidFill>
                    <a:prstClr val="black"/>
                  </a:solidFill>
                  <a:latin typeface="Times New Roman" panose="02020603050405020304" pitchFamily="18" charset="0"/>
                  <a:cs typeface="Times New Roman" panose="02020603050405020304" pitchFamily="18" charset="0"/>
                </a:endParaRPr>
              </a:p>
              <a:p>
                <a:pPr lvl="0" algn="just">
                  <a:spcBef>
                    <a:spcPts val="1000"/>
                  </a:spcBef>
                </a:pPr>
                <a:endParaRPr lang="en-US" sz="2000" i="1" dirty="0">
                  <a:solidFill>
                    <a:prstClr val="black"/>
                  </a:solidFill>
                  <a:latin typeface="Times New Roman" panose="02020603050405020304" pitchFamily="18" charset="0"/>
                  <a:cs typeface="Times New Roman" panose="02020603050405020304" pitchFamily="18" charset="0"/>
                </a:endParaRPr>
              </a:p>
            </p:txBody>
          </p:sp>
        </mc:Choice>
        <mc:Fallback xmlns="">
          <p:sp>
            <p:nvSpPr>
              <p:cNvPr id="4" name="Stačiakampis 3"/>
              <p:cNvSpPr>
                <a:spLocks noRot="1" noChangeAspect="1" noMove="1" noResize="1" noEditPoints="1" noAdjustHandles="1" noChangeArrowheads="1" noChangeShapeType="1" noTextEdit="1"/>
              </p:cNvSpPr>
              <p:nvPr/>
            </p:nvSpPr>
            <p:spPr>
              <a:xfrm>
                <a:off x="1403648" y="260648"/>
                <a:ext cx="7200800" cy="7623947"/>
              </a:xfrm>
              <a:prstGeom prst="rect">
                <a:avLst/>
              </a:prstGeom>
              <a:blipFill>
                <a:blip r:embed="rId2"/>
                <a:stretch>
                  <a:fillRect l="-508" t="-320" r="-593"/>
                </a:stretch>
              </a:blipFill>
            </p:spPr>
            <p:txBody>
              <a:bodyPr/>
              <a:lstStyle/>
              <a:p>
                <a:r>
                  <a:rPr lang="lt-LT">
                    <a:noFill/>
                  </a:rPr>
                  <a:t> </a:t>
                </a:r>
              </a:p>
            </p:txBody>
          </p:sp>
        </mc:Fallback>
      </mc:AlternateContent>
    </p:spTree>
    <p:extLst>
      <p:ext uri="{BB962C8B-B14F-4D97-AF65-F5344CB8AC3E}">
        <p14:creationId xmlns:p14="http://schemas.microsoft.com/office/powerpoint/2010/main" val="822061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1043608" y="188640"/>
            <a:ext cx="7488832" cy="1200329"/>
          </a:xfrm>
          <a:prstGeom prst="rect">
            <a:avLst/>
          </a:prstGeom>
        </p:spPr>
        <p:txBody>
          <a:bodyPr wrap="square">
            <a:spAutoFit/>
          </a:bodyPr>
          <a:lstStyle/>
          <a:p>
            <a:pPr algn="ctr"/>
            <a:r>
              <a:rPr lang="lt-LT" sz="2400" b="1" dirty="0">
                <a:solidFill>
                  <a:schemeClr val="accent2">
                    <a:lumMod val="75000"/>
                  </a:schemeClr>
                </a:solidFill>
                <a:latin typeface="Calibri" panose="020F0502020204030204" pitchFamily="34" charset="0"/>
                <a:cs typeface="Calibri" panose="020F0502020204030204" pitchFamily="34" charset="0"/>
              </a:rPr>
              <a:t>BUTŲ IR KITŲ PATALPŲ SAVININKŲ LĖŠŲ, SKIRIAMŲ NAMUI (STATINIUI) </a:t>
            </a:r>
            <a:r>
              <a:rPr lang="lt-LT" sz="2400" b="1" dirty="0" smtClean="0">
                <a:solidFill>
                  <a:schemeClr val="accent2">
                    <a:lumMod val="75000"/>
                  </a:schemeClr>
                </a:solidFill>
                <a:latin typeface="Calibri" panose="020F0502020204030204" pitchFamily="34" charset="0"/>
                <a:cs typeface="Calibri" panose="020F0502020204030204" pitchFamily="34" charset="0"/>
              </a:rPr>
              <a:t>ATNAUJINTI, KAUPIMAS IR NAUDOJIMAS</a:t>
            </a:r>
            <a:endParaRPr lang="lt-LT" sz="2400" b="1" dirty="0">
              <a:solidFill>
                <a:schemeClr val="accent2">
                  <a:lumMod val="75000"/>
                </a:schemeClr>
              </a:solidFill>
              <a:latin typeface="Calibri" panose="020F0502020204030204" pitchFamily="34" charset="0"/>
              <a:cs typeface="Calibri" panose="020F0502020204030204" pitchFamily="34" charset="0"/>
            </a:endParaRPr>
          </a:p>
        </p:txBody>
      </p:sp>
      <p:sp>
        <p:nvSpPr>
          <p:cNvPr id="3" name="Stačiakampis 2"/>
          <p:cNvSpPr/>
          <p:nvPr/>
        </p:nvSpPr>
        <p:spPr>
          <a:xfrm>
            <a:off x="827584" y="1419479"/>
            <a:ext cx="8064896" cy="5314275"/>
          </a:xfrm>
          <a:prstGeom prst="rect">
            <a:avLst/>
          </a:prstGeom>
        </p:spPr>
        <p:txBody>
          <a:bodyPr wrap="square">
            <a:spAutoFit/>
          </a:bodyPr>
          <a:lstStyle/>
          <a:p>
            <a:pPr marL="342900" indent="-342900" algn="just">
              <a:spcBef>
                <a:spcPts val="1000"/>
              </a:spcBef>
              <a:buFont typeface="Wingdings 3" panose="05040102010807070707" pitchFamily="18" charset="2"/>
              <a:buChar char="´"/>
            </a:pPr>
            <a:r>
              <a:rPr lang="lt-LT" sz="1700" dirty="0">
                <a:latin typeface="Calibri" panose="020F0502020204030204" pitchFamily="34" charset="0"/>
                <a:cs typeface="Calibri" panose="020F0502020204030204" pitchFamily="34" charset="0"/>
              </a:rPr>
              <a:t>Bendrijos pirmininkas banke arba kitoje kredito įstaigoje </a:t>
            </a:r>
            <a:r>
              <a:rPr lang="lt-LT" sz="1700" b="1" i="1" dirty="0">
                <a:latin typeface="Calibri" panose="020F0502020204030204" pitchFamily="34" charset="0"/>
                <a:cs typeface="Calibri" panose="020F0502020204030204" pitchFamily="34" charset="0"/>
              </a:rPr>
              <a:t>atidaro</a:t>
            </a:r>
            <a:r>
              <a:rPr lang="lt-LT" sz="1700" dirty="0">
                <a:latin typeface="Calibri" panose="020F0502020204030204" pitchFamily="34" charset="0"/>
                <a:cs typeface="Calibri" panose="020F0502020204030204" pitchFamily="34" charset="0"/>
              </a:rPr>
              <a:t> daugiabučio namo butų ir kitų patalpų savininkų </a:t>
            </a:r>
            <a:r>
              <a:rPr lang="lt-LT" sz="1700" b="1" i="1" dirty="0">
                <a:latin typeface="Calibri" panose="020F0502020204030204" pitchFamily="34" charset="0"/>
                <a:cs typeface="Calibri" panose="020F0502020204030204" pitchFamily="34" charset="0"/>
              </a:rPr>
              <a:t>kaupiamųjų lėšų depozitinę sąskaitą</a:t>
            </a:r>
            <a:r>
              <a:rPr lang="lt-LT" sz="1700" dirty="0">
                <a:latin typeface="Calibri" panose="020F0502020204030204" pitchFamily="34" charset="0"/>
                <a:cs typeface="Calibri" panose="020F0502020204030204" pitchFamily="34" charset="0"/>
              </a:rPr>
              <a:t>. Banko ar kredito įstaigos sutartyje turi būti nurodyta, kad </a:t>
            </a:r>
            <a:r>
              <a:rPr lang="lt-LT" sz="1700" dirty="0" smtClean="0">
                <a:latin typeface="Calibri" panose="020F0502020204030204" pitchFamily="34" charset="0"/>
                <a:cs typeface="Calibri" panose="020F0502020204030204" pitchFamily="34" charset="0"/>
              </a:rPr>
              <a:t>bendrijos pirmininkas veikia </a:t>
            </a:r>
            <a:r>
              <a:rPr lang="lt-LT" sz="1700" dirty="0">
                <a:latin typeface="Calibri" panose="020F0502020204030204" pitchFamily="34" charset="0"/>
                <a:cs typeface="Calibri" panose="020F0502020204030204" pitchFamily="34" charset="0"/>
              </a:rPr>
              <a:t>atstovaudamas butų ir kitų patalpų savininkams</a:t>
            </a:r>
            <a:r>
              <a:rPr lang="lt-LT" sz="1700" dirty="0" smtClean="0">
                <a:latin typeface="Calibri" panose="020F0502020204030204" pitchFamily="34" charset="0"/>
                <a:cs typeface="Calibri" panose="020F0502020204030204" pitchFamily="34" charset="0"/>
              </a:rPr>
              <a:t>. </a:t>
            </a:r>
            <a:r>
              <a:rPr lang="lt-LT" sz="1700" b="1" i="1" dirty="0" smtClean="0">
                <a:latin typeface="Calibri" panose="020F0502020204030204" pitchFamily="34" charset="0"/>
                <a:cs typeface="Calibri" panose="020F0502020204030204" pitchFamily="34" charset="0"/>
              </a:rPr>
              <a:t>Bendrijos pirmininkas</a:t>
            </a:r>
            <a:r>
              <a:rPr lang="lt-LT" sz="1700" i="1" dirty="0" smtClean="0">
                <a:latin typeface="Calibri" panose="020F0502020204030204" pitchFamily="34" charset="0"/>
                <a:cs typeface="Calibri" panose="020F0502020204030204" pitchFamily="34" charset="0"/>
              </a:rPr>
              <a:t>,</a:t>
            </a:r>
            <a:r>
              <a:rPr lang="lt-LT" sz="1700" dirty="0" smtClean="0">
                <a:latin typeface="Calibri" panose="020F0502020204030204" pitchFamily="34" charset="0"/>
                <a:cs typeface="Calibri" panose="020F0502020204030204" pitchFamily="34" charset="0"/>
              </a:rPr>
              <a:t> </a:t>
            </a:r>
            <a:r>
              <a:rPr lang="lt-LT" sz="1700" dirty="0">
                <a:latin typeface="Calibri" panose="020F0502020204030204" pitchFamily="34" charset="0"/>
                <a:cs typeface="Calibri" panose="020F0502020204030204" pitchFamily="34" charset="0"/>
              </a:rPr>
              <a:t>administruodamas kaupiamųjų lėšų sąskaitoje esančias lėšas, </a:t>
            </a:r>
            <a:r>
              <a:rPr lang="lt-LT" sz="1700" b="1" i="1" dirty="0">
                <a:latin typeface="Calibri" panose="020F0502020204030204" pitchFamily="34" charset="0"/>
                <a:cs typeface="Calibri" panose="020F0502020204030204" pitchFamily="34" charset="0"/>
              </a:rPr>
              <a:t>veikia kaip </a:t>
            </a:r>
            <a:r>
              <a:rPr lang="lt-LT" sz="1700" b="1" i="1" dirty="0" smtClean="0">
                <a:latin typeface="Calibri" panose="020F0502020204030204" pitchFamily="34" charset="0"/>
                <a:cs typeface="Calibri" panose="020F0502020204030204" pitchFamily="34" charset="0"/>
              </a:rPr>
              <a:t>patikėtinis</a:t>
            </a:r>
            <a:r>
              <a:rPr lang="lt-LT" sz="1700" b="1" dirty="0" smtClean="0">
                <a:latin typeface="Calibri" panose="020F0502020204030204" pitchFamily="34" charset="0"/>
                <a:cs typeface="Calibri" panose="020F0502020204030204" pitchFamily="34" charset="0"/>
              </a:rPr>
              <a:t>.</a:t>
            </a:r>
            <a:endParaRPr lang="lt-LT" sz="1700" b="1" dirty="0">
              <a:latin typeface="Calibri" panose="020F0502020204030204" pitchFamily="34" charset="0"/>
              <a:cs typeface="Calibri" panose="020F0502020204030204" pitchFamily="34" charset="0"/>
            </a:endParaRPr>
          </a:p>
          <a:p>
            <a:pPr marL="342900" indent="-342900" algn="just">
              <a:spcBef>
                <a:spcPts val="1000"/>
              </a:spcBef>
              <a:buFont typeface="Wingdings 3" panose="05040102010807070707" pitchFamily="18" charset="2"/>
              <a:buChar char="´"/>
            </a:pPr>
            <a:r>
              <a:rPr lang="lt-LT" sz="1700" dirty="0" smtClean="0">
                <a:latin typeface="Calibri" panose="020F0502020204030204" pitchFamily="34" charset="0"/>
                <a:cs typeface="Calibri" panose="020F0502020204030204" pitchFamily="34" charset="0"/>
              </a:rPr>
              <a:t>Visos </a:t>
            </a:r>
            <a:r>
              <a:rPr lang="lt-LT" sz="1700" dirty="0">
                <a:latin typeface="Calibri" panose="020F0502020204030204" pitchFamily="34" charset="0"/>
                <a:cs typeface="Calibri" panose="020F0502020204030204" pitchFamily="34" charset="0"/>
              </a:rPr>
              <a:t>patalpų savininkų lėšos, esančios kaupiamųjų lėšų sąskaitoje, į </a:t>
            </a:r>
            <a:r>
              <a:rPr lang="lt-LT" sz="1700" b="1" i="1" dirty="0">
                <a:latin typeface="Calibri" panose="020F0502020204030204" pitchFamily="34" charset="0"/>
                <a:cs typeface="Calibri" panose="020F0502020204030204" pitchFamily="34" charset="0"/>
              </a:rPr>
              <a:t>apskaitą įtraukiamos ir tvarkomos</a:t>
            </a:r>
            <a:r>
              <a:rPr lang="lt-LT" sz="1700" i="1" dirty="0">
                <a:latin typeface="Calibri" panose="020F0502020204030204" pitchFamily="34" charset="0"/>
                <a:cs typeface="Calibri" panose="020F0502020204030204" pitchFamily="34" charset="0"/>
              </a:rPr>
              <a:t> </a:t>
            </a:r>
            <a:r>
              <a:rPr lang="lt-LT" sz="1700" b="1" i="1" dirty="0">
                <a:latin typeface="Calibri" panose="020F0502020204030204" pitchFamily="34" charset="0"/>
                <a:cs typeface="Calibri" panose="020F0502020204030204" pitchFamily="34" charset="0"/>
              </a:rPr>
              <a:t>kiekvienam</a:t>
            </a:r>
            <a:r>
              <a:rPr lang="lt-LT" sz="1700" i="1" dirty="0">
                <a:latin typeface="Calibri" panose="020F0502020204030204" pitchFamily="34" charset="0"/>
                <a:cs typeface="Calibri" panose="020F0502020204030204" pitchFamily="34" charset="0"/>
              </a:rPr>
              <a:t> </a:t>
            </a:r>
            <a:r>
              <a:rPr lang="lt-LT" sz="1700" dirty="0">
                <a:latin typeface="Calibri" panose="020F0502020204030204" pitchFamily="34" charset="0"/>
                <a:cs typeface="Calibri" panose="020F0502020204030204" pitchFamily="34" charset="0"/>
              </a:rPr>
              <a:t>daugiabučiam </a:t>
            </a:r>
            <a:r>
              <a:rPr lang="lt-LT" sz="1700" b="1" i="1" dirty="0">
                <a:latin typeface="Calibri" panose="020F0502020204030204" pitchFamily="34" charset="0"/>
                <a:cs typeface="Calibri" panose="020F0502020204030204" pitchFamily="34" charset="0"/>
              </a:rPr>
              <a:t>namui</a:t>
            </a:r>
            <a:r>
              <a:rPr lang="lt-LT" sz="1700" dirty="0">
                <a:latin typeface="Calibri" panose="020F0502020204030204" pitchFamily="34" charset="0"/>
                <a:cs typeface="Calibri" panose="020F0502020204030204" pitchFamily="34" charset="0"/>
              </a:rPr>
              <a:t> ir kiekvienam patalpų </a:t>
            </a:r>
            <a:r>
              <a:rPr lang="lt-LT" sz="1700" b="1" i="1" dirty="0">
                <a:latin typeface="Calibri" panose="020F0502020204030204" pitchFamily="34" charset="0"/>
                <a:cs typeface="Calibri" panose="020F0502020204030204" pitchFamily="34" charset="0"/>
              </a:rPr>
              <a:t>savininkui atskirai</a:t>
            </a:r>
            <a:r>
              <a:rPr lang="lt-LT" sz="1700" dirty="0" smtClean="0">
                <a:latin typeface="Calibri" panose="020F0502020204030204" pitchFamily="34" charset="0"/>
                <a:cs typeface="Calibri" panose="020F0502020204030204" pitchFamily="34" charset="0"/>
              </a:rPr>
              <a:t>.</a:t>
            </a:r>
          </a:p>
          <a:p>
            <a:pPr marL="342900" indent="-342900" algn="just">
              <a:spcBef>
                <a:spcPts val="1000"/>
              </a:spcBef>
              <a:buFont typeface="Wingdings 3" panose="05040102010807070707" pitchFamily="18" charset="2"/>
              <a:buChar char="´"/>
            </a:pPr>
            <a:r>
              <a:rPr lang="lt-LT" sz="1700" b="1" i="1" dirty="0" smtClean="0">
                <a:latin typeface="Calibri" panose="020F0502020204030204" pitchFamily="34" charset="0"/>
                <a:cs typeface="Calibri" panose="020F0502020204030204" pitchFamily="34" charset="0"/>
              </a:rPr>
              <a:t>Sukauptų </a:t>
            </a:r>
            <a:r>
              <a:rPr lang="lt-LT" sz="1700" b="1" i="1" dirty="0">
                <a:latin typeface="Calibri" panose="020F0502020204030204" pitchFamily="34" charset="0"/>
                <a:cs typeface="Calibri" panose="020F0502020204030204" pitchFamily="34" charset="0"/>
              </a:rPr>
              <a:t>lėšų naudojimas turi būti pagrįstas </a:t>
            </a:r>
            <a:r>
              <a:rPr lang="lt-LT" sz="1700" dirty="0">
                <a:latin typeface="Calibri" panose="020F0502020204030204" pitchFamily="34" charset="0"/>
                <a:cs typeface="Calibri" panose="020F0502020204030204" pitchFamily="34" charset="0"/>
              </a:rPr>
              <a:t>privalomaisiais reikalavimais, rangos darbų ar paslaugų pirkimo sutartimis, atliktų darbų priėmimo–perdavimo aktais, ūkio būdu atliktų darbų priėmimo aktais ir atitinkamais finansinės apskaitos dokumentais</a:t>
            </a:r>
            <a:r>
              <a:rPr lang="lt-LT" sz="1700" dirty="0" smtClean="0">
                <a:latin typeface="Calibri" panose="020F0502020204030204" pitchFamily="34" charset="0"/>
                <a:cs typeface="Calibri" panose="020F0502020204030204" pitchFamily="34" charset="0"/>
              </a:rPr>
              <a:t>.</a:t>
            </a:r>
          </a:p>
          <a:p>
            <a:pPr marL="342900" indent="-342900" algn="just">
              <a:spcBef>
                <a:spcPts val="1000"/>
              </a:spcBef>
              <a:buFont typeface="Wingdings 3" panose="05040102010807070707" pitchFamily="18" charset="2"/>
              <a:buChar char="´"/>
            </a:pPr>
            <a:r>
              <a:rPr lang="lt-LT" sz="1700" dirty="0">
                <a:latin typeface="Calibri" panose="020F0502020204030204" pitchFamily="34" charset="0"/>
                <a:cs typeface="Calibri" panose="020F0502020204030204" pitchFamily="34" charset="0"/>
              </a:rPr>
              <a:t>Bendrojo naudojimo objektų valdytojas ne vėliau kaip per 6 mėnesius, pasibaigus finansiniams metams, bendrojo naudojimo objektų valdytojo </a:t>
            </a:r>
            <a:r>
              <a:rPr lang="lt-LT" sz="1700" b="1" i="1" dirty="0">
                <a:latin typeface="Calibri" panose="020F0502020204030204" pitchFamily="34" charset="0"/>
                <a:cs typeface="Calibri" panose="020F0502020204030204" pitchFamily="34" charset="0"/>
              </a:rPr>
              <a:t>mokestiniuose pranešimuose</a:t>
            </a:r>
            <a:r>
              <a:rPr lang="lt-LT" sz="1700" dirty="0">
                <a:latin typeface="Calibri" panose="020F0502020204030204" pitchFamily="34" charset="0"/>
                <a:cs typeface="Calibri" panose="020F0502020204030204" pitchFamily="34" charset="0"/>
              </a:rPr>
              <a:t> atskirai kiekvienam buto ar kitos patalpos savininkui pateikia informaciją apie finansiniais metais jam </a:t>
            </a:r>
            <a:r>
              <a:rPr lang="lt-LT" sz="1700" b="1" i="1" dirty="0">
                <a:latin typeface="Calibri" panose="020F0502020204030204" pitchFamily="34" charset="0"/>
                <a:cs typeface="Calibri" panose="020F0502020204030204" pitchFamily="34" charset="0"/>
              </a:rPr>
              <a:t>priskaitytus ir iš jo gautus kaupiamuosius įnašus</a:t>
            </a:r>
            <a:r>
              <a:rPr lang="lt-LT" sz="1700" dirty="0">
                <a:latin typeface="Calibri" panose="020F0502020204030204" pitchFamily="34" charset="0"/>
                <a:cs typeface="Calibri" panose="020F0502020204030204" pitchFamily="34" charset="0"/>
              </a:rPr>
              <a:t>, šių įnašų permokos ar nepriemokos dydžius, </a:t>
            </a:r>
            <a:r>
              <a:rPr lang="lt-LT" sz="1700" b="1" i="1" dirty="0">
                <a:latin typeface="Calibri" panose="020F0502020204030204" pitchFamily="34" charset="0"/>
                <a:cs typeface="Calibri" panose="020F0502020204030204" pitchFamily="34" charset="0"/>
              </a:rPr>
              <a:t>nepanaudotų jo kaupiamųjų įnašų likutį finansinių metų </a:t>
            </a:r>
            <a:r>
              <a:rPr lang="lt-LT" sz="1700" b="1" i="1" dirty="0" smtClean="0">
                <a:latin typeface="Calibri" panose="020F0502020204030204" pitchFamily="34" charset="0"/>
                <a:cs typeface="Calibri" panose="020F0502020204030204" pitchFamily="34" charset="0"/>
              </a:rPr>
              <a:t>pabaigoje</a:t>
            </a:r>
            <a:r>
              <a:rPr lang="lt-LT" sz="1700" dirty="0" smtClean="0">
                <a:latin typeface="Calibri" panose="020F0502020204030204" pitchFamily="34" charset="0"/>
                <a:cs typeface="Calibri" panose="020F0502020204030204" pitchFamily="34" charset="0"/>
              </a:rPr>
              <a:t>.</a:t>
            </a:r>
          </a:p>
          <a:p>
            <a:pPr marL="342900" indent="-342900" algn="just">
              <a:spcBef>
                <a:spcPts val="1000"/>
              </a:spcBef>
              <a:buFont typeface="Wingdings 3" panose="05040102010807070707" pitchFamily="18" charset="2"/>
              <a:buChar char="´"/>
            </a:pPr>
            <a:endParaRPr lang="lt-LT" sz="1700" dirty="0">
              <a:latin typeface="Calibri" panose="020F0502020204030204" pitchFamily="34" charset="0"/>
              <a:cs typeface="Calibri" panose="020F0502020204030204" pitchFamily="34" charset="0"/>
            </a:endParaRPr>
          </a:p>
        </p:txBody>
      </p:sp>
      <p:pic>
        <p:nvPicPr>
          <p:cNvPr id="4" name="Paveikslėli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33633" y="0"/>
            <a:ext cx="1015873" cy="812698"/>
          </a:xfrm>
          <a:prstGeom prst="rect">
            <a:avLst/>
          </a:prstGeom>
        </p:spPr>
      </p:pic>
    </p:spTree>
    <p:extLst>
      <p:ext uri="{BB962C8B-B14F-4D97-AF65-F5344CB8AC3E}">
        <p14:creationId xmlns:p14="http://schemas.microsoft.com/office/powerpoint/2010/main" val="33989850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187624" y="415411"/>
            <a:ext cx="7200800" cy="1280890"/>
          </a:xfrm>
        </p:spPr>
        <p:txBody>
          <a:bodyPr>
            <a:normAutofit fontScale="90000"/>
          </a:bodyPr>
          <a:lstStyle/>
          <a:p>
            <a:pPr algn="ctr"/>
            <a:r>
              <a:rPr lang="lt-LT" sz="2800" b="1" dirty="0" smtClean="0">
                <a:latin typeface="Calibri" panose="020F0502020204030204" pitchFamily="34" charset="0"/>
                <a:cs typeface="Calibri" panose="020F0502020204030204" pitchFamily="34" charset="0"/>
              </a:rPr>
              <a:t>PAGRINDINIAI, DAUGIABUČIŲ NAMŲ SAVININKŲ BENDRIJAS (DNSB) REGLAMENTUOJANTYS, TEISĖS AKTAI</a:t>
            </a:r>
            <a:endParaRPr lang="lt-LT" sz="2800" b="1" dirty="0">
              <a:latin typeface="Calibri" panose="020F0502020204030204" pitchFamily="34" charset="0"/>
              <a:cs typeface="Calibri" panose="020F0502020204030204" pitchFamily="34" charset="0"/>
            </a:endParaRPr>
          </a:p>
        </p:txBody>
      </p:sp>
      <p:sp>
        <p:nvSpPr>
          <p:cNvPr id="3" name="Turinio vietos rezervavimo ženklas 2"/>
          <p:cNvSpPr>
            <a:spLocks noGrp="1"/>
          </p:cNvSpPr>
          <p:nvPr>
            <p:ph idx="1"/>
          </p:nvPr>
        </p:nvSpPr>
        <p:spPr>
          <a:xfrm>
            <a:off x="827584" y="1696806"/>
            <a:ext cx="8136904" cy="5116570"/>
          </a:xfrm>
        </p:spPr>
        <p:txBody>
          <a:bodyPr>
            <a:normAutofit fontScale="85000" lnSpcReduction="10000"/>
          </a:bodyPr>
          <a:lstStyle/>
          <a:p>
            <a:pPr marL="342000" indent="-342000" algn="just">
              <a:spcBef>
                <a:spcPts val="600"/>
              </a:spcBef>
            </a:pPr>
            <a:r>
              <a:rPr lang="lt-LT" dirty="0" smtClean="0">
                <a:solidFill>
                  <a:schemeClr val="tx1"/>
                </a:solidFill>
                <a:latin typeface="Calibri" panose="020F0502020204030204" pitchFamily="34" charset="0"/>
                <a:cs typeface="Calibri" panose="020F0502020204030204" pitchFamily="34" charset="0"/>
              </a:rPr>
              <a:t>Lietuvos Respublikos civilinis kodeksas (4.82, 4.83, 4.84, 4.85 straipsniai) </a:t>
            </a:r>
          </a:p>
          <a:p>
            <a:pPr marL="342000" indent="-342000" algn="just">
              <a:spcBef>
                <a:spcPts val="600"/>
              </a:spcBef>
            </a:pPr>
            <a:r>
              <a:rPr lang="lt-LT" dirty="0" smtClean="0">
                <a:solidFill>
                  <a:schemeClr val="tx1"/>
                </a:solidFill>
                <a:latin typeface="Calibri" panose="020F0502020204030204" pitchFamily="34" charset="0"/>
                <a:ea typeface="Times New Roman" panose="02020603050405020304" pitchFamily="18" charset="0"/>
                <a:cs typeface="Calibri" panose="020F0502020204030204" pitchFamily="34" charset="0"/>
              </a:rPr>
              <a:t>Daugiabučių gyvenamųjų namų ir kitos paskirties pastatų savininkų bendrijų įstatymas </a:t>
            </a:r>
            <a:r>
              <a:rPr lang="en-US" sz="1500" dirty="0" smtClean="0">
                <a:solidFill>
                  <a:schemeClr val="tx1"/>
                </a:solidFill>
                <a:latin typeface="Calibri" panose="020F0502020204030204" pitchFamily="34" charset="0"/>
                <a:ea typeface="Times New Roman" panose="02020603050405020304" pitchFamily="18" charset="0"/>
                <a:cs typeface="Calibri" panose="020F0502020204030204" pitchFamily="34" charset="0"/>
              </a:rPr>
              <a:t>(</a:t>
            </a:r>
            <a:r>
              <a:rPr lang="nn-NO" sz="1500" dirty="0" smtClean="0">
                <a:solidFill>
                  <a:schemeClr val="tx1"/>
                </a:solidFill>
                <a:latin typeface="Calibri" panose="020F0502020204030204" pitchFamily="34" charset="0"/>
                <a:ea typeface="Times New Roman" panose="02020603050405020304" pitchFamily="18" charset="0"/>
                <a:cs typeface="Calibri" panose="020F0502020204030204" pitchFamily="34" charset="0"/>
              </a:rPr>
              <a:t>1995 </a:t>
            </a:r>
            <a:r>
              <a:rPr lang="nn-NO" sz="1500" dirty="0">
                <a:solidFill>
                  <a:schemeClr val="tx1"/>
                </a:solidFill>
                <a:latin typeface="Calibri" panose="020F0502020204030204" pitchFamily="34" charset="0"/>
                <a:ea typeface="Times New Roman" panose="02020603050405020304" pitchFamily="18" charset="0"/>
                <a:cs typeface="Calibri" panose="020F0502020204030204" pitchFamily="34" charset="0"/>
              </a:rPr>
              <a:t>m. vasario 21 d. Nr. </a:t>
            </a:r>
            <a:r>
              <a:rPr lang="nn-NO" sz="1500" dirty="0" smtClean="0">
                <a:solidFill>
                  <a:schemeClr val="tx1"/>
                </a:solidFill>
                <a:latin typeface="Calibri" panose="020F0502020204030204" pitchFamily="34" charset="0"/>
                <a:ea typeface="Times New Roman" panose="02020603050405020304" pitchFamily="18" charset="0"/>
                <a:cs typeface="Calibri" panose="020F0502020204030204" pitchFamily="34" charset="0"/>
              </a:rPr>
              <a:t>I-798</a:t>
            </a:r>
            <a:r>
              <a:rPr lang="nn-NO" dirty="0" smtClean="0">
                <a:solidFill>
                  <a:schemeClr val="tx1"/>
                </a:solidFill>
                <a:latin typeface="Calibri" panose="020F0502020204030204" pitchFamily="34" charset="0"/>
                <a:ea typeface="Times New Roman" panose="02020603050405020304" pitchFamily="18" charset="0"/>
                <a:cs typeface="Calibri" panose="020F0502020204030204" pitchFamily="34" charset="0"/>
              </a:rPr>
              <a:t>)</a:t>
            </a:r>
            <a:endParaRPr lang="lt-LT" dirty="0" smtClean="0">
              <a:solidFill>
                <a:schemeClr val="tx1"/>
              </a:solidFill>
              <a:latin typeface="Calibri" panose="020F0502020204030204" pitchFamily="34" charset="0"/>
              <a:ea typeface="Times New Roman" panose="02020603050405020304" pitchFamily="18" charset="0"/>
              <a:cs typeface="Calibri" panose="020F0502020204030204" pitchFamily="34" charset="0"/>
            </a:endParaRPr>
          </a:p>
          <a:p>
            <a:pPr algn="just">
              <a:spcBef>
                <a:spcPts val="600"/>
              </a:spcBef>
              <a:buFont typeface="Wingdings 3" panose="05040102010807070707" pitchFamily="18" charset="2"/>
              <a:buChar char=""/>
            </a:pPr>
            <a:r>
              <a:rPr lang="lt-LT" dirty="0" smtClean="0">
                <a:solidFill>
                  <a:schemeClr val="tx1"/>
                </a:solidFill>
                <a:latin typeface="Calibri" panose="020F0502020204030204" pitchFamily="34" charset="0"/>
                <a:cs typeface="Calibri" panose="020F0502020204030204" pitchFamily="34" charset="0"/>
              </a:rPr>
              <a:t>Daugiabučių gyvenamųjų namų ar kitos paskirties pastatų savininkų bendrijos narių balsavimo raštu dėl priimamų sprendimų tvarkos aprašas</a:t>
            </a:r>
            <a:r>
              <a:rPr lang="en-US" dirty="0">
                <a:solidFill>
                  <a:schemeClr val="tx1"/>
                </a:solidFill>
                <a:latin typeface="Calibri" panose="020F0502020204030204" pitchFamily="34" charset="0"/>
                <a:cs typeface="Calibri" panose="020F0502020204030204" pitchFamily="34" charset="0"/>
              </a:rPr>
              <a:t> </a:t>
            </a:r>
            <a:r>
              <a:rPr lang="en-US" sz="1500" dirty="0" smtClean="0">
                <a:solidFill>
                  <a:schemeClr val="tx1"/>
                </a:solidFill>
                <a:latin typeface="Calibri" panose="020F0502020204030204" pitchFamily="34" charset="0"/>
                <a:cs typeface="Calibri" panose="020F0502020204030204" pitchFamily="34" charset="0"/>
              </a:rPr>
              <a:t>(</a:t>
            </a:r>
            <a:r>
              <a:rPr lang="lt-LT" sz="1500" dirty="0" smtClean="0">
                <a:solidFill>
                  <a:schemeClr val="tx1"/>
                </a:solidFill>
                <a:latin typeface="Calibri" panose="020F0502020204030204" pitchFamily="34" charset="0"/>
                <a:cs typeface="Calibri" panose="020F0502020204030204" pitchFamily="34" charset="0"/>
              </a:rPr>
              <a:t>Lietuvos </a:t>
            </a:r>
            <a:r>
              <a:rPr lang="lt-LT" sz="1500" dirty="0">
                <a:solidFill>
                  <a:schemeClr val="tx1"/>
                </a:solidFill>
                <a:latin typeface="Calibri" panose="020F0502020204030204" pitchFamily="34" charset="0"/>
                <a:cs typeface="Calibri" panose="020F0502020204030204" pitchFamily="34" charset="0"/>
              </a:rPr>
              <a:t>Respublikos aplinkos </a:t>
            </a:r>
            <a:r>
              <a:rPr lang="lt-LT" sz="1500" dirty="0" smtClean="0">
                <a:solidFill>
                  <a:schemeClr val="tx1"/>
                </a:solidFill>
                <a:latin typeface="Calibri" panose="020F0502020204030204" pitchFamily="34" charset="0"/>
                <a:cs typeface="Calibri" panose="020F0502020204030204" pitchFamily="34" charset="0"/>
              </a:rPr>
              <a:t>ministro</a:t>
            </a:r>
            <a:r>
              <a:rPr lang="en-US" sz="1500" dirty="0" smtClean="0">
                <a:solidFill>
                  <a:schemeClr val="tx1"/>
                </a:solidFill>
                <a:latin typeface="Calibri" panose="020F0502020204030204" pitchFamily="34" charset="0"/>
                <a:cs typeface="Calibri" panose="020F0502020204030204" pitchFamily="34" charset="0"/>
              </a:rPr>
              <a:t> </a:t>
            </a:r>
            <a:r>
              <a:rPr lang="lt-LT" sz="1500" dirty="0" smtClean="0">
                <a:solidFill>
                  <a:schemeClr val="tx1"/>
                </a:solidFill>
                <a:latin typeface="Calibri" panose="020F0502020204030204" pitchFamily="34" charset="0"/>
                <a:cs typeface="Calibri" panose="020F0502020204030204" pitchFamily="34" charset="0"/>
              </a:rPr>
              <a:t>2012 </a:t>
            </a:r>
            <a:r>
              <a:rPr lang="lt-LT" sz="1500" dirty="0">
                <a:solidFill>
                  <a:schemeClr val="tx1"/>
                </a:solidFill>
                <a:latin typeface="Calibri" panose="020F0502020204030204" pitchFamily="34" charset="0"/>
                <a:cs typeface="Calibri" panose="020F0502020204030204" pitchFamily="34" charset="0"/>
              </a:rPr>
              <a:t>m. birželio 29 d. </a:t>
            </a:r>
            <a:r>
              <a:rPr lang="lt-LT" sz="1500" dirty="0" smtClean="0">
                <a:solidFill>
                  <a:schemeClr val="tx1"/>
                </a:solidFill>
                <a:latin typeface="Calibri" panose="020F0502020204030204" pitchFamily="34" charset="0"/>
                <a:cs typeface="Calibri" panose="020F0502020204030204" pitchFamily="34" charset="0"/>
              </a:rPr>
              <a:t>įsakym</a:t>
            </a:r>
            <a:r>
              <a:rPr lang="en-US" sz="1500" dirty="0" smtClean="0">
                <a:solidFill>
                  <a:schemeClr val="tx1"/>
                </a:solidFill>
                <a:latin typeface="Calibri" panose="020F0502020204030204" pitchFamily="34" charset="0"/>
                <a:cs typeface="Calibri" panose="020F0502020204030204" pitchFamily="34" charset="0"/>
              </a:rPr>
              <a:t>as</a:t>
            </a:r>
            <a:r>
              <a:rPr lang="lt-LT" sz="1500" dirty="0" smtClean="0">
                <a:solidFill>
                  <a:schemeClr val="tx1"/>
                </a:solidFill>
                <a:latin typeface="Calibri" panose="020F0502020204030204" pitchFamily="34" charset="0"/>
                <a:cs typeface="Calibri" panose="020F0502020204030204" pitchFamily="34" charset="0"/>
              </a:rPr>
              <a:t> </a:t>
            </a:r>
            <a:r>
              <a:rPr lang="lt-LT" sz="1500" dirty="0">
                <a:solidFill>
                  <a:schemeClr val="tx1"/>
                </a:solidFill>
                <a:latin typeface="Calibri" panose="020F0502020204030204" pitchFamily="34" charset="0"/>
                <a:cs typeface="Calibri" panose="020F0502020204030204" pitchFamily="34" charset="0"/>
              </a:rPr>
              <a:t>Nr. </a:t>
            </a:r>
            <a:r>
              <a:rPr lang="lt-LT" sz="1500" dirty="0" smtClean="0">
                <a:solidFill>
                  <a:schemeClr val="tx1"/>
                </a:solidFill>
                <a:latin typeface="Calibri" panose="020F0502020204030204" pitchFamily="34" charset="0"/>
                <a:cs typeface="Calibri" panose="020F0502020204030204" pitchFamily="34" charset="0"/>
              </a:rPr>
              <a:t>D1-560</a:t>
            </a:r>
            <a:r>
              <a:rPr lang="en-US" sz="1500" dirty="0" smtClean="0">
                <a:solidFill>
                  <a:schemeClr val="tx1"/>
                </a:solidFill>
                <a:latin typeface="Calibri" panose="020F0502020204030204" pitchFamily="34" charset="0"/>
                <a:cs typeface="Calibri" panose="020F0502020204030204" pitchFamily="34" charset="0"/>
              </a:rPr>
              <a:t> </a:t>
            </a:r>
            <a:r>
              <a:rPr lang="lt-LT" sz="1500" dirty="0" smtClean="0">
                <a:solidFill>
                  <a:schemeClr val="tx1"/>
                </a:solidFill>
                <a:latin typeface="Calibri" panose="020F0502020204030204" pitchFamily="34" charset="0"/>
                <a:cs typeface="Calibri" panose="020F0502020204030204" pitchFamily="34" charset="0"/>
              </a:rPr>
              <a:t>(</a:t>
            </a:r>
            <a:r>
              <a:rPr lang="lt-LT" sz="1500" dirty="0">
                <a:solidFill>
                  <a:schemeClr val="tx1"/>
                </a:solidFill>
                <a:latin typeface="Calibri" panose="020F0502020204030204" pitchFamily="34" charset="0"/>
                <a:cs typeface="Calibri" panose="020F0502020204030204" pitchFamily="34" charset="0"/>
              </a:rPr>
              <a:t>Lietuvos Respublikos aplinkos </a:t>
            </a:r>
            <a:r>
              <a:rPr lang="lt-LT" sz="1500" dirty="0" smtClean="0">
                <a:solidFill>
                  <a:schemeClr val="tx1"/>
                </a:solidFill>
                <a:latin typeface="Calibri" panose="020F0502020204030204" pitchFamily="34" charset="0"/>
                <a:cs typeface="Calibri" panose="020F0502020204030204" pitchFamily="34" charset="0"/>
              </a:rPr>
              <a:t>ministro</a:t>
            </a:r>
            <a:r>
              <a:rPr lang="en-US" sz="1500" dirty="0" smtClean="0">
                <a:solidFill>
                  <a:schemeClr val="tx1"/>
                </a:solidFill>
                <a:latin typeface="Calibri" panose="020F0502020204030204" pitchFamily="34" charset="0"/>
                <a:cs typeface="Calibri" panose="020F0502020204030204" pitchFamily="34" charset="0"/>
              </a:rPr>
              <a:t> </a:t>
            </a:r>
            <a:r>
              <a:rPr lang="lt-LT" sz="1500" dirty="0" smtClean="0">
                <a:solidFill>
                  <a:schemeClr val="tx1"/>
                </a:solidFill>
                <a:latin typeface="Calibri" panose="020F0502020204030204" pitchFamily="34" charset="0"/>
                <a:cs typeface="Calibri" panose="020F0502020204030204" pitchFamily="34" charset="0"/>
              </a:rPr>
              <a:t>2021 </a:t>
            </a:r>
            <a:r>
              <a:rPr lang="lt-LT" sz="1500" dirty="0">
                <a:solidFill>
                  <a:schemeClr val="tx1"/>
                </a:solidFill>
                <a:latin typeface="Calibri" panose="020F0502020204030204" pitchFamily="34" charset="0"/>
                <a:cs typeface="Calibri" panose="020F0502020204030204" pitchFamily="34" charset="0"/>
              </a:rPr>
              <a:t>m. kovo 31 d. </a:t>
            </a:r>
            <a:r>
              <a:rPr lang="lt-LT" sz="1500" dirty="0" smtClean="0">
                <a:solidFill>
                  <a:schemeClr val="tx1"/>
                </a:solidFill>
                <a:latin typeface="Calibri" panose="020F0502020204030204" pitchFamily="34" charset="0"/>
                <a:cs typeface="Calibri" panose="020F0502020204030204" pitchFamily="34" charset="0"/>
              </a:rPr>
              <a:t>įsakymo</a:t>
            </a:r>
            <a:r>
              <a:rPr lang="en-US" sz="1500" dirty="0" smtClean="0">
                <a:solidFill>
                  <a:schemeClr val="tx1"/>
                </a:solidFill>
                <a:latin typeface="Calibri" panose="020F0502020204030204" pitchFamily="34" charset="0"/>
                <a:cs typeface="Calibri" panose="020F0502020204030204" pitchFamily="34" charset="0"/>
              </a:rPr>
              <a:t> </a:t>
            </a:r>
            <a:r>
              <a:rPr lang="lt-LT" sz="1500" dirty="0" smtClean="0">
                <a:solidFill>
                  <a:schemeClr val="tx1"/>
                </a:solidFill>
                <a:latin typeface="Calibri" panose="020F0502020204030204" pitchFamily="34" charset="0"/>
                <a:cs typeface="Calibri" panose="020F0502020204030204" pitchFamily="34" charset="0"/>
              </a:rPr>
              <a:t>Nr</a:t>
            </a:r>
            <a:r>
              <a:rPr lang="lt-LT" sz="1500" dirty="0">
                <a:solidFill>
                  <a:schemeClr val="tx1"/>
                </a:solidFill>
                <a:latin typeface="Calibri" panose="020F0502020204030204" pitchFamily="34" charset="0"/>
                <a:cs typeface="Calibri" panose="020F0502020204030204" pitchFamily="34" charset="0"/>
              </a:rPr>
              <a:t>. D1-196 redakcija)</a:t>
            </a:r>
            <a:endParaRPr lang="lt-LT" sz="1500" dirty="0" smtClean="0">
              <a:solidFill>
                <a:schemeClr val="tx1"/>
              </a:solidFill>
              <a:latin typeface="Calibri" panose="020F0502020204030204" pitchFamily="34" charset="0"/>
              <a:cs typeface="Calibri" panose="020F0502020204030204" pitchFamily="34" charset="0"/>
            </a:endParaRPr>
          </a:p>
          <a:p>
            <a:pPr marL="342000" indent="-342000" algn="just">
              <a:spcBef>
                <a:spcPts val="600"/>
              </a:spcBef>
            </a:pPr>
            <a:r>
              <a:rPr lang="lt-LT" dirty="0" smtClean="0">
                <a:solidFill>
                  <a:schemeClr val="tx1"/>
                </a:solidFill>
                <a:latin typeface="Calibri" panose="020F0502020204030204" pitchFamily="34" charset="0"/>
                <a:cs typeface="Calibri" panose="020F0502020204030204" pitchFamily="34" charset="0"/>
              </a:rPr>
              <a:t>Butų ir kitų patalpų savininkų balsavimo raštu, priimant sprendimus, tvarkos aprašas</a:t>
            </a:r>
            <a:r>
              <a:rPr lang="en-US" dirty="0">
                <a:solidFill>
                  <a:schemeClr val="tx1"/>
                </a:solidFill>
                <a:latin typeface="Calibri" panose="020F0502020204030204" pitchFamily="34" charset="0"/>
                <a:cs typeface="Calibri" panose="020F0502020204030204" pitchFamily="34" charset="0"/>
              </a:rPr>
              <a:t> </a:t>
            </a:r>
            <a:r>
              <a:rPr lang="en-US" sz="1500" dirty="0" smtClean="0">
                <a:solidFill>
                  <a:schemeClr val="tx1"/>
                </a:solidFill>
                <a:latin typeface="Calibri" panose="020F0502020204030204" pitchFamily="34" charset="0"/>
                <a:cs typeface="Calibri" panose="020F0502020204030204" pitchFamily="34" charset="0"/>
              </a:rPr>
              <a:t>(</a:t>
            </a:r>
            <a:r>
              <a:rPr lang="lt-LT" sz="1500" dirty="0" smtClean="0">
                <a:solidFill>
                  <a:schemeClr val="tx1"/>
                </a:solidFill>
                <a:latin typeface="Calibri" panose="020F0502020204030204" pitchFamily="34" charset="0"/>
                <a:cs typeface="Calibri" panose="020F0502020204030204" pitchFamily="34" charset="0"/>
              </a:rPr>
              <a:t>Lietuvos Respublikos aplinkos ministro 2011 m. kovo 24 d. įsakymu Nr. D1-251 (Lietuvos Respublikos aplinkos ministro 2021 m. kovo 31 d. įsakymo Nr. D1-195 redakcija</a:t>
            </a:r>
            <a:r>
              <a:rPr lang="en-US" sz="1500" dirty="0" smtClean="0">
                <a:solidFill>
                  <a:schemeClr val="tx1"/>
                </a:solidFill>
                <a:latin typeface="Calibri" panose="020F0502020204030204" pitchFamily="34" charset="0"/>
                <a:cs typeface="Calibri" panose="020F0502020204030204" pitchFamily="34" charset="0"/>
              </a:rPr>
              <a:t>)</a:t>
            </a:r>
            <a:endParaRPr lang="lt-LT" sz="1500" dirty="0" smtClean="0">
              <a:solidFill>
                <a:schemeClr val="tx1"/>
              </a:solidFill>
              <a:latin typeface="Calibri" panose="020F0502020204030204" pitchFamily="34" charset="0"/>
              <a:cs typeface="Calibri" panose="020F0502020204030204" pitchFamily="34" charset="0"/>
            </a:endParaRPr>
          </a:p>
          <a:p>
            <a:pPr marL="342000" indent="-342000" algn="just">
              <a:spcBef>
                <a:spcPts val="600"/>
              </a:spcBef>
            </a:pPr>
            <a:r>
              <a:rPr lang="lt-LT" dirty="0" smtClean="0">
                <a:solidFill>
                  <a:schemeClr val="tx1"/>
                </a:solidFill>
                <a:latin typeface="Calibri" panose="020F0502020204030204" pitchFamily="34" charset="0"/>
                <a:cs typeface="Calibri" panose="020F0502020204030204" pitchFamily="34" charset="0"/>
              </a:rPr>
              <a:t>Butų ir kitų patalpų savininkų susirinkimo šaukimo, darbotvarkės ir priimtų sprendimų skelbimo tvarkos aprašas</a:t>
            </a:r>
            <a:r>
              <a:rPr lang="en-US" dirty="0">
                <a:solidFill>
                  <a:schemeClr val="tx1"/>
                </a:solidFill>
                <a:latin typeface="Calibri" panose="020F0502020204030204" pitchFamily="34" charset="0"/>
                <a:cs typeface="Calibri" panose="020F0502020204030204" pitchFamily="34" charset="0"/>
              </a:rPr>
              <a:t> </a:t>
            </a:r>
            <a:r>
              <a:rPr lang="en-US" sz="1500" dirty="0" smtClean="0">
                <a:solidFill>
                  <a:schemeClr val="tx1"/>
                </a:solidFill>
                <a:latin typeface="Calibri" panose="020F0502020204030204" pitchFamily="34" charset="0"/>
                <a:cs typeface="Calibri" panose="020F0502020204030204" pitchFamily="34" charset="0"/>
              </a:rPr>
              <a:t>(</a:t>
            </a:r>
            <a:r>
              <a:rPr lang="lt-LT" sz="1500" dirty="0" smtClean="0">
                <a:solidFill>
                  <a:schemeClr val="tx1"/>
                </a:solidFill>
                <a:latin typeface="Calibri" panose="020F0502020204030204" pitchFamily="34" charset="0"/>
                <a:cs typeface="Calibri" panose="020F0502020204030204" pitchFamily="34" charset="0"/>
              </a:rPr>
              <a:t>Lietuvos Respublikos aplinkos ministro 2012 m. lapkričio 22 d. įsakymu Nr. D1-961)</a:t>
            </a:r>
            <a:r>
              <a:rPr lang="en-US" sz="1500" dirty="0" smtClean="0">
                <a:solidFill>
                  <a:schemeClr val="tx1"/>
                </a:solidFill>
                <a:latin typeface="Calibri" panose="020F0502020204030204" pitchFamily="34" charset="0"/>
                <a:cs typeface="Calibri" panose="020F0502020204030204" pitchFamily="34" charset="0"/>
              </a:rPr>
              <a:t> </a:t>
            </a:r>
          </a:p>
          <a:p>
            <a:pPr marL="342000" indent="-342000" algn="just">
              <a:spcBef>
                <a:spcPts val="600"/>
              </a:spcBef>
            </a:pPr>
            <a:r>
              <a:rPr lang="lt-LT" dirty="0" smtClean="0">
                <a:solidFill>
                  <a:schemeClr val="tx1"/>
                </a:solidFill>
                <a:latin typeface="Calibri" panose="020F0502020204030204" pitchFamily="34" charset="0"/>
                <a:cs typeface="Calibri" panose="020F0502020204030204" pitchFamily="34" charset="0"/>
              </a:rPr>
              <a:t>Daugiabučio namo bendrojo naudojimo objektų aprašas</a:t>
            </a:r>
            <a:r>
              <a:rPr lang="en-US" dirty="0" smtClean="0">
                <a:solidFill>
                  <a:schemeClr val="tx1"/>
                </a:solidFill>
                <a:latin typeface="Calibri" panose="020F0502020204030204" pitchFamily="34" charset="0"/>
                <a:cs typeface="Calibri" panose="020F0502020204030204" pitchFamily="34" charset="0"/>
              </a:rPr>
              <a:t>. T</a:t>
            </a:r>
            <a:r>
              <a:rPr lang="lt-LT" dirty="0" smtClean="0">
                <a:solidFill>
                  <a:schemeClr val="tx1"/>
                </a:solidFill>
                <a:latin typeface="Calibri" panose="020F0502020204030204" pitchFamily="34" charset="0"/>
                <a:cs typeface="Calibri" panose="020F0502020204030204" pitchFamily="34" charset="0"/>
              </a:rPr>
              <a:t>ipinė </a:t>
            </a:r>
            <a:r>
              <a:rPr lang="lt-LT" dirty="0">
                <a:solidFill>
                  <a:schemeClr val="tx1"/>
                </a:solidFill>
                <a:latin typeface="Calibri" panose="020F0502020204030204" pitchFamily="34" charset="0"/>
                <a:cs typeface="Calibri" panose="020F0502020204030204" pitchFamily="34" charset="0"/>
              </a:rPr>
              <a:t>(pavyzdinė) forma, </a:t>
            </a:r>
            <a:r>
              <a:rPr lang="lt-LT" dirty="0" smtClean="0">
                <a:solidFill>
                  <a:schemeClr val="tx1"/>
                </a:solidFill>
                <a:latin typeface="Calibri" panose="020F0502020204030204" pitchFamily="34" charset="0"/>
                <a:cs typeface="Calibri" panose="020F0502020204030204" pitchFamily="34" charset="0"/>
              </a:rPr>
              <a:t>patvirtinta</a:t>
            </a:r>
            <a:r>
              <a:rPr lang="en-US" dirty="0" smtClean="0">
                <a:solidFill>
                  <a:schemeClr val="tx1"/>
                </a:solidFill>
                <a:latin typeface="Calibri" panose="020F0502020204030204" pitchFamily="34" charset="0"/>
                <a:cs typeface="Calibri" panose="020F0502020204030204" pitchFamily="34" charset="0"/>
              </a:rPr>
              <a:t> </a:t>
            </a:r>
            <a:r>
              <a:rPr lang="lt-LT" dirty="0" smtClean="0">
                <a:solidFill>
                  <a:schemeClr val="tx1"/>
                </a:solidFill>
                <a:latin typeface="Calibri" panose="020F0502020204030204" pitchFamily="34" charset="0"/>
                <a:cs typeface="Calibri" panose="020F0502020204030204" pitchFamily="34" charset="0"/>
              </a:rPr>
              <a:t>Lietuvos </a:t>
            </a:r>
            <a:r>
              <a:rPr lang="lt-LT" dirty="0">
                <a:solidFill>
                  <a:schemeClr val="tx1"/>
                </a:solidFill>
                <a:latin typeface="Calibri" panose="020F0502020204030204" pitchFamily="34" charset="0"/>
                <a:cs typeface="Calibri" panose="020F0502020204030204" pitchFamily="34" charset="0"/>
              </a:rPr>
              <a:t>Respublikos aplinkos </a:t>
            </a:r>
            <a:r>
              <a:rPr lang="lt-LT" dirty="0" smtClean="0">
                <a:solidFill>
                  <a:schemeClr val="tx1"/>
                </a:solidFill>
                <a:latin typeface="Calibri" panose="020F0502020204030204" pitchFamily="34" charset="0"/>
                <a:cs typeface="Calibri" panose="020F0502020204030204" pitchFamily="34" charset="0"/>
              </a:rPr>
              <a:t>ministro</a:t>
            </a:r>
            <a:r>
              <a:rPr lang="en-US" dirty="0" smtClean="0">
                <a:solidFill>
                  <a:schemeClr val="tx1"/>
                </a:solidFill>
                <a:latin typeface="Calibri" panose="020F0502020204030204" pitchFamily="34" charset="0"/>
                <a:cs typeface="Calibri" panose="020F0502020204030204" pitchFamily="34" charset="0"/>
              </a:rPr>
              <a:t> </a:t>
            </a:r>
            <a:r>
              <a:rPr lang="lt-LT" dirty="0" smtClean="0">
                <a:solidFill>
                  <a:schemeClr val="tx1"/>
                </a:solidFill>
                <a:latin typeface="Calibri" panose="020F0502020204030204" pitchFamily="34" charset="0"/>
                <a:cs typeface="Calibri" panose="020F0502020204030204" pitchFamily="34" charset="0"/>
              </a:rPr>
              <a:t>2010 </a:t>
            </a:r>
            <a:r>
              <a:rPr lang="lt-LT" dirty="0">
                <a:solidFill>
                  <a:schemeClr val="tx1"/>
                </a:solidFill>
                <a:latin typeface="Calibri" panose="020F0502020204030204" pitchFamily="34" charset="0"/>
                <a:cs typeface="Calibri" panose="020F0502020204030204" pitchFamily="34" charset="0"/>
              </a:rPr>
              <a:t>m. lapkričio 2 d. įsakymu Nr. </a:t>
            </a:r>
            <a:r>
              <a:rPr lang="lt-LT" dirty="0" smtClean="0">
                <a:solidFill>
                  <a:schemeClr val="tx1"/>
                </a:solidFill>
                <a:latin typeface="Calibri" panose="020F0502020204030204" pitchFamily="34" charset="0"/>
                <a:cs typeface="Calibri" panose="020F0502020204030204" pitchFamily="34" charset="0"/>
              </a:rPr>
              <a:t>D1-895</a:t>
            </a:r>
            <a:r>
              <a:rPr lang="en-US" dirty="0" smtClean="0">
                <a:solidFill>
                  <a:schemeClr val="tx1"/>
                </a:solidFill>
                <a:latin typeface="Calibri" panose="020F0502020204030204" pitchFamily="34" charset="0"/>
                <a:cs typeface="Calibri" panose="020F0502020204030204" pitchFamily="34" charset="0"/>
              </a:rPr>
              <a:t> </a:t>
            </a:r>
            <a:r>
              <a:rPr lang="lt-LT" dirty="0" smtClean="0">
                <a:solidFill>
                  <a:schemeClr val="tx1"/>
                </a:solidFill>
                <a:latin typeface="Calibri" panose="020F0502020204030204" pitchFamily="34" charset="0"/>
                <a:cs typeface="Calibri" panose="020F0502020204030204" pitchFamily="34" charset="0"/>
              </a:rPr>
              <a:t>(Lietuvos </a:t>
            </a:r>
            <a:r>
              <a:rPr lang="lt-LT" dirty="0">
                <a:solidFill>
                  <a:schemeClr val="tx1"/>
                </a:solidFill>
                <a:latin typeface="Calibri" panose="020F0502020204030204" pitchFamily="34" charset="0"/>
                <a:cs typeface="Calibri" panose="020F0502020204030204" pitchFamily="34" charset="0"/>
              </a:rPr>
              <a:t>Respublikos aplinkos </a:t>
            </a:r>
            <a:r>
              <a:rPr lang="lt-LT" dirty="0" smtClean="0">
                <a:solidFill>
                  <a:schemeClr val="tx1"/>
                </a:solidFill>
                <a:latin typeface="Calibri" panose="020F0502020204030204" pitchFamily="34" charset="0"/>
                <a:cs typeface="Calibri" panose="020F0502020204030204" pitchFamily="34" charset="0"/>
              </a:rPr>
              <a:t>ministro</a:t>
            </a:r>
            <a:r>
              <a:rPr lang="en-US" dirty="0" smtClean="0">
                <a:solidFill>
                  <a:schemeClr val="tx1"/>
                </a:solidFill>
                <a:latin typeface="Calibri" panose="020F0502020204030204" pitchFamily="34" charset="0"/>
                <a:cs typeface="Calibri" panose="020F0502020204030204" pitchFamily="34" charset="0"/>
              </a:rPr>
              <a:t> </a:t>
            </a:r>
            <a:r>
              <a:rPr lang="lt-LT" dirty="0" smtClean="0">
                <a:solidFill>
                  <a:schemeClr val="tx1"/>
                </a:solidFill>
                <a:latin typeface="Calibri" panose="020F0502020204030204" pitchFamily="34" charset="0"/>
                <a:cs typeface="Calibri" panose="020F0502020204030204" pitchFamily="34" charset="0"/>
              </a:rPr>
              <a:t>2012 </a:t>
            </a:r>
            <a:r>
              <a:rPr lang="lt-LT" dirty="0">
                <a:solidFill>
                  <a:schemeClr val="tx1"/>
                </a:solidFill>
                <a:latin typeface="Calibri" panose="020F0502020204030204" pitchFamily="34" charset="0"/>
                <a:cs typeface="Calibri" panose="020F0502020204030204" pitchFamily="34" charset="0"/>
              </a:rPr>
              <a:t>m. birželio 27 d. įsakymo Nr. </a:t>
            </a:r>
            <a:r>
              <a:rPr lang="lt-LT" dirty="0" smtClean="0">
                <a:solidFill>
                  <a:schemeClr val="tx1"/>
                </a:solidFill>
                <a:latin typeface="Calibri" panose="020F0502020204030204" pitchFamily="34" charset="0"/>
                <a:cs typeface="Calibri" panose="020F0502020204030204" pitchFamily="34" charset="0"/>
              </a:rPr>
              <a:t>D1-549</a:t>
            </a:r>
            <a:r>
              <a:rPr lang="en-US" dirty="0" smtClean="0">
                <a:solidFill>
                  <a:schemeClr val="tx1"/>
                </a:solidFill>
                <a:latin typeface="Calibri" panose="020F0502020204030204" pitchFamily="34" charset="0"/>
                <a:cs typeface="Calibri" panose="020F0502020204030204" pitchFamily="34" charset="0"/>
              </a:rPr>
              <a:t> </a:t>
            </a:r>
            <a:r>
              <a:rPr lang="lt-LT" dirty="0" smtClean="0">
                <a:solidFill>
                  <a:schemeClr val="tx1"/>
                </a:solidFill>
                <a:latin typeface="Calibri" panose="020F0502020204030204" pitchFamily="34" charset="0"/>
                <a:cs typeface="Calibri" panose="020F0502020204030204" pitchFamily="34" charset="0"/>
              </a:rPr>
              <a:t>redakcija</a:t>
            </a:r>
            <a:r>
              <a:rPr lang="lt-LT" dirty="0">
                <a:solidFill>
                  <a:schemeClr val="tx1"/>
                </a:solidFill>
                <a:latin typeface="Calibri" panose="020F0502020204030204" pitchFamily="34" charset="0"/>
                <a:cs typeface="Calibri" panose="020F0502020204030204" pitchFamily="34" charset="0"/>
              </a:rPr>
              <a:t>)</a:t>
            </a:r>
            <a:endParaRPr lang="lt-LT" dirty="0" smtClean="0">
              <a:solidFill>
                <a:schemeClr val="tx1"/>
              </a:solidFill>
              <a:latin typeface="Calibri" panose="020F0502020204030204" pitchFamily="34" charset="0"/>
              <a:cs typeface="Calibri" panose="020F0502020204030204" pitchFamily="34" charset="0"/>
            </a:endParaRPr>
          </a:p>
          <a:p>
            <a:pPr marL="342000" indent="-342000" algn="just">
              <a:spcBef>
                <a:spcPts val="600"/>
              </a:spcBef>
            </a:pPr>
            <a:r>
              <a:rPr lang="lt-LT" dirty="0" smtClean="0">
                <a:solidFill>
                  <a:schemeClr val="tx1"/>
                </a:solidFill>
                <a:latin typeface="Calibri" panose="020F0502020204030204" pitchFamily="34" charset="0"/>
                <a:cs typeface="Calibri" panose="020F0502020204030204" pitchFamily="34" charset="0"/>
              </a:rPr>
              <a:t>Lietuvos </a:t>
            </a:r>
            <a:r>
              <a:rPr lang="lt-LT" dirty="0">
                <a:solidFill>
                  <a:schemeClr val="tx1"/>
                </a:solidFill>
                <a:latin typeface="Calibri" panose="020F0502020204030204" pitchFamily="34" charset="0"/>
                <a:cs typeface="Calibri" panose="020F0502020204030204" pitchFamily="34" charset="0"/>
              </a:rPr>
              <a:t>Respublikos </a:t>
            </a:r>
            <a:r>
              <a:rPr lang="lt-LT" dirty="0" smtClean="0">
                <a:solidFill>
                  <a:schemeClr val="tx1"/>
                </a:solidFill>
                <a:latin typeface="Calibri" panose="020F0502020204030204" pitchFamily="34" charset="0"/>
                <a:cs typeface="Calibri" panose="020F0502020204030204" pitchFamily="34" charset="0"/>
              </a:rPr>
              <a:t>Vyriausybės </a:t>
            </a:r>
            <a:r>
              <a:rPr lang="lt-LT" dirty="0">
                <a:solidFill>
                  <a:schemeClr val="tx1"/>
                </a:solidFill>
                <a:latin typeface="Calibri" panose="020F0502020204030204" pitchFamily="34" charset="0"/>
                <a:cs typeface="Calibri" panose="020F0502020204030204" pitchFamily="34" charset="0"/>
              </a:rPr>
              <a:t>2015 m. balandžio 15 d. nutarimu Nr. 390 patvirtinto Butų ir kitų patalpų savininkų lėšų, skiriamų namui (statiniui) atnaujinti pagal privalomuosius statinių naudojimo ir priežiūros reikalavimus, kaupimo, jų dydžio apskaičiavimo ir sukauptų lėšų apsaugos tvarkos </a:t>
            </a:r>
            <a:r>
              <a:rPr lang="lt-LT" dirty="0" smtClean="0">
                <a:solidFill>
                  <a:schemeClr val="tx1"/>
                </a:solidFill>
                <a:latin typeface="Calibri" panose="020F0502020204030204" pitchFamily="34" charset="0"/>
                <a:cs typeface="Calibri" panose="020F0502020204030204" pitchFamily="34" charset="0"/>
              </a:rPr>
              <a:t>aprašas </a:t>
            </a:r>
          </a:p>
          <a:p>
            <a:pPr marL="342000" indent="-342000" algn="just">
              <a:spcBef>
                <a:spcPts val="600"/>
              </a:spcBef>
            </a:pPr>
            <a:r>
              <a:rPr lang="lt-LT" dirty="0" smtClean="0">
                <a:solidFill>
                  <a:schemeClr val="tx1"/>
                </a:solidFill>
                <a:latin typeface="Calibri" panose="020F0502020204030204" pitchFamily="34" charset="0"/>
                <a:cs typeface="Calibri" panose="020F0502020204030204" pitchFamily="34" charset="0"/>
              </a:rPr>
              <a:t>Statybos techninis reglamentas STR 1.07.03:2017 statinių techninės ir naudojimo priežiūros tvarka. Naujų nekilnojamojo turto kadastro objektų formavimo tvarka</a:t>
            </a:r>
            <a:r>
              <a:rPr lang="en-US" dirty="0">
                <a:solidFill>
                  <a:schemeClr val="tx1"/>
                </a:solidFill>
                <a:latin typeface="Calibri" panose="020F0502020204030204" pitchFamily="34" charset="0"/>
                <a:cs typeface="Calibri" panose="020F0502020204030204" pitchFamily="34" charset="0"/>
              </a:rPr>
              <a:t> </a:t>
            </a:r>
            <a:r>
              <a:rPr lang="en-US" sz="1600" dirty="0" smtClean="0">
                <a:solidFill>
                  <a:schemeClr val="tx1"/>
                </a:solidFill>
                <a:latin typeface="Calibri" panose="020F0502020204030204" pitchFamily="34" charset="0"/>
                <a:cs typeface="Calibri" panose="020F0502020204030204" pitchFamily="34" charset="0"/>
              </a:rPr>
              <a:t>(</a:t>
            </a:r>
            <a:r>
              <a:rPr lang="lt-LT" sz="1600" dirty="0" smtClean="0">
                <a:solidFill>
                  <a:schemeClr val="tx1"/>
                </a:solidFill>
                <a:latin typeface="Calibri" panose="020F0502020204030204" pitchFamily="34" charset="0"/>
                <a:cs typeface="Calibri" panose="020F0502020204030204" pitchFamily="34" charset="0"/>
              </a:rPr>
              <a:t>Lietuvos Respublikos aplinkos ministro 2016 m gruodžio 30 d. įsakymu Nr. D1-971</a:t>
            </a:r>
            <a:r>
              <a:rPr lang="en-US" sz="1600" dirty="0" smtClean="0">
                <a:solidFill>
                  <a:schemeClr val="tx1"/>
                </a:solidFill>
                <a:latin typeface="Calibri" panose="020F0502020204030204" pitchFamily="34" charset="0"/>
                <a:cs typeface="Calibri" panose="020F0502020204030204" pitchFamily="34" charset="0"/>
              </a:rPr>
              <a:t>)</a:t>
            </a:r>
            <a:endParaRPr lang="lt-LT" dirty="0">
              <a:solidFill>
                <a:schemeClr val="tx1"/>
              </a:solidFill>
              <a:latin typeface="Calibri" panose="020F0502020204030204" pitchFamily="34" charset="0"/>
              <a:cs typeface="Calibri" panose="020F0502020204030204" pitchFamily="34" charset="0"/>
            </a:endParaRPr>
          </a:p>
        </p:txBody>
      </p:sp>
      <p:pic>
        <p:nvPicPr>
          <p:cNvPr id="4" name="Paveikslėli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44357" y="0"/>
            <a:ext cx="1015873" cy="812698"/>
          </a:xfrm>
          <a:prstGeom prst="rect">
            <a:avLst/>
          </a:prstGeom>
        </p:spPr>
      </p:pic>
    </p:spTree>
    <p:extLst>
      <p:ext uri="{BB962C8B-B14F-4D97-AF65-F5344CB8AC3E}">
        <p14:creationId xmlns:p14="http://schemas.microsoft.com/office/powerpoint/2010/main" val="39685536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1331640" y="274638"/>
            <a:ext cx="6805682" cy="634082"/>
          </a:xfrm>
        </p:spPr>
        <p:txBody>
          <a:bodyPr>
            <a:noAutofit/>
          </a:bodyPr>
          <a:lstStyle/>
          <a:p>
            <a:pPr lvl="8" algn="ctr" rtl="0">
              <a:spcBef>
                <a:spcPct val="0"/>
              </a:spcBef>
            </a:pPr>
            <a:r>
              <a:rPr lang="lt-LT" sz="2800" b="1" dirty="0" smtClean="0">
                <a:solidFill>
                  <a:schemeClr val="accent2">
                    <a:lumMod val="75000"/>
                  </a:schemeClr>
                </a:solidFill>
                <a:latin typeface="Calibri" panose="020F0502020204030204" pitchFamily="34" charset="0"/>
                <a:cs typeface="Calibri" panose="020F0502020204030204" pitchFamily="34" charset="0"/>
              </a:rPr>
              <a:t>BENDRIJOS ĮSTATAI</a:t>
            </a:r>
            <a:endParaRPr lang="lt-LT" sz="2800" dirty="0">
              <a:solidFill>
                <a:schemeClr val="accent2">
                  <a:lumMod val="75000"/>
                </a:schemeClr>
              </a:solidFill>
              <a:latin typeface="Calibri" panose="020F0502020204030204" pitchFamily="34" charset="0"/>
              <a:cs typeface="Calibri" panose="020F0502020204030204" pitchFamily="34" charset="0"/>
            </a:endParaRPr>
          </a:p>
        </p:txBody>
      </p:sp>
      <p:sp>
        <p:nvSpPr>
          <p:cNvPr id="3" name="Turinio vietos rezervavimo ženklas 2"/>
          <p:cNvSpPr>
            <a:spLocks noGrp="1"/>
          </p:cNvSpPr>
          <p:nvPr>
            <p:ph idx="1"/>
          </p:nvPr>
        </p:nvSpPr>
        <p:spPr>
          <a:xfrm>
            <a:off x="827584" y="1183358"/>
            <a:ext cx="8064896" cy="5674642"/>
          </a:xfrm>
        </p:spPr>
        <p:txBody>
          <a:bodyPr>
            <a:noAutofit/>
          </a:bodyPr>
          <a:lstStyle/>
          <a:p>
            <a:pPr algn="just">
              <a:spcBef>
                <a:spcPts val="0"/>
              </a:spcBef>
            </a:pPr>
            <a:r>
              <a:rPr lang="lt-LT" sz="1700" b="1" i="1" dirty="0" smtClean="0">
                <a:solidFill>
                  <a:schemeClr val="tx1"/>
                </a:solidFill>
                <a:latin typeface="Calibri" panose="020F0502020204030204" pitchFamily="34" charset="0"/>
                <a:cs typeface="Calibri" panose="020F0502020204030204" pitchFamily="34" charset="0"/>
              </a:rPr>
              <a:t>Bendrijos įstatai </a:t>
            </a:r>
            <a:r>
              <a:rPr lang="lt-LT" sz="1700" dirty="0">
                <a:solidFill>
                  <a:schemeClr val="tx1"/>
                </a:solidFill>
                <a:latin typeface="Calibri" panose="020F0502020204030204" pitchFamily="34" charset="0"/>
                <a:cs typeface="Calibri" panose="020F0502020204030204" pitchFamily="34" charset="0"/>
              </a:rPr>
              <a:t>yra dokumentas, kuriuo bendrija vadovaujasi savo veikloje. </a:t>
            </a:r>
          </a:p>
          <a:p>
            <a:pPr algn="just">
              <a:spcBef>
                <a:spcPts val="0"/>
              </a:spcBef>
            </a:pPr>
            <a:r>
              <a:rPr lang="lt-LT" sz="1700" dirty="0">
                <a:solidFill>
                  <a:schemeClr val="tx1"/>
                </a:solidFill>
                <a:latin typeface="Calibri" panose="020F0502020204030204" pitchFamily="34" charset="0"/>
                <a:cs typeface="Calibri" panose="020F0502020204030204" pitchFamily="34" charset="0"/>
              </a:rPr>
              <a:t>Steigiamos bendrijos įstatus pasirašo bendrijos steigiamojo susirinkimo pirmininkas ir </a:t>
            </a:r>
            <a:r>
              <a:rPr lang="lt-LT" sz="1700" dirty="0" smtClean="0">
                <a:solidFill>
                  <a:schemeClr val="tx1"/>
                </a:solidFill>
                <a:latin typeface="Calibri" panose="020F0502020204030204" pitchFamily="34" charset="0"/>
                <a:cs typeface="Calibri" panose="020F0502020204030204" pitchFamily="34" charset="0"/>
              </a:rPr>
              <a:t>sekretorius.</a:t>
            </a:r>
            <a:r>
              <a:rPr lang="en-US" sz="1700" dirty="0" smtClean="0">
                <a:solidFill>
                  <a:schemeClr val="tx1"/>
                </a:solidFill>
                <a:latin typeface="Calibri" panose="020F0502020204030204" pitchFamily="34" charset="0"/>
                <a:cs typeface="Calibri" panose="020F0502020204030204" pitchFamily="34" charset="0"/>
              </a:rPr>
              <a:t> </a:t>
            </a:r>
            <a:r>
              <a:rPr lang="lt-LT" sz="1700" dirty="0" smtClean="0">
                <a:solidFill>
                  <a:schemeClr val="tx1"/>
                </a:solidFill>
                <a:latin typeface="Calibri" panose="020F0502020204030204" pitchFamily="34" charset="0"/>
                <a:cs typeface="Calibri" panose="020F0502020204030204" pitchFamily="34" charset="0"/>
              </a:rPr>
              <a:t>Pakeistus </a:t>
            </a:r>
            <a:r>
              <a:rPr lang="lt-LT" sz="1700" dirty="0">
                <a:solidFill>
                  <a:schemeClr val="tx1"/>
                </a:solidFill>
                <a:latin typeface="Calibri" panose="020F0502020204030204" pitchFamily="34" charset="0"/>
                <a:cs typeface="Calibri" panose="020F0502020204030204" pitchFamily="34" charset="0"/>
              </a:rPr>
              <a:t>bendrijos įstatus pasirašo visuotinio susirinkimo pirmininkas ir </a:t>
            </a:r>
            <a:r>
              <a:rPr lang="lt-LT" sz="1700" dirty="0" smtClean="0">
                <a:solidFill>
                  <a:schemeClr val="tx1"/>
                </a:solidFill>
                <a:latin typeface="Calibri" panose="020F0502020204030204" pitchFamily="34" charset="0"/>
                <a:cs typeface="Calibri" panose="020F0502020204030204" pitchFamily="34" charset="0"/>
              </a:rPr>
              <a:t>sekretorius.</a:t>
            </a:r>
            <a:r>
              <a:rPr lang="en-US" sz="1700" dirty="0" smtClean="0">
                <a:solidFill>
                  <a:schemeClr val="tx1"/>
                </a:solidFill>
                <a:latin typeface="Calibri" panose="020F0502020204030204" pitchFamily="34" charset="0"/>
                <a:cs typeface="Calibri" panose="020F0502020204030204" pitchFamily="34" charset="0"/>
              </a:rPr>
              <a:t> </a:t>
            </a:r>
            <a:r>
              <a:rPr lang="lt-LT" sz="1700" dirty="0" smtClean="0">
                <a:solidFill>
                  <a:schemeClr val="tx1"/>
                </a:solidFill>
                <a:latin typeface="Calibri" panose="020F0502020204030204" pitchFamily="34" charset="0"/>
                <a:cs typeface="Calibri" panose="020F0502020204030204" pitchFamily="34" charset="0"/>
              </a:rPr>
              <a:t>Bendrijos </a:t>
            </a:r>
            <a:r>
              <a:rPr lang="lt-LT" sz="1700" dirty="0">
                <a:solidFill>
                  <a:schemeClr val="tx1"/>
                </a:solidFill>
                <a:latin typeface="Calibri" panose="020F0502020204030204" pitchFamily="34" charset="0"/>
                <a:cs typeface="Calibri" panose="020F0502020204030204" pitchFamily="34" charset="0"/>
              </a:rPr>
              <a:t>steigimo dokumentų atitiktį įstatymams </a:t>
            </a:r>
            <a:r>
              <a:rPr lang="lt-LT" sz="1700" b="1" i="1" dirty="0">
                <a:solidFill>
                  <a:schemeClr val="tx1"/>
                </a:solidFill>
                <a:latin typeface="Calibri" panose="020F0502020204030204" pitchFamily="34" charset="0"/>
                <a:cs typeface="Calibri" panose="020F0502020204030204" pitchFamily="34" charset="0"/>
              </a:rPr>
              <a:t>tvirtina notaras</a:t>
            </a:r>
            <a:r>
              <a:rPr lang="lt-LT" sz="1700" dirty="0" smtClean="0">
                <a:solidFill>
                  <a:schemeClr val="tx1"/>
                </a:solidFill>
                <a:latin typeface="Calibri" panose="020F0502020204030204" pitchFamily="34" charset="0"/>
                <a:cs typeface="Calibri" panose="020F0502020204030204" pitchFamily="34" charset="0"/>
              </a:rPr>
              <a:t>.</a:t>
            </a:r>
          </a:p>
          <a:p>
            <a:pPr algn="just">
              <a:spcBef>
                <a:spcPts val="0"/>
              </a:spcBef>
            </a:pPr>
            <a:r>
              <a:rPr lang="lt-LT" sz="1700" dirty="0" smtClean="0">
                <a:solidFill>
                  <a:schemeClr val="tx1"/>
                </a:solidFill>
                <a:latin typeface="Calibri" panose="020F0502020204030204" pitchFamily="34" charset="0"/>
                <a:cs typeface="Calibri" panose="020F0502020204030204" pitchFamily="34" charset="0"/>
              </a:rPr>
              <a:t>Steigiamos </a:t>
            </a:r>
            <a:r>
              <a:rPr lang="lt-LT" sz="1700" dirty="0">
                <a:solidFill>
                  <a:schemeClr val="tx1"/>
                </a:solidFill>
                <a:latin typeface="Calibri" panose="020F0502020204030204" pitchFamily="34" charset="0"/>
                <a:cs typeface="Calibri" panose="020F0502020204030204" pitchFamily="34" charset="0"/>
              </a:rPr>
              <a:t>bendrijos įstatai netenka galios, jeigu jie </a:t>
            </a:r>
            <a:r>
              <a:rPr lang="lt-LT" sz="1700" b="1" i="1" dirty="0">
                <a:solidFill>
                  <a:schemeClr val="tx1"/>
                </a:solidFill>
                <a:latin typeface="Calibri" panose="020F0502020204030204" pitchFamily="34" charset="0"/>
                <a:cs typeface="Calibri" panose="020F0502020204030204" pitchFamily="34" charset="0"/>
              </a:rPr>
              <a:t>per 6 mėnesius nuo patvirtinimo </a:t>
            </a:r>
            <a:r>
              <a:rPr lang="lt-LT" sz="1700" dirty="0">
                <a:solidFill>
                  <a:schemeClr val="tx1"/>
                </a:solidFill>
                <a:latin typeface="Calibri" panose="020F0502020204030204" pitchFamily="34" charset="0"/>
                <a:cs typeface="Calibri" panose="020F0502020204030204" pitchFamily="34" charset="0"/>
              </a:rPr>
              <a:t>bendrijos steigiamajame susirinkime dienos nebuvo pateikti Juridinių asmenų registro tvarkytojui</a:t>
            </a:r>
            <a:r>
              <a:rPr lang="lt-LT" sz="1700" dirty="0" smtClean="0">
                <a:solidFill>
                  <a:schemeClr val="tx1"/>
                </a:solidFill>
                <a:latin typeface="Calibri" panose="020F0502020204030204" pitchFamily="34" charset="0"/>
                <a:cs typeface="Calibri" panose="020F0502020204030204" pitchFamily="34" charset="0"/>
              </a:rPr>
              <a:t>.</a:t>
            </a:r>
          </a:p>
          <a:p>
            <a:pPr algn="just">
              <a:spcBef>
                <a:spcPts val="0"/>
              </a:spcBef>
            </a:pPr>
            <a:r>
              <a:rPr lang="pt-BR" sz="1700" dirty="0">
                <a:solidFill>
                  <a:schemeClr val="tx1"/>
                </a:solidFill>
                <a:latin typeface="Calibri" panose="020F0502020204030204" pitchFamily="34" charset="0"/>
                <a:cs typeface="Calibri" panose="020F0502020204030204" pitchFamily="34" charset="0"/>
              </a:rPr>
              <a:t>Bendrija registruojama Juridinių asmenų registre</a:t>
            </a:r>
            <a:r>
              <a:rPr lang="pt-BR" sz="1700" dirty="0" smtClean="0">
                <a:solidFill>
                  <a:schemeClr val="tx1"/>
                </a:solidFill>
                <a:latin typeface="Calibri" panose="020F0502020204030204" pitchFamily="34" charset="0"/>
                <a:cs typeface="Calibri" panose="020F0502020204030204" pitchFamily="34" charset="0"/>
              </a:rPr>
              <a:t>.</a:t>
            </a:r>
            <a:endParaRPr lang="lt-LT" sz="1700" dirty="0">
              <a:solidFill>
                <a:schemeClr val="tx1"/>
              </a:solidFill>
              <a:latin typeface="Calibri" panose="020F0502020204030204" pitchFamily="34" charset="0"/>
              <a:cs typeface="Calibri" panose="020F0502020204030204" pitchFamily="34" charset="0"/>
            </a:endParaRPr>
          </a:p>
          <a:p>
            <a:pPr algn="just">
              <a:spcBef>
                <a:spcPts val="0"/>
              </a:spcBef>
            </a:pPr>
            <a:r>
              <a:rPr lang="lt-LT" sz="1700" dirty="0" smtClean="0">
                <a:solidFill>
                  <a:schemeClr val="tx1"/>
                </a:solidFill>
                <a:latin typeface="Calibri" panose="020F0502020204030204" pitchFamily="34" charset="0"/>
                <a:cs typeface="Calibri" panose="020F0502020204030204" pitchFamily="34" charset="0"/>
              </a:rPr>
              <a:t>Vadovaujantis 2012 </a:t>
            </a:r>
            <a:r>
              <a:rPr lang="lt-LT" sz="1700" dirty="0">
                <a:solidFill>
                  <a:schemeClr val="tx1"/>
                </a:solidFill>
                <a:latin typeface="Calibri" panose="020F0502020204030204" pitchFamily="34" charset="0"/>
                <a:cs typeface="Calibri" panose="020F0502020204030204" pitchFamily="34" charset="0"/>
              </a:rPr>
              <a:t>m. balandžio 12 d. Lietuvos Respublikos daugiabučių namų savininkų bendrijų įstatymo pakeitimo įstatymo </a:t>
            </a:r>
            <a:r>
              <a:rPr lang="lt-LT" sz="1700" dirty="0" smtClean="0">
                <a:solidFill>
                  <a:schemeClr val="tx1"/>
                </a:solidFill>
                <a:latin typeface="Calibri" panose="020F0502020204030204" pitchFamily="34" charset="0"/>
                <a:cs typeface="Calibri" panose="020F0502020204030204" pitchFamily="34" charset="0"/>
              </a:rPr>
              <a:t>Nr</a:t>
            </a:r>
            <a:r>
              <a:rPr lang="lt-LT" sz="1700" dirty="0">
                <a:solidFill>
                  <a:schemeClr val="tx1"/>
                </a:solidFill>
                <a:latin typeface="Calibri" panose="020F0502020204030204" pitchFamily="34" charset="0"/>
                <a:cs typeface="Calibri" panose="020F0502020204030204" pitchFamily="34" charset="0"/>
              </a:rPr>
              <a:t>. </a:t>
            </a:r>
            <a:r>
              <a:rPr lang="lt-LT" sz="1700" dirty="0" smtClean="0">
                <a:solidFill>
                  <a:schemeClr val="tx1"/>
                </a:solidFill>
                <a:latin typeface="Calibri" panose="020F0502020204030204" pitchFamily="34" charset="0"/>
                <a:cs typeface="Calibri" panose="020F0502020204030204" pitchFamily="34" charset="0"/>
              </a:rPr>
              <a:t>XI-1967 3 </a:t>
            </a:r>
            <a:r>
              <a:rPr lang="lt-LT" sz="1700" dirty="0">
                <a:solidFill>
                  <a:schemeClr val="tx1"/>
                </a:solidFill>
                <a:latin typeface="Calibri" panose="020F0502020204030204" pitchFamily="34" charset="0"/>
                <a:cs typeface="Calibri" panose="020F0502020204030204" pitchFamily="34" charset="0"/>
              </a:rPr>
              <a:t>straipsnio 1 dalimi, iki šio įstatymo įsigaliojimo įsteigtos </a:t>
            </a:r>
            <a:r>
              <a:rPr lang="lt-LT" sz="1700" dirty="0" smtClean="0">
                <a:solidFill>
                  <a:schemeClr val="tx1"/>
                </a:solidFill>
                <a:latin typeface="Calibri" panose="020F0502020204030204" pitchFamily="34" charset="0"/>
                <a:cs typeface="Calibri" panose="020F0502020204030204" pitchFamily="34" charset="0"/>
              </a:rPr>
              <a:t>ir </a:t>
            </a:r>
            <a:r>
              <a:rPr lang="lt-LT" sz="1700" dirty="0">
                <a:solidFill>
                  <a:schemeClr val="tx1"/>
                </a:solidFill>
                <a:latin typeface="Calibri" panose="020F0502020204030204" pitchFamily="34" charset="0"/>
                <a:cs typeface="Calibri" panose="020F0502020204030204" pitchFamily="34" charset="0"/>
              </a:rPr>
              <a:t>veikiančios daugiabučių namų savininkų bendrijos, </a:t>
            </a:r>
            <a:r>
              <a:rPr lang="lt-LT" sz="1700" b="1" i="1" dirty="0">
                <a:solidFill>
                  <a:schemeClr val="tx1"/>
                </a:solidFill>
                <a:latin typeface="Calibri" panose="020F0502020204030204" pitchFamily="34" charset="0"/>
                <a:cs typeface="Calibri" panose="020F0502020204030204" pitchFamily="34" charset="0"/>
              </a:rPr>
              <a:t>per 12 mėnesių</a:t>
            </a:r>
            <a:r>
              <a:rPr lang="lt-LT" sz="1700" dirty="0">
                <a:solidFill>
                  <a:schemeClr val="tx1"/>
                </a:solidFill>
                <a:latin typeface="Calibri" panose="020F0502020204030204" pitchFamily="34" charset="0"/>
                <a:cs typeface="Calibri" panose="020F0502020204030204" pitchFamily="34" charset="0"/>
              </a:rPr>
              <a:t> nuo šio </a:t>
            </a:r>
            <a:r>
              <a:rPr lang="lt-LT" sz="1700" dirty="0" smtClean="0">
                <a:solidFill>
                  <a:schemeClr val="tx1"/>
                </a:solidFill>
                <a:latin typeface="Calibri" panose="020F0502020204030204" pitchFamily="34" charset="0"/>
                <a:cs typeface="Calibri" panose="020F0502020204030204" pitchFamily="34" charset="0"/>
              </a:rPr>
              <a:t>įstatymo įsigaliojimo </a:t>
            </a:r>
            <a:r>
              <a:rPr lang="lt-LT" sz="1700" dirty="0">
                <a:solidFill>
                  <a:schemeClr val="tx1"/>
                </a:solidFill>
                <a:latin typeface="Calibri" panose="020F0502020204030204" pitchFamily="34" charset="0"/>
                <a:cs typeface="Calibri" panose="020F0502020204030204" pitchFamily="34" charset="0"/>
              </a:rPr>
              <a:t>dienos savo </a:t>
            </a:r>
            <a:r>
              <a:rPr lang="lt-LT" sz="1700" b="1" i="1" dirty="0">
                <a:solidFill>
                  <a:schemeClr val="tx1"/>
                </a:solidFill>
                <a:latin typeface="Calibri" panose="020F0502020204030204" pitchFamily="34" charset="0"/>
                <a:cs typeface="Calibri" panose="020F0502020204030204" pitchFamily="34" charset="0"/>
              </a:rPr>
              <a:t>įstatus turėjo suderinti</a:t>
            </a:r>
            <a:r>
              <a:rPr lang="lt-LT" sz="1700" dirty="0">
                <a:solidFill>
                  <a:schemeClr val="tx1"/>
                </a:solidFill>
                <a:latin typeface="Calibri" panose="020F0502020204030204" pitchFamily="34" charset="0"/>
                <a:cs typeface="Calibri" panose="020F0502020204030204" pitchFamily="34" charset="0"/>
              </a:rPr>
              <a:t> </a:t>
            </a:r>
            <a:r>
              <a:rPr lang="lt-LT" sz="1700" dirty="0" smtClean="0">
                <a:solidFill>
                  <a:schemeClr val="tx1"/>
                </a:solidFill>
                <a:latin typeface="Calibri" panose="020F0502020204030204" pitchFamily="34" charset="0"/>
                <a:cs typeface="Calibri" panose="020F0502020204030204" pitchFamily="34" charset="0"/>
              </a:rPr>
              <a:t>su </a:t>
            </a:r>
            <a:r>
              <a:rPr lang="lt-LT" sz="1700" dirty="0">
                <a:solidFill>
                  <a:schemeClr val="tx1"/>
                </a:solidFill>
                <a:latin typeface="Calibri" panose="020F0502020204030204" pitchFamily="34" charset="0"/>
                <a:cs typeface="Calibri" panose="020F0502020204030204" pitchFamily="34" charset="0"/>
              </a:rPr>
              <a:t>Lietuvos Respublikos daugiabučių namų savininkų bendrijų </a:t>
            </a:r>
            <a:r>
              <a:rPr lang="lt-LT" sz="1700" b="1" i="1" dirty="0">
                <a:solidFill>
                  <a:schemeClr val="tx1"/>
                </a:solidFill>
                <a:latin typeface="Calibri" panose="020F0502020204030204" pitchFamily="34" charset="0"/>
                <a:cs typeface="Calibri" panose="020F0502020204030204" pitchFamily="34" charset="0"/>
              </a:rPr>
              <a:t>įstatymo naujos redakcijos reikalavimais</a:t>
            </a:r>
            <a:r>
              <a:rPr lang="lt-LT" sz="1700" dirty="0">
                <a:solidFill>
                  <a:schemeClr val="tx1"/>
                </a:solidFill>
                <a:latin typeface="Calibri" panose="020F0502020204030204" pitchFamily="34" charset="0"/>
                <a:cs typeface="Calibri" panose="020F0502020204030204" pitchFamily="34" charset="0"/>
              </a:rPr>
              <a:t>. </a:t>
            </a:r>
            <a:endParaRPr lang="lt-LT" sz="1700" dirty="0" smtClean="0">
              <a:solidFill>
                <a:schemeClr val="tx1"/>
              </a:solidFill>
              <a:latin typeface="Calibri" panose="020F0502020204030204" pitchFamily="34" charset="0"/>
              <a:cs typeface="Calibri" panose="020F0502020204030204" pitchFamily="34" charset="0"/>
            </a:endParaRPr>
          </a:p>
          <a:p>
            <a:pPr algn="just">
              <a:spcBef>
                <a:spcPts val="0"/>
              </a:spcBef>
            </a:pPr>
            <a:r>
              <a:rPr lang="lt-LT" sz="1700" dirty="0">
                <a:solidFill>
                  <a:schemeClr val="tx1"/>
                </a:solidFill>
                <a:latin typeface="Calibri" panose="020F0502020204030204" pitchFamily="34" charset="0"/>
                <a:cs typeface="Calibri" panose="020F0502020204030204" pitchFamily="34" charset="0"/>
              </a:rPr>
              <a:t>Vadovaujantis 2022 m. gruodžio </a:t>
            </a:r>
            <a:r>
              <a:rPr lang="lt-LT" sz="1700" dirty="0" smtClean="0">
                <a:solidFill>
                  <a:schemeClr val="tx1"/>
                </a:solidFill>
                <a:latin typeface="Calibri" panose="020F0502020204030204" pitchFamily="34" charset="0"/>
                <a:cs typeface="Calibri" panose="020F0502020204030204" pitchFamily="34" charset="0"/>
              </a:rPr>
              <a:t>20 d. Lietuvos </a:t>
            </a:r>
            <a:r>
              <a:rPr lang="lt-LT" sz="1700" dirty="0">
                <a:solidFill>
                  <a:schemeClr val="tx1"/>
                </a:solidFill>
                <a:latin typeface="Calibri" panose="020F0502020204030204" pitchFamily="34" charset="0"/>
                <a:cs typeface="Calibri" panose="020F0502020204030204" pitchFamily="34" charset="0"/>
              </a:rPr>
              <a:t>Respublikos </a:t>
            </a:r>
            <a:r>
              <a:rPr lang="lt-LT" sz="1700" dirty="0" smtClean="0">
                <a:solidFill>
                  <a:schemeClr val="tx1"/>
                </a:solidFill>
                <a:latin typeface="Calibri" panose="020F0502020204030204" pitchFamily="34" charset="0"/>
                <a:cs typeface="Calibri" panose="020F0502020204030204" pitchFamily="34" charset="0"/>
              </a:rPr>
              <a:t>daugiabučių gyvenamųjų </a:t>
            </a:r>
            <a:r>
              <a:rPr lang="lt-LT" sz="1700" dirty="0">
                <a:solidFill>
                  <a:schemeClr val="tx1"/>
                </a:solidFill>
                <a:latin typeface="Calibri" panose="020F0502020204030204" pitchFamily="34" charset="0"/>
                <a:cs typeface="Calibri" panose="020F0502020204030204" pitchFamily="34" charset="0"/>
              </a:rPr>
              <a:t>namų ir kitos paskirties pastatų savininkų bendrijų </a:t>
            </a:r>
            <a:r>
              <a:rPr lang="lt-LT" sz="1700" dirty="0" smtClean="0">
                <a:solidFill>
                  <a:schemeClr val="tx1"/>
                </a:solidFill>
                <a:latin typeface="Calibri" panose="020F0502020204030204" pitchFamily="34" charset="0"/>
                <a:cs typeface="Calibri" panose="020F0502020204030204" pitchFamily="34" charset="0"/>
              </a:rPr>
              <a:t>įstatymo Nr</a:t>
            </a:r>
            <a:r>
              <a:rPr lang="lt-LT" sz="1700" dirty="0">
                <a:solidFill>
                  <a:schemeClr val="tx1"/>
                </a:solidFill>
                <a:latin typeface="Calibri" panose="020F0502020204030204" pitchFamily="34" charset="0"/>
                <a:cs typeface="Calibri" panose="020F0502020204030204" pitchFamily="34" charset="0"/>
              </a:rPr>
              <a:t>. I-798 11 straipsnio pakeitimo įstatymas Nr. XIV-1710 2 straipsnio 4 dalimi ir </a:t>
            </a:r>
            <a:r>
              <a:rPr lang="lt-LT" sz="1700" dirty="0" smtClean="0">
                <a:solidFill>
                  <a:schemeClr val="tx1"/>
                </a:solidFill>
                <a:latin typeface="Calibri" panose="020F0502020204030204" pitchFamily="34" charset="0"/>
                <a:cs typeface="Calibri" panose="020F0502020204030204" pitchFamily="34" charset="0"/>
              </a:rPr>
              <a:t>2022 </a:t>
            </a:r>
            <a:r>
              <a:rPr lang="lt-LT" sz="1700" dirty="0">
                <a:solidFill>
                  <a:schemeClr val="tx1"/>
                </a:solidFill>
                <a:latin typeface="Calibri" panose="020F0502020204030204" pitchFamily="34" charset="0"/>
                <a:cs typeface="Calibri" panose="020F0502020204030204" pitchFamily="34" charset="0"/>
              </a:rPr>
              <a:t>m. gruodžio 23 d. Lietuvos Respublikos Daugiabučių gyvenamųjų namų </a:t>
            </a:r>
            <a:r>
              <a:rPr lang="lt-LT" sz="1700" dirty="0" smtClean="0">
                <a:solidFill>
                  <a:schemeClr val="tx1"/>
                </a:solidFill>
                <a:latin typeface="Calibri" panose="020F0502020204030204" pitchFamily="34" charset="0"/>
                <a:cs typeface="Calibri" panose="020F0502020204030204" pitchFamily="34" charset="0"/>
              </a:rPr>
              <a:t>ir kitos </a:t>
            </a:r>
            <a:r>
              <a:rPr lang="lt-LT" sz="1700" dirty="0">
                <a:solidFill>
                  <a:schemeClr val="tx1"/>
                </a:solidFill>
                <a:latin typeface="Calibri" panose="020F0502020204030204" pitchFamily="34" charset="0"/>
                <a:cs typeface="Calibri" panose="020F0502020204030204" pitchFamily="34" charset="0"/>
              </a:rPr>
              <a:t>paskirties pastatų savininkų bendrijų įstatymo Nr. I-798 11 straipsnio pakeitimo įstatymo Nr. XIV-1779 2 straipsnio 4 dalimi, </a:t>
            </a:r>
            <a:r>
              <a:rPr lang="lt-LT" sz="1700" b="1" i="1" dirty="0">
                <a:solidFill>
                  <a:schemeClr val="tx1"/>
                </a:solidFill>
                <a:latin typeface="Calibri" panose="020F0502020204030204" pitchFamily="34" charset="0"/>
                <a:cs typeface="Calibri" panose="020F0502020204030204" pitchFamily="34" charset="0"/>
              </a:rPr>
              <a:t>per 12 mėnesių </a:t>
            </a:r>
            <a:r>
              <a:rPr lang="lt-LT" sz="1700" dirty="0">
                <a:solidFill>
                  <a:schemeClr val="tx1"/>
                </a:solidFill>
                <a:latin typeface="Calibri" panose="020F0502020204030204" pitchFamily="34" charset="0"/>
                <a:cs typeface="Calibri" panose="020F0502020204030204" pitchFamily="34" charset="0"/>
              </a:rPr>
              <a:t>nuo šių įstatymų įsigaliojimo dienos bendrijos </a:t>
            </a:r>
            <a:r>
              <a:rPr lang="lt-LT" sz="1700" b="1" i="1" dirty="0">
                <a:solidFill>
                  <a:schemeClr val="tx1"/>
                </a:solidFill>
                <a:latin typeface="Calibri" panose="020F0502020204030204" pitchFamily="34" charset="0"/>
                <a:cs typeface="Calibri" panose="020F0502020204030204" pitchFamily="34" charset="0"/>
              </a:rPr>
              <a:t>įstatus turi </a:t>
            </a:r>
            <a:r>
              <a:rPr lang="lt-LT" sz="1700" b="1" i="1" dirty="0" smtClean="0">
                <a:solidFill>
                  <a:schemeClr val="tx1"/>
                </a:solidFill>
                <a:latin typeface="Calibri" panose="020F0502020204030204" pitchFamily="34" charset="0"/>
                <a:cs typeface="Calibri" panose="020F0502020204030204" pitchFamily="34" charset="0"/>
              </a:rPr>
              <a:t>suderinti su Įstatymo </a:t>
            </a:r>
            <a:r>
              <a:rPr lang="lt-LT" sz="1700" b="1" i="1" dirty="0">
                <a:solidFill>
                  <a:schemeClr val="tx1"/>
                </a:solidFill>
                <a:latin typeface="Calibri" panose="020F0502020204030204" pitchFamily="34" charset="0"/>
                <a:cs typeface="Calibri" panose="020F0502020204030204" pitchFamily="34" charset="0"/>
              </a:rPr>
              <a:t>nuostatomis</a:t>
            </a:r>
            <a:r>
              <a:rPr lang="lt-LT" sz="1700" dirty="0">
                <a:solidFill>
                  <a:schemeClr val="tx1"/>
                </a:solidFill>
                <a:latin typeface="Calibri" panose="020F0502020204030204" pitchFamily="34" charset="0"/>
                <a:cs typeface="Calibri" panose="020F0502020204030204" pitchFamily="34" charset="0"/>
              </a:rPr>
              <a:t>.</a:t>
            </a:r>
          </a:p>
        </p:txBody>
      </p:sp>
      <p:pic>
        <p:nvPicPr>
          <p:cNvPr id="4" name="Paveikslėli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37322" y="0"/>
            <a:ext cx="1015873" cy="812698"/>
          </a:xfrm>
          <a:prstGeom prst="rect">
            <a:avLst/>
          </a:prstGeom>
        </p:spPr>
      </p:pic>
    </p:spTree>
    <p:extLst>
      <p:ext uri="{BB962C8B-B14F-4D97-AF65-F5344CB8AC3E}">
        <p14:creationId xmlns:p14="http://schemas.microsoft.com/office/powerpoint/2010/main" val="26869011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611560" y="260648"/>
            <a:ext cx="7920880" cy="936104"/>
          </a:xfrm>
        </p:spPr>
        <p:txBody>
          <a:bodyPr>
            <a:noAutofit/>
          </a:bodyPr>
          <a:lstStyle/>
          <a:p>
            <a:pPr algn="ctr"/>
            <a:r>
              <a:rPr lang="lt-LT" sz="3200" b="1" dirty="0" smtClean="0">
                <a:latin typeface="Calibri" panose="020F0502020204030204" pitchFamily="34" charset="0"/>
                <a:cs typeface="Calibri" panose="020F0502020204030204" pitchFamily="34" charset="0"/>
              </a:rPr>
              <a:t>BENDRIJOS NARIŲ IR JŲ ATSTOVŲ</a:t>
            </a:r>
            <a:br>
              <a:rPr lang="lt-LT" sz="3200" b="1" dirty="0" smtClean="0">
                <a:latin typeface="Calibri" panose="020F0502020204030204" pitchFamily="34" charset="0"/>
                <a:cs typeface="Calibri" panose="020F0502020204030204" pitchFamily="34" charset="0"/>
              </a:rPr>
            </a:br>
            <a:r>
              <a:rPr lang="lt-LT" sz="3200" b="1" dirty="0" smtClean="0">
                <a:latin typeface="Calibri" panose="020F0502020204030204" pitchFamily="34" charset="0"/>
                <a:cs typeface="Calibri" panose="020F0502020204030204" pitchFamily="34" charset="0"/>
              </a:rPr>
              <a:t> SĄRAŠAS</a:t>
            </a:r>
            <a:endParaRPr lang="lt-LT" sz="3200" b="1" dirty="0">
              <a:latin typeface="Calibri" panose="020F0502020204030204" pitchFamily="34" charset="0"/>
              <a:cs typeface="Calibri" panose="020F0502020204030204" pitchFamily="34" charset="0"/>
            </a:endParaRPr>
          </a:p>
        </p:txBody>
      </p:sp>
      <p:sp>
        <p:nvSpPr>
          <p:cNvPr id="3" name="Turinio vietos rezervavimo ženklas 2"/>
          <p:cNvSpPr>
            <a:spLocks noGrp="1"/>
          </p:cNvSpPr>
          <p:nvPr>
            <p:ph idx="1"/>
          </p:nvPr>
        </p:nvSpPr>
        <p:spPr>
          <a:xfrm>
            <a:off x="457200" y="1600200"/>
            <a:ext cx="8435280" cy="4873752"/>
          </a:xfrm>
        </p:spPr>
        <p:txBody>
          <a:bodyPr>
            <a:normAutofit/>
          </a:bodyPr>
          <a:lstStyle/>
          <a:p>
            <a:pPr algn="just"/>
            <a:r>
              <a:rPr lang="lt-LT" sz="2400" dirty="0" smtClean="0">
                <a:solidFill>
                  <a:schemeClr val="tx1"/>
                </a:solidFill>
                <a:latin typeface="Calibri" panose="020F0502020204030204" pitchFamily="34" charset="0"/>
                <a:cs typeface="Calibri" panose="020F0502020204030204" pitchFamily="34" charset="0"/>
              </a:rPr>
              <a:t>Bendrijos </a:t>
            </a:r>
            <a:r>
              <a:rPr lang="lt-LT" sz="2400" dirty="0">
                <a:solidFill>
                  <a:schemeClr val="tx1"/>
                </a:solidFill>
                <a:latin typeface="Calibri" panose="020F0502020204030204" pitchFamily="34" charset="0"/>
                <a:cs typeface="Calibri" panose="020F0502020204030204" pitchFamily="34" charset="0"/>
              </a:rPr>
              <a:t>narių sąraše turi būti nurodyti bendrijos narių ar jų atstovų (įgaliotinių) kontaktiniai duomenys: </a:t>
            </a:r>
          </a:p>
          <a:p>
            <a:pPr marL="1348740" lvl="3" indent="-342900" algn="just"/>
            <a:r>
              <a:rPr lang="lt-LT" sz="2400" dirty="0" smtClean="0">
                <a:solidFill>
                  <a:schemeClr val="tx1"/>
                </a:solidFill>
                <a:latin typeface="Calibri" panose="020F0502020204030204" pitchFamily="34" charset="0"/>
                <a:cs typeface="Calibri" panose="020F0502020204030204" pitchFamily="34" charset="0"/>
              </a:rPr>
              <a:t>- vardas</a:t>
            </a:r>
            <a:r>
              <a:rPr lang="lt-LT" sz="2400" dirty="0">
                <a:solidFill>
                  <a:schemeClr val="tx1"/>
                </a:solidFill>
                <a:latin typeface="Calibri" panose="020F0502020204030204" pitchFamily="34" charset="0"/>
                <a:cs typeface="Calibri" panose="020F0502020204030204" pitchFamily="34" charset="0"/>
              </a:rPr>
              <a:t>, pavardė;</a:t>
            </a:r>
          </a:p>
          <a:p>
            <a:pPr marL="1348740" lvl="3" indent="-342900" algn="just"/>
            <a:r>
              <a:rPr lang="lt-LT" sz="2400" dirty="0" smtClean="0">
                <a:solidFill>
                  <a:schemeClr val="tx1"/>
                </a:solidFill>
                <a:latin typeface="Calibri" panose="020F0502020204030204" pitchFamily="34" charset="0"/>
                <a:cs typeface="Calibri" panose="020F0502020204030204" pitchFamily="34" charset="0"/>
              </a:rPr>
              <a:t>- adresas </a:t>
            </a:r>
            <a:r>
              <a:rPr lang="lt-LT" sz="2400" dirty="0">
                <a:solidFill>
                  <a:schemeClr val="tx1"/>
                </a:solidFill>
                <a:latin typeface="Calibri" panose="020F0502020204030204" pitchFamily="34" charset="0"/>
                <a:cs typeface="Calibri" panose="020F0502020204030204" pitchFamily="34" charset="0"/>
              </a:rPr>
              <a:t>korespondencijai ir (arba) </a:t>
            </a:r>
            <a:r>
              <a:rPr lang="lt-LT" sz="2400" dirty="0" smtClean="0">
                <a:solidFill>
                  <a:schemeClr val="tx1"/>
                </a:solidFill>
                <a:latin typeface="Calibri" panose="020F0502020204030204" pitchFamily="34" charset="0"/>
                <a:cs typeface="Calibri" panose="020F0502020204030204" pitchFamily="34" charset="0"/>
              </a:rPr>
              <a:t>elektroninio pašto </a:t>
            </a:r>
            <a:r>
              <a:rPr lang="lt-LT" sz="2400" dirty="0">
                <a:solidFill>
                  <a:schemeClr val="tx1"/>
                </a:solidFill>
                <a:latin typeface="Calibri" panose="020F0502020204030204" pitchFamily="34" charset="0"/>
                <a:cs typeface="Calibri" panose="020F0502020204030204" pitchFamily="34" charset="0"/>
              </a:rPr>
              <a:t>adresas, telefono numeris.</a:t>
            </a:r>
          </a:p>
          <a:p>
            <a:pPr algn="just"/>
            <a:r>
              <a:rPr lang="lt-LT" sz="2400" dirty="0">
                <a:solidFill>
                  <a:schemeClr val="tx1"/>
                </a:solidFill>
                <a:latin typeface="Calibri" panose="020F0502020204030204" pitchFamily="34" charset="0"/>
                <a:cs typeface="Calibri" panose="020F0502020204030204" pitchFamily="34" charset="0"/>
              </a:rPr>
              <a:t>Bendrijos pirmininkas atsako už bendrijos narių sąrašo (įgaliotinių sąrašo) sudarymą ir tvarkymą.</a:t>
            </a:r>
          </a:p>
          <a:p>
            <a:pPr algn="just"/>
            <a:r>
              <a:rPr lang="lt-LT" sz="2400" dirty="0">
                <a:solidFill>
                  <a:schemeClr val="tx1"/>
                </a:solidFill>
                <a:latin typeface="Calibri" panose="020F0502020204030204" pitchFamily="34" charset="0"/>
                <a:cs typeface="Calibri" panose="020F0502020204030204" pitchFamily="34" charset="0"/>
              </a:rPr>
              <a:t>Bendrijos ir jų atstovų sąrašo (įgaliotinių sąrašo) duomenys tikslinami ne rečiau kaip kartą per metus</a:t>
            </a:r>
            <a:r>
              <a:rPr lang="lt-LT" sz="2400" dirty="0" smtClean="0">
                <a:solidFill>
                  <a:schemeClr val="tx1"/>
                </a:solidFill>
                <a:latin typeface="Calibri" panose="020F0502020204030204" pitchFamily="34" charset="0"/>
                <a:cs typeface="Calibri" panose="020F0502020204030204" pitchFamily="34" charset="0"/>
              </a:rPr>
              <a:t>.</a:t>
            </a:r>
            <a:endParaRPr lang="lt-LT" sz="2400" dirty="0">
              <a:solidFill>
                <a:schemeClr val="tx1"/>
              </a:solidFill>
              <a:latin typeface="Calibri" panose="020F0502020204030204" pitchFamily="34" charset="0"/>
              <a:cs typeface="Calibri" panose="020F0502020204030204" pitchFamily="34" charset="0"/>
            </a:endParaRPr>
          </a:p>
        </p:txBody>
      </p:sp>
      <p:pic>
        <p:nvPicPr>
          <p:cNvPr id="4" name="Paveikslėli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28127" y="0"/>
            <a:ext cx="1015873" cy="812698"/>
          </a:xfrm>
          <a:prstGeom prst="rect">
            <a:avLst/>
          </a:prstGeom>
        </p:spPr>
      </p:pic>
    </p:spTree>
    <p:extLst>
      <p:ext uri="{BB962C8B-B14F-4D97-AF65-F5344CB8AC3E}">
        <p14:creationId xmlns:p14="http://schemas.microsoft.com/office/powerpoint/2010/main" val="1027173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827584" y="406349"/>
            <a:ext cx="7467600" cy="1080120"/>
          </a:xfrm>
        </p:spPr>
        <p:txBody>
          <a:bodyPr>
            <a:noAutofit/>
          </a:bodyPr>
          <a:lstStyle/>
          <a:p>
            <a:pPr algn="ctr"/>
            <a:r>
              <a:rPr lang="lt-LT" sz="3200" b="1" dirty="0" smtClean="0">
                <a:latin typeface="Calibri" panose="020F0502020204030204" pitchFamily="34" charset="0"/>
                <a:cs typeface="Calibri" panose="020F0502020204030204" pitchFamily="34" charset="0"/>
              </a:rPr>
              <a:t>BENDROJO NAUDOJIMO OBJEKTŲ </a:t>
            </a:r>
            <a:br>
              <a:rPr lang="lt-LT" sz="3200" b="1" dirty="0" smtClean="0">
                <a:latin typeface="Calibri" panose="020F0502020204030204" pitchFamily="34" charset="0"/>
                <a:cs typeface="Calibri" panose="020F0502020204030204" pitchFamily="34" charset="0"/>
              </a:rPr>
            </a:br>
            <a:r>
              <a:rPr lang="lt-LT" sz="3200" b="1" dirty="0" smtClean="0">
                <a:latin typeface="Calibri" panose="020F0502020204030204" pitchFamily="34" charset="0"/>
                <a:cs typeface="Calibri" panose="020F0502020204030204" pitchFamily="34" charset="0"/>
              </a:rPr>
              <a:t>APRAŠAS</a:t>
            </a:r>
            <a:endParaRPr lang="lt-LT" sz="3200" b="1" dirty="0">
              <a:latin typeface="Calibri" panose="020F0502020204030204" pitchFamily="34" charset="0"/>
              <a:cs typeface="Calibri" panose="020F0502020204030204" pitchFamily="34" charset="0"/>
            </a:endParaRPr>
          </a:p>
        </p:txBody>
      </p:sp>
      <p:sp>
        <p:nvSpPr>
          <p:cNvPr id="3" name="Turinio vietos rezervavimo ženklas 2"/>
          <p:cNvSpPr>
            <a:spLocks noGrp="1"/>
          </p:cNvSpPr>
          <p:nvPr>
            <p:ph idx="1"/>
          </p:nvPr>
        </p:nvSpPr>
        <p:spPr>
          <a:xfrm>
            <a:off x="457200" y="1600200"/>
            <a:ext cx="8507288" cy="4873752"/>
          </a:xfrm>
        </p:spPr>
        <p:txBody>
          <a:bodyPr>
            <a:normAutofit fontScale="92500"/>
          </a:bodyPr>
          <a:lstStyle/>
          <a:p>
            <a:pPr algn="just"/>
            <a:r>
              <a:rPr lang="lt-LT" sz="2000" b="1" i="1" dirty="0" smtClean="0">
                <a:solidFill>
                  <a:schemeClr val="tx1"/>
                </a:solidFill>
                <a:latin typeface="Calibri" panose="020F0502020204030204" pitchFamily="34" charset="0"/>
                <a:cs typeface="Calibri" panose="020F0502020204030204" pitchFamily="34" charset="0"/>
              </a:rPr>
              <a:t>Bendrojo </a:t>
            </a:r>
            <a:r>
              <a:rPr lang="lt-LT" sz="2000" b="1" i="1" dirty="0">
                <a:solidFill>
                  <a:schemeClr val="tx1"/>
                </a:solidFill>
                <a:latin typeface="Calibri" panose="020F0502020204030204" pitchFamily="34" charset="0"/>
                <a:cs typeface="Calibri" panose="020F0502020204030204" pitchFamily="34" charset="0"/>
              </a:rPr>
              <a:t>naudojimo objektų aprašas </a:t>
            </a:r>
            <a:r>
              <a:rPr lang="lt-LT" sz="2000" dirty="0">
                <a:solidFill>
                  <a:schemeClr val="tx1"/>
                </a:solidFill>
                <a:latin typeface="Calibri" panose="020F0502020204030204" pitchFamily="34" charset="0"/>
                <a:cs typeface="Calibri" panose="020F0502020204030204" pitchFamily="34" charset="0"/>
              </a:rPr>
              <a:t>pagal Vyriausybės įgaliotos institucijos patvirtintą tipinę formą parengtas dokumentas, kuriame nurodoma daugiabučio gyvenamojo namo ar kitos paskirties pastato (pastatų): bendrojo naudojimo objekto </a:t>
            </a:r>
            <a:r>
              <a:rPr lang="lt-LT" sz="2000" dirty="0" smtClean="0">
                <a:solidFill>
                  <a:schemeClr val="tx1"/>
                </a:solidFill>
                <a:latin typeface="Calibri" panose="020F0502020204030204" pitchFamily="34" charset="0"/>
                <a:cs typeface="Calibri" panose="020F0502020204030204" pitchFamily="34" charset="0"/>
              </a:rPr>
              <a:t>rūšis, paskirtis, požymiai, buvimo vieta, su </a:t>
            </a:r>
            <a:r>
              <a:rPr lang="lt-LT" sz="2000" dirty="0">
                <a:solidFill>
                  <a:schemeClr val="tx1"/>
                </a:solidFill>
                <a:latin typeface="Calibri" panose="020F0502020204030204" pitchFamily="34" charset="0"/>
                <a:cs typeface="Calibri" panose="020F0502020204030204" pitchFamily="34" charset="0"/>
              </a:rPr>
              <a:t>objektu susiję butų ir kitų patalpų (pastatų) </a:t>
            </a:r>
            <a:r>
              <a:rPr lang="lt-LT" sz="2000" dirty="0" smtClean="0">
                <a:solidFill>
                  <a:schemeClr val="tx1"/>
                </a:solidFill>
                <a:latin typeface="Calibri" panose="020F0502020204030204" pitchFamily="34" charset="0"/>
                <a:cs typeface="Calibri" panose="020F0502020204030204" pitchFamily="34" charset="0"/>
              </a:rPr>
              <a:t>savininkai, kiti </a:t>
            </a:r>
            <a:r>
              <a:rPr lang="lt-LT" sz="2000" dirty="0">
                <a:solidFill>
                  <a:schemeClr val="tx1"/>
                </a:solidFill>
                <a:latin typeface="Calibri" panose="020F0502020204030204" pitchFamily="34" charset="0"/>
                <a:cs typeface="Calibri" panose="020F0502020204030204" pitchFamily="34" charset="0"/>
              </a:rPr>
              <a:t>objektą charakterizuojantys duomenys.</a:t>
            </a:r>
          </a:p>
          <a:p>
            <a:pPr algn="just"/>
            <a:r>
              <a:rPr lang="lt-LT" sz="2000" dirty="0" smtClean="0">
                <a:solidFill>
                  <a:schemeClr val="tx1"/>
                </a:solidFill>
                <a:latin typeface="Calibri" panose="020F0502020204030204" pitchFamily="34" charset="0"/>
                <a:cs typeface="Calibri" panose="020F0502020204030204" pitchFamily="34" charset="0"/>
              </a:rPr>
              <a:t>Bendrojo </a:t>
            </a:r>
            <a:r>
              <a:rPr lang="lt-LT" sz="2000" dirty="0">
                <a:solidFill>
                  <a:schemeClr val="tx1"/>
                </a:solidFill>
                <a:latin typeface="Calibri" panose="020F0502020204030204" pitchFamily="34" charset="0"/>
                <a:cs typeface="Calibri" panose="020F0502020204030204" pitchFamily="34" charset="0"/>
              </a:rPr>
              <a:t>naudojimo objektų aprašo tipinė (pavyzdinė) forma patvirtinta Lietuvos Respublikos aplinkos ministro 2010 m. </a:t>
            </a:r>
            <a:r>
              <a:rPr lang="lt-LT" sz="2000" dirty="0" smtClean="0">
                <a:solidFill>
                  <a:schemeClr val="tx1"/>
                </a:solidFill>
                <a:latin typeface="Calibri" panose="020F0502020204030204" pitchFamily="34" charset="0"/>
                <a:cs typeface="Calibri" panose="020F0502020204030204" pitchFamily="34" charset="0"/>
              </a:rPr>
              <a:t>lapkričio 2 </a:t>
            </a:r>
            <a:r>
              <a:rPr lang="lt-LT" sz="2000" dirty="0">
                <a:solidFill>
                  <a:schemeClr val="tx1"/>
                </a:solidFill>
                <a:latin typeface="Calibri" panose="020F0502020204030204" pitchFamily="34" charset="0"/>
                <a:cs typeface="Calibri" panose="020F0502020204030204" pitchFamily="34" charset="0"/>
              </a:rPr>
              <a:t>d. įsakymu </a:t>
            </a:r>
            <a:r>
              <a:rPr lang="lt-LT" sz="2000" dirty="0" smtClean="0">
                <a:solidFill>
                  <a:schemeClr val="tx1"/>
                </a:solidFill>
                <a:latin typeface="Calibri" panose="020F0502020204030204" pitchFamily="34" charset="0"/>
                <a:cs typeface="Calibri" panose="020F0502020204030204" pitchFamily="34" charset="0"/>
              </a:rPr>
              <a:t> Nr</a:t>
            </a:r>
            <a:r>
              <a:rPr lang="lt-LT" sz="2000" dirty="0">
                <a:solidFill>
                  <a:schemeClr val="tx1"/>
                </a:solidFill>
                <a:latin typeface="Calibri" panose="020F0502020204030204" pitchFamily="34" charset="0"/>
                <a:cs typeface="Calibri" panose="020F0502020204030204" pitchFamily="34" charset="0"/>
              </a:rPr>
              <a:t>. D1-895.</a:t>
            </a:r>
          </a:p>
          <a:p>
            <a:pPr algn="just"/>
            <a:r>
              <a:rPr lang="lt-LT" sz="2000" dirty="0">
                <a:solidFill>
                  <a:schemeClr val="tx1"/>
                </a:solidFill>
                <a:latin typeface="Calibri" panose="020F0502020204030204" pitchFamily="34" charset="0"/>
                <a:cs typeface="Calibri" panose="020F0502020204030204" pitchFamily="34" charset="0"/>
              </a:rPr>
              <a:t>Bendrijos pirmininkas atsako už bendrojo naudojimo objektų aprašo sudarymą ir tvarkymą.</a:t>
            </a:r>
          </a:p>
          <a:p>
            <a:pPr algn="just"/>
            <a:r>
              <a:rPr lang="lt-LT" sz="2000" dirty="0">
                <a:solidFill>
                  <a:schemeClr val="tx1"/>
                </a:solidFill>
                <a:latin typeface="Calibri" panose="020F0502020204030204" pitchFamily="34" charset="0"/>
                <a:cs typeface="Calibri" panose="020F0502020204030204" pitchFamily="34" charset="0"/>
              </a:rPr>
              <a:t>Bendrojo naudojimo objektų </a:t>
            </a:r>
            <a:r>
              <a:rPr lang="lt-LT" sz="2000" b="1" i="1" dirty="0">
                <a:solidFill>
                  <a:schemeClr val="tx1"/>
                </a:solidFill>
                <a:latin typeface="Calibri" panose="020F0502020204030204" pitchFamily="34" charset="0"/>
                <a:cs typeface="Calibri" panose="020F0502020204030204" pitchFamily="34" charset="0"/>
              </a:rPr>
              <a:t>aprašą </a:t>
            </a:r>
            <a:r>
              <a:rPr lang="lt-LT" sz="2000" b="1" i="1" dirty="0" smtClean="0">
                <a:solidFill>
                  <a:schemeClr val="tx1"/>
                </a:solidFill>
                <a:latin typeface="Calibri" panose="020F0502020204030204" pitchFamily="34" charset="0"/>
                <a:cs typeface="Calibri" panose="020F0502020204030204" pitchFamily="34" charset="0"/>
              </a:rPr>
              <a:t>tvirtina</a:t>
            </a:r>
            <a:r>
              <a:rPr lang="en-US" sz="2000" b="1" i="1" dirty="0" smtClean="0">
                <a:solidFill>
                  <a:schemeClr val="tx1"/>
                </a:solidFill>
                <a:latin typeface="Calibri" panose="020F0502020204030204" pitchFamily="34" charset="0"/>
                <a:cs typeface="Calibri" panose="020F0502020204030204" pitchFamily="34" charset="0"/>
              </a:rPr>
              <a:t> </a:t>
            </a:r>
            <a:r>
              <a:rPr lang="lt-LT" sz="2000" b="1" i="1" dirty="0" smtClean="0">
                <a:solidFill>
                  <a:schemeClr val="tx1"/>
                </a:solidFill>
                <a:latin typeface="Calibri" panose="020F0502020204030204" pitchFamily="34" charset="0"/>
                <a:cs typeface="Calibri" panose="020F0502020204030204" pitchFamily="34" charset="0"/>
              </a:rPr>
              <a:t>bendrijos </a:t>
            </a:r>
            <a:r>
              <a:rPr lang="lt-LT" sz="2000" b="1" i="1" dirty="0">
                <a:solidFill>
                  <a:schemeClr val="tx1"/>
                </a:solidFill>
                <a:latin typeface="Calibri" panose="020F0502020204030204" pitchFamily="34" charset="0"/>
                <a:cs typeface="Calibri" panose="020F0502020204030204" pitchFamily="34" charset="0"/>
              </a:rPr>
              <a:t>susirinkimas</a:t>
            </a:r>
            <a:r>
              <a:rPr lang="lt-LT" sz="2000" dirty="0" smtClean="0">
                <a:solidFill>
                  <a:schemeClr val="tx1"/>
                </a:solidFill>
                <a:latin typeface="Calibri" panose="020F0502020204030204" pitchFamily="34" charset="0"/>
                <a:cs typeface="Calibri" panose="020F0502020204030204" pitchFamily="34" charset="0"/>
              </a:rPr>
              <a:t>.</a:t>
            </a:r>
          </a:p>
          <a:p>
            <a:pPr algn="just"/>
            <a:r>
              <a:rPr lang="lt-LT" sz="2000" dirty="0" smtClean="0">
                <a:solidFill>
                  <a:schemeClr val="tx1"/>
                </a:solidFill>
                <a:latin typeface="Calibri" panose="020F0502020204030204" pitchFamily="34" charset="0"/>
                <a:cs typeface="Calibri" panose="020F0502020204030204" pitchFamily="34" charset="0"/>
              </a:rPr>
              <a:t>Bendrojo naudojimo objektų apraše iš anksto nustatoma tokių objektų valdymo ir naudojimosi jais tvarka ir sąlygos.</a:t>
            </a:r>
          </a:p>
          <a:p>
            <a:pPr algn="just"/>
            <a:r>
              <a:rPr lang="lt-LT" sz="2000" dirty="0" smtClean="0">
                <a:solidFill>
                  <a:schemeClr val="tx1"/>
                </a:solidFill>
                <a:latin typeface="Calibri" panose="020F0502020204030204" pitchFamily="34" charset="0"/>
                <a:cs typeface="Calibri" panose="020F0502020204030204" pitchFamily="34" charset="0"/>
              </a:rPr>
              <a:t>Bendrojo naudojimo objektų aprašas leidžia butų ir kitų patalpų savininkams realizuoti teisę susitarti dėl bendrojo naudojimo objektų valdymo ir naudojimo. </a:t>
            </a:r>
            <a:endParaRPr lang="lt-LT" dirty="0">
              <a:solidFill>
                <a:schemeClr val="tx1"/>
              </a:solidFill>
              <a:latin typeface="Calibri" panose="020F0502020204030204" pitchFamily="34" charset="0"/>
              <a:cs typeface="Calibri" panose="020F0502020204030204" pitchFamily="34" charset="0"/>
            </a:endParaRPr>
          </a:p>
        </p:txBody>
      </p:sp>
      <p:pic>
        <p:nvPicPr>
          <p:cNvPr id="4" name="Paveikslėli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37429" y="0"/>
            <a:ext cx="1015873" cy="812698"/>
          </a:xfrm>
          <a:prstGeom prst="rect">
            <a:avLst/>
          </a:prstGeom>
        </p:spPr>
      </p:pic>
    </p:spTree>
    <p:extLst>
      <p:ext uri="{BB962C8B-B14F-4D97-AF65-F5344CB8AC3E}">
        <p14:creationId xmlns:p14="http://schemas.microsoft.com/office/powerpoint/2010/main" val="36682858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914122" y="332657"/>
            <a:ext cx="7848872" cy="1008112"/>
          </a:xfrm>
        </p:spPr>
        <p:txBody>
          <a:bodyPr>
            <a:noAutofit/>
          </a:bodyPr>
          <a:lstStyle/>
          <a:p>
            <a:pPr algn="ctr"/>
            <a:r>
              <a:rPr lang="lt-LT" sz="3200" b="1" dirty="0" smtClean="0">
                <a:latin typeface="Calibri" panose="020F0502020204030204" pitchFamily="34" charset="0"/>
                <a:cs typeface="Calibri" panose="020F0502020204030204" pitchFamily="34" charset="0"/>
              </a:rPr>
              <a:t>PASTATO BENDROJO NAUDOJIMO </a:t>
            </a:r>
            <a:br>
              <a:rPr lang="lt-LT" sz="3200" b="1" dirty="0" smtClean="0">
                <a:latin typeface="Calibri" panose="020F0502020204030204" pitchFamily="34" charset="0"/>
                <a:cs typeface="Calibri" panose="020F0502020204030204" pitchFamily="34" charset="0"/>
              </a:rPr>
            </a:br>
            <a:r>
              <a:rPr lang="lt-LT" sz="3200" b="1" dirty="0" smtClean="0">
                <a:latin typeface="Calibri" panose="020F0502020204030204" pitchFamily="34" charset="0"/>
                <a:cs typeface="Calibri" panose="020F0502020204030204" pitchFamily="34" charset="0"/>
              </a:rPr>
              <a:t>OBJEKTAI</a:t>
            </a:r>
            <a:endParaRPr lang="lt-LT" sz="3200" b="1" dirty="0">
              <a:latin typeface="Calibri" panose="020F0502020204030204" pitchFamily="34" charset="0"/>
              <a:cs typeface="Calibri" panose="020F0502020204030204" pitchFamily="34" charset="0"/>
            </a:endParaRPr>
          </a:p>
        </p:txBody>
      </p:sp>
      <p:sp>
        <p:nvSpPr>
          <p:cNvPr id="3" name="Stačiakampis 2"/>
          <p:cNvSpPr/>
          <p:nvPr/>
        </p:nvSpPr>
        <p:spPr>
          <a:xfrm>
            <a:off x="683568" y="1340768"/>
            <a:ext cx="8210833" cy="5016758"/>
          </a:xfrm>
          <a:prstGeom prst="rect">
            <a:avLst/>
          </a:prstGeom>
        </p:spPr>
        <p:txBody>
          <a:bodyPr wrap="square">
            <a:spAutoFit/>
          </a:bodyPr>
          <a:lstStyle/>
          <a:p>
            <a:pPr marL="342900" indent="-342900" algn="just">
              <a:buFont typeface="Wingdings 3" panose="05040102010807070707" pitchFamily="18" charset="2"/>
              <a:buChar char="´"/>
            </a:pPr>
            <a:r>
              <a:rPr lang="lt-LT" sz="2400" b="1" i="1" dirty="0" smtClean="0">
                <a:latin typeface="Calibri" panose="020F0502020204030204" pitchFamily="34" charset="0"/>
                <a:cs typeface="Calibri" panose="020F0502020204030204" pitchFamily="34" charset="0"/>
              </a:rPr>
              <a:t>Bendrosios dalinės nuosavybės teisės objektai </a:t>
            </a:r>
            <a:r>
              <a:rPr lang="lt-LT" sz="2400" dirty="0" smtClean="0">
                <a:latin typeface="Calibri" panose="020F0502020204030204" pitchFamily="34" charset="0"/>
                <a:cs typeface="Calibri" panose="020F0502020204030204" pitchFamily="34" charset="0"/>
              </a:rPr>
              <a:t>– pastato bendrojo naudojimo patalpos, pagrindinės pastato konstrukcijos, bendrojo naudojimo mechaninė, elektros, sanitarinė techninė ir kita įranga, taip pat kitas turtas, priklausantis daugiabučių gyvenamųjų namų ar kitos paskirties pastatų savininkams bendrosios dalinės nuosavybės teise</a:t>
            </a:r>
            <a:r>
              <a:rPr lang="lt-LT" sz="2400" dirty="0" smtClean="0">
                <a:solidFill>
                  <a:srgbClr val="FF0000"/>
                </a:solidFill>
                <a:latin typeface="Calibri" panose="020F0502020204030204" pitchFamily="34" charset="0"/>
                <a:cs typeface="Calibri" panose="020F0502020204030204" pitchFamily="34" charset="0"/>
              </a:rPr>
              <a:t>*</a:t>
            </a:r>
          </a:p>
          <a:p>
            <a:pPr marL="342900" indent="-342900" algn="just">
              <a:buFont typeface="Wingdings 3" panose="05040102010807070707" pitchFamily="18" charset="2"/>
              <a:buChar char="´"/>
            </a:pPr>
            <a:endParaRPr lang="lt-LT" sz="2400" dirty="0" smtClean="0">
              <a:latin typeface="Calibri" panose="020F0502020204030204" pitchFamily="34" charset="0"/>
              <a:cs typeface="Calibri" panose="020F0502020204030204" pitchFamily="34" charset="0"/>
            </a:endParaRPr>
          </a:p>
          <a:p>
            <a:pPr marL="342900" indent="-342900" algn="just">
              <a:buFont typeface="Wingdings 3" panose="05040102010807070707" pitchFamily="18" charset="2"/>
              <a:buChar char="´"/>
            </a:pPr>
            <a:r>
              <a:rPr lang="lt-LT" sz="2400" b="1" i="1" dirty="0" smtClean="0">
                <a:latin typeface="Calibri" panose="020F0502020204030204" pitchFamily="34" charset="0"/>
                <a:cs typeface="Calibri" panose="020F0502020204030204" pitchFamily="34" charset="0"/>
              </a:rPr>
              <a:t>Pastato bendrojo naudojimo objektai </a:t>
            </a:r>
            <a:r>
              <a:rPr lang="lt-LT" sz="2400" dirty="0" smtClean="0">
                <a:latin typeface="Calibri" panose="020F0502020204030204" pitchFamily="34" charset="0"/>
                <a:cs typeface="Calibri" panose="020F0502020204030204" pitchFamily="34" charset="0"/>
              </a:rPr>
              <a:t>nurodyti Lietuvos Respublikos daugiabučių gyvenamųjų namų ir kitos paskirties pastatų savininkų bendrijų įstatymo 2 straipsnio 15 dalyje.</a:t>
            </a:r>
          </a:p>
          <a:p>
            <a:pPr marL="342900" indent="-342900">
              <a:buFont typeface="Arial" panose="020B0604020202020204" pitchFamily="34" charset="0"/>
              <a:buChar char="•"/>
            </a:pPr>
            <a:endParaRPr lang="lt-LT" sz="2400" dirty="0" smtClean="0">
              <a:solidFill>
                <a:srgbClr val="FF0000"/>
              </a:solidFill>
              <a:latin typeface="Calibri" panose="020F0502020204030204" pitchFamily="34" charset="0"/>
              <a:cs typeface="Calibri" panose="020F0502020204030204" pitchFamily="34" charset="0"/>
            </a:endParaRPr>
          </a:p>
          <a:p>
            <a:pPr algn="just"/>
            <a:r>
              <a:rPr lang="lt-LT" dirty="0" smtClean="0">
                <a:solidFill>
                  <a:srgbClr val="FF0000"/>
                </a:solidFill>
                <a:latin typeface="Calibri" panose="020F0502020204030204" pitchFamily="34" charset="0"/>
                <a:cs typeface="Calibri" panose="020F0502020204030204" pitchFamily="34" charset="0"/>
              </a:rPr>
              <a:t>       * </a:t>
            </a:r>
            <a:r>
              <a:rPr lang="lt-LT" sz="1400" dirty="0" smtClean="0">
                <a:solidFill>
                  <a:srgbClr val="000000"/>
                </a:solidFill>
                <a:latin typeface="Calibri" panose="020F0502020204030204" pitchFamily="34" charset="0"/>
                <a:cs typeface="Calibri" panose="020F0502020204030204" pitchFamily="34" charset="0"/>
              </a:rPr>
              <a:t>Lietuvos Respublikos daugiabučių gyvenamųjų namų ir kitos paskirties pastatų savininkų bendrijų   įstatymo 2 str. 4 d.</a:t>
            </a:r>
            <a:endParaRPr lang="lt-LT" sz="1400" dirty="0">
              <a:latin typeface="Calibri" panose="020F0502020204030204" pitchFamily="34" charset="0"/>
              <a:cs typeface="Calibri" panose="020F0502020204030204" pitchFamily="34" charset="0"/>
            </a:endParaRPr>
          </a:p>
        </p:txBody>
      </p:sp>
      <p:pic>
        <p:nvPicPr>
          <p:cNvPr id="4" name="Paveikslėli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28127" y="0"/>
            <a:ext cx="1015873" cy="812698"/>
          </a:xfrm>
          <a:prstGeom prst="rect">
            <a:avLst/>
          </a:prstGeom>
        </p:spPr>
      </p:pic>
    </p:spTree>
    <p:extLst>
      <p:ext uri="{BB962C8B-B14F-4D97-AF65-F5344CB8AC3E}">
        <p14:creationId xmlns:p14="http://schemas.microsoft.com/office/powerpoint/2010/main" val="28614589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683568" y="1196752"/>
            <a:ext cx="8208912" cy="5478423"/>
          </a:xfrm>
          <a:prstGeom prst="rect">
            <a:avLst/>
          </a:prstGeom>
        </p:spPr>
        <p:txBody>
          <a:bodyPr wrap="square">
            <a:spAutoFit/>
          </a:bodyPr>
          <a:lstStyle/>
          <a:p>
            <a:pPr marL="342900" indent="-342900" algn="just">
              <a:spcBef>
                <a:spcPts val="1200"/>
              </a:spcBef>
              <a:buFont typeface="Wingdings 3" panose="05040102010807070707" pitchFamily="18" charset="2"/>
              <a:buChar char="´"/>
            </a:pPr>
            <a:r>
              <a:rPr lang="lt-LT" sz="2200" b="1" i="1" dirty="0" smtClean="0">
                <a:latin typeface="Calibri" panose="020F0502020204030204" pitchFamily="34" charset="0"/>
                <a:cs typeface="Calibri" panose="020F0502020204030204" pitchFamily="34" charset="0"/>
              </a:rPr>
              <a:t>Bendrosios dalinės nuosavybės teisė </a:t>
            </a:r>
            <a:r>
              <a:rPr lang="lt-LT" sz="2200" dirty="0" smtClean="0">
                <a:latin typeface="Calibri" panose="020F0502020204030204" pitchFamily="34" charset="0"/>
                <a:cs typeface="Calibri" panose="020F0502020204030204" pitchFamily="34" charset="0"/>
              </a:rPr>
              <a:t>yra, kai bendrosios nuosavybės teisėje nustatytos kiekvieno savininko nuosavybės teisės dalys, o bendroji jungtinė nuosavybės teisė – kai nuosavybės teisės dalys nėra nustatytos</a:t>
            </a:r>
            <a:r>
              <a:rPr lang="en-US" sz="2200" dirty="0" smtClean="0">
                <a:latin typeface="Calibri" panose="020F0502020204030204" pitchFamily="34" charset="0"/>
                <a:cs typeface="Calibri" panose="020F0502020204030204" pitchFamily="34" charset="0"/>
              </a:rPr>
              <a:t>.</a:t>
            </a:r>
            <a:r>
              <a:rPr lang="lt-LT" sz="2200" b="1" dirty="0" smtClean="0">
                <a:solidFill>
                  <a:srgbClr val="FF0000"/>
                </a:solidFill>
                <a:latin typeface="Calibri" panose="020F0502020204030204" pitchFamily="34" charset="0"/>
                <a:cs typeface="Calibri" panose="020F0502020204030204" pitchFamily="34" charset="0"/>
              </a:rPr>
              <a:t>*</a:t>
            </a:r>
            <a:endParaRPr lang="lt-LT" sz="2200" dirty="0">
              <a:solidFill>
                <a:srgbClr val="FF0000"/>
              </a:solidFill>
              <a:latin typeface="Calibri" panose="020F0502020204030204" pitchFamily="34" charset="0"/>
              <a:cs typeface="Calibri" panose="020F0502020204030204" pitchFamily="34" charset="0"/>
            </a:endParaRPr>
          </a:p>
          <a:p>
            <a:pPr marL="342900" indent="-342900" algn="just">
              <a:spcBef>
                <a:spcPts val="1200"/>
              </a:spcBef>
              <a:buFont typeface="Wingdings 3" panose="05040102010807070707" pitchFamily="18" charset="2"/>
              <a:buChar char="´"/>
            </a:pPr>
            <a:r>
              <a:rPr lang="lt-LT" sz="2200" dirty="0" smtClean="0">
                <a:latin typeface="Calibri" panose="020F0502020204030204" pitchFamily="34" charset="0"/>
                <a:cs typeface="Calibri" panose="020F0502020204030204" pitchFamily="34" charset="0"/>
              </a:rPr>
              <a:t>Buto ir kitų patalpų savininkui priklausanti bendrosios dalinės nuosavybės dalis </a:t>
            </a:r>
            <a:r>
              <a:rPr lang="lt-LT" sz="2200" dirty="0" smtClean="0">
                <a:solidFill>
                  <a:srgbClr val="000000"/>
                </a:solidFill>
                <a:latin typeface="Calibri" panose="020F0502020204030204" pitchFamily="34" charset="0"/>
                <a:cs typeface="Calibri" panose="020F0502020204030204" pitchFamily="34" charset="0"/>
              </a:rPr>
              <a:t>yra lygi jam nuosavybės teise priklausančių </a:t>
            </a:r>
            <a:r>
              <a:rPr lang="lt-LT" sz="2200" b="1" i="1" dirty="0" smtClean="0">
                <a:solidFill>
                  <a:srgbClr val="000000"/>
                </a:solidFill>
                <a:latin typeface="Calibri" panose="020F0502020204030204" pitchFamily="34" charset="0"/>
                <a:cs typeface="Calibri" panose="020F0502020204030204" pitchFamily="34" charset="0"/>
              </a:rPr>
              <a:t>patalpų naudingojo ploto ir gyvenamojo namo naudingojo ploto santykiui</a:t>
            </a:r>
            <a:r>
              <a:rPr lang="en-US" sz="2200" b="1" i="1" dirty="0" smtClean="0">
                <a:solidFill>
                  <a:srgbClr val="000000"/>
                </a:solidFill>
                <a:latin typeface="Calibri" panose="020F0502020204030204" pitchFamily="34" charset="0"/>
                <a:cs typeface="Calibri" panose="020F0502020204030204" pitchFamily="34" charset="0"/>
              </a:rPr>
              <a:t>.</a:t>
            </a:r>
            <a:r>
              <a:rPr lang="lt-LT" sz="2200" b="1" i="1" dirty="0" smtClean="0">
                <a:solidFill>
                  <a:srgbClr val="FF0000"/>
                </a:solidFill>
                <a:latin typeface="Calibri" panose="020F0502020204030204" pitchFamily="34" charset="0"/>
                <a:cs typeface="Calibri" panose="020F0502020204030204" pitchFamily="34" charset="0"/>
              </a:rPr>
              <a:t>**</a:t>
            </a:r>
            <a:endParaRPr lang="lt-LT" sz="2200" i="1" dirty="0">
              <a:solidFill>
                <a:srgbClr val="FF0000"/>
              </a:solidFill>
              <a:latin typeface="Calibri" panose="020F0502020204030204" pitchFamily="34" charset="0"/>
              <a:cs typeface="Calibri" panose="020F0502020204030204" pitchFamily="34" charset="0"/>
            </a:endParaRPr>
          </a:p>
          <a:p>
            <a:pPr marL="342900" indent="-342900" algn="just">
              <a:spcBef>
                <a:spcPts val="1200"/>
              </a:spcBef>
              <a:buFont typeface="Wingdings 3" panose="05040102010807070707" pitchFamily="18" charset="2"/>
              <a:buChar char="´"/>
            </a:pPr>
            <a:r>
              <a:rPr lang="lt-LT" sz="2200" b="1" i="1" dirty="0" smtClean="0">
                <a:solidFill>
                  <a:srgbClr val="000000"/>
                </a:solidFill>
                <a:latin typeface="Calibri" panose="020F0502020204030204" pitchFamily="34" charset="0"/>
                <a:cs typeface="Calibri" panose="020F0502020204030204" pitchFamily="34" charset="0"/>
              </a:rPr>
              <a:t>Sprendimai</a:t>
            </a:r>
            <a:r>
              <a:rPr lang="lt-LT" sz="2200" dirty="0" smtClean="0">
                <a:solidFill>
                  <a:srgbClr val="000000"/>
                </a:solidFill>
                <a:latin typeface="Calibri" panose="020F0502020204030204" pitchFamily="34" charset="0"/>
                <a:cs typeface="Calibri" panose="020F0502020204030204" pitchFamily="34" charset="0"/>
              </a:rPr>
              <a:t> dėl bendrojo naudojimo objektų valdymo ir naudojimo, taip pat dėl naujų bendrojo naudojimo objektų sukūrimo ir disponavimo jais klausimų, </a:t>
            </a:r>
            <a:r>
              <a:rPr lang="lt-LT" sz="2200" b="1" i="1" dirty="0" smtClean="0">
                <a:solidFill>
                  <a:srgbClr val="000000"/>
                </a:solidFill>
                <a:latin typeface="Calibri" panose="020F0502020204030204" pitchFamily="34" charset="0"/>
                <a:cs typeface="Calibri" panose="020F0502020204030204" pitchFamily="34" charset="0"/>
              </a:rPr>
              <a:t>priimami</a:t>
            </a:r>
            <a:r>
              <a:rPr lang="lt-LT" sz="2200" dirty="0" smtClean="0">
                <a:solidFill>
                  <a:srgbClr val="000000"/>
                </a:solidFill>
                <a:latin typeface="Calibri" panose="020F0502020204030204" pitchFamily="34" charset="0"/>
                <a:cs typeface="Calibri" panose="020F0502020204030204" pitchFamily="34" charset="0"/>
              </a:rPr>
              <a:t> butų ir kitų patalpų savininkų </a:t>
            </a:r>
            <a:r>
              <a:rPr lang="lt-LT" sz="2200" b="1" i="1" dirty="0" smtClean="0">
                <a:solidFill>
                  <a:srgbClr val="000000"/>
                </a:solidFill>
                <a:latin typeface="Calibri" panose="020F0502020204030204" pitchFamily="34" charset="0"/>
                <a:cs typeface="Calibri" panose="020F0502020204030204" pitchFamily="34" charset="0"/>
              </a:rPr>
              <a:t>balsų dauguma</a:t>
            </a:r>
            <a:r>
              <a:rPr lang="lt-LT" sz="2200" dirty="0" smtClean="0">
                <a:solidFill>
                  <a:srgbClr val="000000"/>
                </a:solidFill>
                <a:latin typeface="Calibri" panose="020F0502020204030204" pitchFamily="34" charset="0"/>
                <a:cs typeface="Calibri" panose="020F0502020204030204" pitchFamily="34" charset="0"/>
              </a:rPr>
              <a:t>, jeigu įstatymuose nenustatyta kitaip</a:t>
            </a:r>
            <a:r>
              <a:rPr lang="en-US" sz="2200" dirty="0" smtClean="0">
                <a:solidFill>
                  <a:srgbClr val="000000"/>
                </a:solidFill>
                <a:latin typeface="Calibri" panose="020F0502020204030204" pitchFamily="34" charset="0"/>
                <a:cs typeface="Calibri" panose="020F0502020204030204" pitchFamily="34" charset="0"/>
              </a:rPr>
              <a:t>.</a:t>
            </a:r>
            <a:r>
              <a:rPr lang="lt-LT" sz="2200" b="1" dirty="0" smtClean="0">
                <a:solidFill>
                  <a:srgbClr val="FF0000"/>
                </a:solidFill>
                <a:latin typeface="Calibri" panose="020F0502020204030204" pitchFamily="34" charset="0"/>
                <a:cs typeface="Calibri" panose="020F0502020204030204" pitchFamily="34" charset="0"/>
              </a:rPr>
              <a:t>***</a:t>
            </a:r>
          </a:p>
          <a:p>
            <a:endParaRPr lang="lt-LT" dirty="0">
              <a:solidFill>
                <a:srgbClr val="FF0000"/>
              </a:solidFill>
              <a:latin typeface="Calibri" panose="020F0502020204030204" pitchFamily="34" charset="0"/>
              <a:cs typeface="Calibri" panose="020F0502020204030204" pitchFamily="34" charset="0"/>
            </a:endParaRPr>
          </a:p>
          <a:p>
            <a:r>
              <a:rPr lang="lt-LT" sz="1400" b="1" dirty="0" smtClean="0">
                <a:solidFill>
                  <a:srgbClr val="FF0000"/>
                </a:solidFill>
                <a:latin typeface="Calibri" panose="020F0502020204030204" pitchFamily="34" charset="0"/>
                <a:cs typeface="Calibri" panose="020F0502020204030204" pitchFamily="34" charset="0"/>
              </a:rPr>
              <a:t>            *     </a:t>
            </a:r>
            <a:r>
              <a:rPr lang="lt-LT" sz="1400" dirty="0" smtClean="0">
                <a:solidFill>
                  <a:srgbClr val="000000"/>
                </a:solidFill>
                <a:latin typeface="Calibri" panose="020F0502020204030204" pitchFamily="34" charset="0"/>
                <a:cs typeface="Calibri" panose="020F0502020204030204" pitchFamily="34" charset="0"/>
              </a:rPr>
              <a:t>Lietuvos </a:t>
            </a:r>
            <a:r>
              <a:rPr lang="lt-LT" sz="1400" dirty="0">
                <a:solidFill>
                  <a:srgbClr val="000000"/>
                </a:solidFill>
                <a:latin typeface="Calibri" panose="020F0502020204030204" pitchFamily="34" charset="0"/>
                <a:cs typeface="Calibri" panose="020F0502020204030204" pitchFamily="34" charset="0"/>
              </a:rPr>
              <a:t>Respublikos civilinio kodekso 4.73 str. 1 d.</a:t>
            </a:r>
          </a:p>
          <a:p>
            <a:r>
              <a:rPr lang="lt-LT" sz="1400" b="1" dirty="0" smtClean="0">
                <a:solidFill>
                  <a:srgbClr val="FF0000"/>
                </a:solidFill>
                <a:latin typeface="Calibri" panose="020F0502020204030204" pitchFamily="34" charset="0"/>
                <a:cs typeface="Calibri" panose="020F0502020204030204" pitchFamily="34" charset="0"/>
              </a:rPr>
              <a:t>            **   </a:t>
            </a:r>
            <a:r>
              <a:rPr lang="lt-LT" sz="1400" dirty="0" smtClean="0">
                <a:solidFill>
                  <a:srgbClr val="000000"/>
                </a:solidFill>
                <a:latin typeface="Calibri" panose="020F0502020204030204" pitchFamily="34" charset="0"/>
                <a:cs typeface="Calibri" panose="020F0502020204030204" pitchFamily="34" charset="0"/>
              </a:rPr>
              <a:t>Lietuvos Respublikos civilinio kodekso 4.82 str. 7 d</a:t>
            </a:r>
            <a:r>
              <a:rPr lang="lt-LT" sz="1400" dirty="0">
                <a:solidFill>
                  <a:srgbClr val="000000"/>
                </a:solidFill>
                <a:latin typeface="Calibri" panose="020F0502020204030204" pitchFamily="34" charset="0"/>
                <a:cs typeface="Calibri" panose="020F0502020204030204" pitchFamily="34" charset="0"/>
              </a:rPr>
              <a:t>.</a:t>
            </a:r>
          </a:p>
          <a:p>
            <a:r>
              <a:rPr lang="lt-LT" sz="1400" b="1" dirty="0" smtClean="0">
                <a:solidFill>
                  <a:srgbClr val="FF0000"/>
                </a:solidFill>
                <a:latin typeface="Calibri" panose="020F0502020204030204" pitchFamily="34" charset="0"/>
                <a:cs typeface="Calibri" panose="020F0502020204030204" pitchFamily="34" charset="0"/>
              </a:rPr>
              <a:t>            *** </a:t>
            </a:r>
            <a:r>
              <a:rPr lang="lt-LT" sz="1400" dirty="0" smtClean="0">
                <a:solidFill>
                  <a:srgbClr val="000000"/>
                </a:solidFill>
                <a:latin typeface="Calibri" panose="020F0502020204030204" pitchFamily="34" charset="0"/>
                <a:cs typeface="Calibri" panose="020F0502020204030204" pitchFamily="34" charset="0"/>
              </a:rPr>
              <a:t>Lietuvos Respublikos civilinio kodekso 4.85 str. 1 d</a:t>
            </a:r>
            <a:r>
              <a:rPr lang="lt-LT" sz="1400" dirty="0">
                <a:solidFill>
                  <a:srgbClr val="000000"/>
                </a:solidFill>
                <a:latin typeface="Calibri" panose="020F0502020204030204" pitchFamily="34" charset="0"/>
                <a:cs typeface="Calibri" panose="020F0502020204030204" pitchFamily="34" charset="0"/>
              </a:rPr>
              <a:t>.</a:t>
            </a:r>
          </a:p>
          <a:p>
            <a:r>
              <a:rPr lang="lt-LT" sz="600" dirty="0">
                <a:solidFill>
                  <a:srgbClr val="FFFFFF"/>
                </a:solidFill>
                <a:latin typeface="Calibri" panose="020F0502020204030204" pitchFamily="34" charset="0"/>
                <a:cs typeface="Calibri" panose="020F0502020204030204" pitchFamily="34" charset="0"/>
              </a:rPr>
              <a:t>3 </a:t>
            </a:r>
            <a:endParaRPr lang="lt-LT" dirty="0">
              <a:latin typeface="Calibri" panose="020F0502020204030204" pitchFamily="34" charset="0"/>
              <a:cs typeface="Calibri" panose="020F0502020204030204" pitchFamily="34" charset="0"/>
            </a:endParaRPr>
          </a:p>
        </p:txBody>
      </p:sp>
      <p:pic>
        <p:nvPicPr>
          <p:cNvPr id="3" name="Paveikslėlis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28127" y="-12469"/>
            <a:ext cx="1015873" cy="812698"/>
          </a:xfrm>
          <a:prstGeom prst="rect">
            <a:avLst/>
          </a:prstGeom>
        </p:spPr>
      </p:pic>
    </p:spTree>
    <p:extLst>
      <p:ext uri="{BB962C8B-B14F-4D97-AF65-F5344CB8AC3E}">
        <p14:creationId xmlns:p14="http://schemas.microsoft.com/office/powerpoint/2010/main" val="30773028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1403649" y="624110"/>
            <a:ext cx="7130752" cy="976090"/>
          </a:xfrm>
        </p:spPr>
        <p:txBody>
          <a:bodyPr>
            <a:noAutofit/>
          </a:bodyPr>
          <a:lstStyle/>
          <a:p>
            <a:pPr algn="ctr"/>
            <a:r>
              <a:rPr lang="lt-LT" sz="3200" b="1" dirty="0" smtClean="0">
                <a:latin typeface="Calibri" panose="020F0502020204030204" pitchFamily="34" charset="0"/>
                <a:cs typeface="Calibri" panose="020F0502020204030204" pitchFamily="34" charset="0"/>
              </a:rPr>
              <a:t>METINIS</a:t>
            </a:r>
            <a:r>
              <a:rPr lang="en-US" sz="3200" b="1" dirty="0" smtClean="0">
                <a:latin typeface="Calibri" panose="020F0502020204030204" pitchFamily="34" charset="0"/>
                <a:cs typeface="Calibri" panose="020F0502020204030204" pitchFamily="34" charset="0"/>
              </a:rPr>
              <a:t> </a:t>
            </a:r>
            <a:r>
              <a:rPr lang="lt-LT" sz="3200" b="1" dirty="0" smtClean="0">
                <a:latin typeface="Calibri" panose="020F0502020204030204" pitchFamily="34" charset="0"/>
                <a:cs typeface="Calibri" panose="020F0502020204030204" pitchFamily="34" charset="0"/>
              </a:rPr>
              <a:t>BENDRIJOS ŪKINĖS               VEIKLOS PLANAS</a:t>
            </a:r>
            <a:endParaRPr lang="lt-LT" sz="3200" b="1" dirty="0">
              <a:latin typeface="Calibri" panose="020F0502020204030204" pitchFamily="34" charset="0"/>
              <a:cs typeface="Calibri" panose="020F0502020204030204" pitchFamily="34" charset="0"/>
            </a:endParaRPr>
          </a:p>
        </p:txBody>
      </p:sp>
      <p:sp>
        <p:nvSpPr>
          <p:cNvPr id="3" name="Turinio vietos rezervavimo ženklas 2"/>
          <p:cNvSpPr>
            <a:spLocks noGrp="1"/>
          </p:cNvSpPr>
          <p:nvPr>
            <p:ph idx="1"/>
          </p:nvPr>
        </p:nvSpPr>
        <p:spPr>
          <a:xfrm>
            <a:off x="457200" y="1600200"/>
            <a:ext cx="8435280" cy="4873752"/>
          </a:xfrm>
        </p:spPr>
        <p:txBody>
          <a:bodyPr>
            <a:normAutofit/>
          </a:bodyPr>
          <a:lstStyle/>
          <a:p>
            <a:pPr lvl="0" algn="just"/>
            <a:endParaRPr lang="lt-LT" sz="2400" dirty="0" smtClean="0">
              <a:latin typeface="Calibri" panose="020F0502020204030204" pitchFamily="34" charset="0"/>
              <a:cs typeface="Calibri" panose="020F0502020204030204" pitchFamily="34" charset="0"/>
            </a:endParaRPr>
          </a:p>
          <a:p>
            <a:pPr algn="just"/>
            <a:r>
              <a:rPr lang="lt-LT" sz="2400" dirty="0" smtClean="0">
                <a:solidFill>
                  <a:schemeClr val="tx1"/>
                </a:solidFill>
                <a:latin typeface="Calibri" panose="020F0502020204030204" pitchFamily="34" charset="0"/>
                <a:cs typeface="Calibri" panose="020F0502020204030204" pitchFamily="34" charset="0"/>
              </a:rPr>
              <a:t>Bendrijos </a:t>
            </a:r>
            <a:r>
              <a:rPr lang="lt-LT" sz="2400" dirty="0">
                <a:solidFill>
                  <a:schemeClr val="tx1"/>
                </a:solidFill>
                <a:latin typeface="Calibri" panose="020F0502020204030204" pitchFamily="34" charset="0"/>
                <a:cs typeface="Calibri" panose="020F0502020204030204" pitchFamily="34" charset="0"/>
              </a:rPr>
              <a:t>pirmininkas (bendrijos valdyba) atsako už metinio bendrijos veiklos plano sudarymą ir pateikimą tvirtinti visuotiniam susirinkimui.</a:t>
            </a:r>
          </a:p>
          <a:p>
            <a:pPr algn="just"/>
            <a:r>
              <a:rPr lang="lt-LT" sz="2400" dirty="0" smtClean="0">
                <a:solidFill>
                  <a:schemeClr val="tx1"/>
                </a:solidFill>
                <a:latin typeface="Calibri" panose="020F0502020204030204" pitchFamily="34" charset="0"/>
                <a:cs typeface="Calibri" panose="020F0502020204030204" pitchFamily="34" charset="0"/>
              </a:rPr>
              <a:t>Metinį </a:t>
            </a:r>
            <a:r>
              <a:rPr lang="lt-LT" sz="2400" dirty="0">
                <a:solidFill>
                  <a:schemeClr val="tx1"/>
                </a:solidFill>
                <a:latin typeface="Calibri" panose="020F0502020204030204" pitchFamily="34" charset="0"/>
                <a:cs typeface="Calibri" panose="020F0502020204030204" pitchFamily="34" charset="0"/>
              </a:rPr>
              <a:t>bendrijos ūkinės veiklos planą tvirtina bendrijos visuotinis susirinkimas.</a:t>
            </a:r>
          </a:p>
          <a:p>
            <a:pPr algn="just"/>
            <a:endParaRPr lang="lt-LT" sz="2400" dirty="0">
              <a:latin typeface="Calibri" panose="020F0502020204030204" pitchFamily="34" charset="0"/>
              <a:cs typeface="Calibri" panose="020F0502020204030204" pitchFamily="34" charset="0"/>
            </a:endParaRPr>
          </a:p>
        </p:txBody>
      </p:sp>
      <p:pic>
        <p:nvPicPr>
          <p:cNvPr id="4" name="Paveikslėli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19814" y="12362"/>
            <a:ext cx="1015873" cy="812698"/>
          </a:xfrm>
          <a:prstGeom prst="rect">
            <a:avLst/>
          </a:prstGeom>
        </p:spPr>
      </p:pic>
    </p:spTree>
    <p:extLst>
      <p:ext uri="{BB962C8B-B14F-4D97-AF65-F5344CB8AC3E}">
        <p14:creationId xmlns:p14="http://schemas.microsoft.com/office/powerpoint/2010/main" val="31332304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116632"/>
            <a:ext cx="8435280" cy="1143000"/>
          </a:xfrm>
        </p:spPr>
        <p:txBody>
          <a:bodyPr>
            <a:normAutofit/>
          </a:bodyPr>
          <a:lstStyle/>
          <a:p>
            <a:pPr algn="ctr"/>
            <a:r>
              <a:rPr lang="lt-LT" sz="3200" b="1" dirty="0" smtClean="0">
                <a:latin typeface="Calibri" panose="020F0502020204030204" pitchFamily="34" charset="0"/>
                <a:cs typeface="Calibri" panose="020F0502020204030204" pitchFamily="34" charset="0"/>
              </a:rPr>
              <a:t>ILGALAIKIS NAMO ATNAUJINIMO </a:t>
            </a:r>
            <a:br>
              <a:rPr lang="lt-LT" sz="3200" b="1" dirty="0" smtClean="0">
                <a:latin typeface="Calibri" panose="020F0502020204030204" pitchFamily="34" charset="0"/>
                <a:cs typeface="Calibri" panose="020F0502020204030204" pitchFamily="34" charset="0"/>
              </a:rPr>
            </a:br>
            <a:r>
              <a:rPr lang="lt-LT" sz="3200" b="1" dirty="0" smtClean="0">
                <a:latin typeface="Calibri" panose="020F0502020204030204" pitchFamily="34" charset="0"/>
                <a:cs typeface="Calibri" panose="020F0502020204030204" pitchFamily="34" charset="0"/>
              </a:rPr>
              <a:t>PLANAS</a:t>
            </a:r>
            <a:endParaRPr lang="lt-LT" sz="3200" dirty="0">
              <a:latin typeface="Calibri" panose="020F0502020204030204" pitchFamily="34" charset="0"/>
              <a:cs typeface="Calibri" panose="020F0502020204030204" pitchFamily="34" charset="0"/>
            </a:endParaRPr>
          </a:p>
        </p:txBody>
      </p:sp>
      <p:sp>
        <p:nvSpPr>
          <p:cNvPr id="3" name="Turinio vietos rezervavimo ženklas 2"/>
          <p:cNvSpPr>
            <a:spLocks noGrp="1"/>
          </p:cNvSpPr>
          <p:nvPr>
            <p:ph idx="1"/>
          </p:nvPr>
        </p:nvSpPr>
        <p:spPr>
          <a:xfrm>
            <a:off x="457200" y="1259632"/>
            <a:ext cx="8435280" cy="5409727"/>
          </a:xfrm>
        </p:spPr>
        <p:txBody>
          <a:bodyPr>
            <a:normAutofit/>
          </a:bodyPr>
          <a:lstStyle/>
          <a:p>
            <a:pPr algn="just"/>
            <a:r>
              <a:rPr lang="lt-LT" sz="2200" dirty="0">
                <a:solidFill>
                  <a:schemeClr val="tx1"/>
                </a:solidFill>
                <a:latin typeface="Calibri" panose="020F0502020204030204" pitchFamily="34" charset="0"/>
                <a:cs typeface="Calibri" panose="020F0502020204030204" pitchFamily="34" charset="0"/>
              </a:rPr>
              <a:t>Namo </a:t>
            </a:r>
            <a:r>
              <a:rPr lang="lt-LT" sz="2200" b="1" i="1" dirty="0">
                <a:solidFill>
                  <a:schemeClr val="tx1"/>
                </a:solidFill>
                <a:latin typeface="Calibri" panose="020F0502020204030204" pitchFamily="34" charset="0"/>
                <a:cs typeface="Calibri" panose="020F0502020204030204" pitchFamily="34" charset="0"/>
              </a:rPr>
              <a:t>bendrojo atnaujinimo objektų atnaujinimo ilgalaikio plano </a:t>
            </a:r>
            <a:r>
              <a:rPr lang="lt-LT" sz="2200" dirty="0">
                <a:solidFill>
                  <a:schemeClr val="tx1"/>
                </a:solidFill>
                <a:latin typeface="Calibri" panose="020F0502020204030204" pitchFamily="34" charset="0"/>
                <a:cs typeface="Calibri" panose="020F0502020204030204" pitchFamily="34" charset="0"/>
              </a:rPr>
              <a:t>p</a:t>
            </a:r>
            <a:r>
              <a:rPr lang="lt-LT" sz="2200" dirty="0" smtClean="0">
                <a:solidFill>
                  <a:schemeClr val="tx1"/>
                </a:solidFill>
                <a:latin typeface="Calibri" panose="020F0502020204030204" pitchFamily="34" charset="0"/>
                <a:cs typeface="Calibri" panose="020F0502020204030204" pitchFamily="34" charset="0"/>
              </a:rPr>
              <a:t>avyzdys pateiktas </a:t>
            </a:r>
            <a:r>
              <a:rPr lang="lt-LT" sz="2200" dirty="0">
                <a:solidFill>
                  <a:schemeClr val="tx1"/>
                </a:solidFill>
                <a:latin typeface="Calibri" panose="020F0502020204030204" pitchFamily="34" charset="0"/>
                <a:cs typeface="Calibri" panose="020F0502020204030204" pitchFamily="34" charset="0"/>
              </a:rPr>
              <a:t>Lietuvos Respublikos </a:t>
            </a:r>
            <a:r>
              <a:rPr lang="lt-LT" sz="2200" dirty="0" smtClean="0">
                <a:solidFill>
                  <a:schemeClr val="tx1"/>
                </a:solidFill>
                <a:latin typeface="Calibri" panose="020F0502020204030204" pitchFamily="34" charset="0"/>
                <a:cs typeface="Calibri" panose="020F0502020204030204" pitchFamily="34" charset="0"/>
              </a:rPr>
              <a:t>Vyriausybės </a:t>
            </a:r>
            <a:r>
              <a:rPr lang="lt-LT" sz="2200" dirty="0">
                <a:solidFill>
                  <a:schemeClr val="tx1"/>
                </a:solidFill>
                <a:latin typeface="Calibri" panose="020F0502020204030204" pitchFamily="34" charset="0"/>
                <a:cs typeface="Calibri" panose="020F0502020204030204" pitchFamily="34" charset="0"/>
              </a:rPr>
              <a:t>2015 m. balandžio 15 d. nutarimu Nr. 390 patvirtinto Butų ir kitų patalpų savininkų lėšų, skiriamų namui (statiniui) atnaujinti pagal privalomuosius statinių naudojimo ir priežiūros reikalavimus, kaupimo, jų dydžio apskaičiavimo ir sukauptų lėšų apsaugos tvarkos aprašo priede. </a:t>
            </a:r>
          </a:p>
          <a:p>
            <a:pPr algn="just"/>
            <a:r>
              <a:rPr lang="lt-LT" sz="2200" b="1" i="1" dirty="0">
                <a:solidFill>
                  <a:schemeClr val="tx1"/>
                </a:solidFill>
                <a:latin typeface="Calibri" panose="020F0502020204030204" pitchFamily="34" charset="0"/>
                <a:cs typeface="Calibri" panose="020F0502020204030204" pitchFamily="34" charset="0"/>
              </a:rPr>
              <a:t>Bendrijos pirmininkas (bendrijos valdyba) atsako už </a:t>
            </a:r>
            <a:r>
              <a:rPr lang="lt-LT" sz="2200" dirty="0">
                <a:solidFill>
                  <a:schemeClr val="tx1"/>
                </a:solidFill>
                <a:latin typeface="Calibri" panose="020F0502020204030204" pitchFamily="34" charset="0"/>
                <a:cs typeface="Calibri" panose="020F0502020204030204" pitchFamily="34" charset="0"/>
              </a:rPr>
              <a:t>namo bendrojo </a:t>
            </a:r>
            <a:r>
              <a:rPr lang="lt-LT" sz="2200" dirty="0" smtClean="0">
                <a:solidFill>
                  <a:schemeClr val="tx1"/>
                </a:solidFill>
                <a:latin typeface="Calibri" panose="020F0502020204030204" pitchFamily="34" charset="0"/>
                <a:cs typeface="Calibri" panose="020F0502020204030204" pitchFamily="34" charset="0"/>
              </a:rPr>
              <a:t>naudojimo </a:t>
            </a:r>
            <a:r>
              <a:rPr lang="lt-LT" sz="2200" dirty="0">
                <a:solidFill>
                  <a:schemeClr val="tx1"/>
                </a:solidFill>
                <a:latin typeface="Calibri" panose="020F0502020204030204" pitchFamily="34" charset="0"/>
                <a:cs typeface="Calibri" panose="020F0502020204030204" pitchFamily="34" charset="0"/>
              </a:rPr>
              <a:t>objektų atnaujinimo </a:t>
            </a:r>
            <a:r>
              <a:rPr lang="lt-LT" sz="2200" b="1" i="1" dirty="0">
                <a:solidFill>
                  <a:schemeClr val="tx1"/>
                </a:solidFill>
                <a:latin typeface="Calibri" panose="020F0502020204030204" pitchFamily="34" charset="0"/>
                <a:cs typeface="Calibri" panose="020F0502020204030204" pitchFamily="34" charset="0"/>
              </a:rPr>
              <a:t>ilgalaikio plano parengimą ir pateikimą visuotiniam susirinkimui</a:t>
            </a:r>
            <a:r>
              <a:rPr lang="lt-LT" sz="2200" dirty="0">
                <a:solidFill>
                  <a:schemeClr val="tx1"/>
                </a:solidFill>
                <a:latin typeface="Calibri" panose="020F0502020204030204" pitchFamily="34" charset="0"/>
                <a:cs typeface="Calibri" panose="020F0502020204030204" pitchFamily="34" charset="0"/>
              </a:rPr>
              <a:t>.</a:t>
            </a:r>
          </a:p>
          <a:p>
            <a:pPr algn="just"/>
            <a:r>
              <a:rPr lang="lt-LT" sz="2200" dirty="0" smtClean="0">
                <a:solidFill>
                  <a:schemeClr val="tx1"/>
                </a:solidFill>
                <a:latin typeface="Calibri" panose="020F0502020204030204" pitchFamily="34" charset="0"/>
                <a:cs typeface="Calibri" panose="020F0502020204030204" pitchFamily="34" charset="0"/>
              </a:rPr>
              <a:t>Namo </a:t>
            </a:r>
            <a:r>
              <a:rPr lang="lt-LT" sz="2200" dirty="0">
                <a:solidFill>
                  <a:schemeClr val="tx1"/>
                </a:solidFill>
                <a:latin typeface="Calibri" panose="020F0502020204030204" pitchFamily="34" charset="0"/>
                <a:cs typeface="Calibri" panose="020F0502020204030204" pitchFamily="34" charset="0"/>
              </a:rPr>
              <a:t>bendrojo naudojimo objektų atnaujinimo </a:t>
            </a:r>
            <a:r>
              <a:rPr lang="lt-LT" sz="2200" b="1" i="1" dirty="0">
                <a:solidFill>
                  <a:schemeClr val="tx1"/>
                </a:solidFill>
                <a:latin typeface="Calibri" panose="020F0502020204030204" pitchFamily="34" charset="0"/>
                <a:cs typeface="Calibri" panose="020F0502020204030204" pitchFamily="34" charset="0"/>
              </a:rPr>
              <a:t>ilgalaikis planas kartu su apskaičiuotu mėnesinės kaupiamosios įmokos tarifu tvirtinamas butų ir kitų patalpų savininkų sprendim</a:t>
            </a:r>
            <a:r>
              <a:rPr lang="lt-LT" sz="2200" dirty="0">
                <a:solidFill>
                  <a:schemeClr val="tx1"/>
                </a:solidFill>
                <a:latin typeface="Calibri" panose="020F0502020204030204" pitchFamily="34" charset="0"/>
                <a:cs typeface="Calibri" panose="020F0502020204030204" pitchFamily="34" charset="0"/>
              </a:rPr>
              <a:t>u, priimtu Lietuvos Respublikos civilinio kodekso 4.85 straipsnio nustatyta tvarka</a:t>
            </a:r>
            <a:r>
              <a:rPr lang="lt-LT" sz="2200" dirty="0" smtClean="0">
                <a:solidFill>
                  <a:schemeClr val="tx1"/>
                </a:solidFill>
                <a:latin typeface="Calibri" panose="020F0502020204030204" pitchFamily="34" charset="0"/>
                <a:cs typeface="Calibri" panose="020F0502020204030204" pitchFamily="34" charset="0"/>
              </a:rPr>
              <a:t>.</a:t>
            </a:r>
            <a:endParaRPr lang="lt-LT" sz="2200" dirty="0">
              <a:solidFill>
                <a:schemeClr val="tx1"/>
              </a:solidFill>
              <a:latin typeface="Calibri" panose="020F0502020204030204" pitchFamily="34" charset="0"/>
              <a:cs typeface="Calibri" panose="020F0502020204030204" pitchFamily="34" charset="0"/>
            </a:endParaRPr>
          </a:p>
        </p:txBody>
      </p:sp>
      <p:pic>
        <p:nvPicPr>
          <p:cNvPr id="4" name="Paveikslėli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28127" y="0"/>
            <a:ext cx="1015873" cy="812698"/>
          </a:xfrm>
          <a:prstGeom prst="rect">
            <a:avLst/>
          </a:prstGeom>
        </p:spPr>
      </p:pic>
    </p:spTree>
    <p:extLst>
      <p:ext uri="{BB962C8B-B14F-4D97-AF65-F5344CB8AC3E}">
        <p14:creationId xmlns:p14="http://schemas.microsoft.com/office/powerpoint/2010/main" val="29197422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539552" y="332656"/>
            <a:ext cx="8280920" cy="864096"/>
          </a:xfrm>
        </p:spPr>
        <p:txBody>
          <a:bodyPr>
            <a:noAutofit/>
          </a:bodyPr>
          <a:lstStyle/>
          <a:p>
            <a:pPr algn="ctr"/>
            <a:r>
              <a:rPr lang="lt-LT" sz="2800" b="1" dirty="0" smtClean="0">
                <a:latin typeface="Calibri" panose="020F0502020204030204" pitchFamily="34" charset="0"/>
                <a:cs typeface="Calibri" panose="020F0502020204030204" pitchFamily="34" charset="0"/>
              </a:rPr>
              <a:t>BENDRIJOS VEIKLOS METINĖ </a:t>
            </a:r>
            <a:br>
              <a:rPr lang="lt-LT" sz="2800" b="1" dirty="0" smtClean="0">
                <a:latin typeface="Calibri" panose="020F0502020204030204" pitchFamily="34" charset="0"/>
                <a:cs typeface="Calibri" panose="020F0502020204030204" pitchFamily="34" charset="0"/>
              </a:rPr>
            </a:br>
            <a:r>
              <a:rPr lang="lt-LT" sz="2800" b="1" dirty="0" smtClean="0">
                <a:latin typeface="Calibri" panose="020F0502020204030204" pitchFamily="34" charset="0"/>
                <a:cs typeface="Calibri" panose="020F0502020204030204" pitchFamily="34" charset="0"/>
              </a:rPr>
              <a:t>ATASKAITA</a:t>
            </a:r>
            <a:endParaRPr lang="lt-LT" sz="2800" b="1" dirty="0">
              <a:latin typeface="Calibri" panose="020F0502020204030204" pitchFamily="34" charset="0"/>
              <a:cs typeface="Calibri" panose="020F0502020204030204" pitchFamily="34" charset="0"/>
            </a:endParaRPr>
          </a:p>
        </p:txBody>
      </p:sp>
      <p:sp>
        <p:nvSpPr>
          <p:cNvPr id="3" name="Turinio vietos rezervavimo ženklas 2"/>
          <p:cNvSpPr>
            <a:spLocks noGrp="1"/>
          </p:cNvSpPr>
          <p:nvPr>
            <p:ph idx="1"/>
          </p:nvPr>
        </p:nvSpPr>
        <p:spPr>
          <a:xfrm>
            <a:off x="611560" y="1412776"/>
            <a:ext cx="8208912" cy="5256584"/>
          </a:xfrm>
        </p:spPr>
        <p:txBody>
          <a:bodyPr>
            <a:noAutofit/>
          </a:bodyPr>
          <a:lstStyle/>
          <a:p>
            <a:pPr algn="just">
              <a:spcBef>
                <a:spcPts val="600"/>
              </a:spcBef>
            </a:pPr>
            <a:r>
              <a:rPr lang="lt-LT" sz="1900" dirty="0" smtClean="0">
                <a:solidFill>
                  <a:schemeClr val="tx1"/>
                </a:solidFill>
                <a:latin typeface="Calibri" panose="020F0502020204030204" pitchFamily="34" charset="0"/>
                <a:cs typeface="Calibri" panose="020F0502020204030204" pitchFamily="34" charset="0"/>
              </a:rPr>
              <a:t>Ne </a:t>
            </a:r>
            <a:r>
              <a:rPr lang="lt-LT" sz="1900" dirty="0">
                <a:solidFill>
                  <a:schemeClr val="tx1"/>
                </a:solidFill>
                <a:latin typeface="Calibri" panose="020F0502020204030204" pitchFamily="34" charset="0"/>
                <a:cs typeface="Calibri" panose="020F0502020204030204" pitchFamily="34" charset="0"/>
              </a:rPr>
              <a:t>vėliau kaip likus </a:t>
            </a:r>
            <a:r>
              <a:rPr lang="lt-LT" sz="1900" b="1" i="1" dirty="0">
                <a:solidFill>
                  <a:schemeClr val="tx1"/>
                </a:solidFill>
                <a:latin typeface="Calibri" panose="020F0502020204030204" pitchFamily="34" charset="0"/>
                <a:cs typeface="Calibri" panose="020F0502020204030204" pitchFamily="34" charset="0"/>
              </a:rPr>
              <a:t>15 dienų iki </a:t>
            </a:r>
            <a:r>
              <a:rPr lang="lt-LT" sz="1900" dirty="0">
                <a:solidFill>
                  <a:schemeClr val="tx1"/>
                </a:solidFill>
                <a:latin typeface="Calibri" panose="020F0502020204030204" pitchFamily="34" charset="0"/>
                <a:cs typeface="Calibri" panose="020F0502020204030204" pitchFamily="34" charset="0"/>
              </a:rPr>
              <a:t>eilinio visuotinio </a:t>
            </a:r>
            <a:r>
              <a:rPr lang="lt-LT" sz="1900" b="1" i="1" dirty="0">
                <a:solidFill>
                  <a:schemeClr val="tx1"/>
                </a:solidFill>
                <a:latin typeface="Calibri" panose="020F0502020204030204" pitchFamily="34" charset="0"/>
                <a:cs typeface="Calibri" panose="020F0502020204030204" pitchFamily="34" charset="0"/>
              </a:rPr>
              <a:t>susirinkimo</a:t>
            </a:r>
            <a:r>
              <a:rPr lang="lt-LT" sz="1900" dirty="0">
                <a:solidFill>
                  <a:schemeClr val="tx1"/>
                </a:solidFill>
                <a:latin typeface="Calibri" panose="020F0502020204030204" pitchFamily="34" charset="0"/>
                <a:cs typeface="Calibri" panose="020F0502020204030204" pitchFamily="34" charset="0"/>
              </a:rPr>
              <a:t> bendrijos pirmininkas privalo parengti </a:t>
            </a:r>
            <a:r>
              <a:rPr lang="lt-LT" sz="1900" b="1" i="1" dirty="0">
                <a:solidFill>
                  <a:schemeClr val="tx1"/>
                </a:solidFill>
                <a:latin typeface="Calibri" panose="020F0502020204030204" pitchFamily="34" charset="0"/>
                <a:cs typeface="Calibri" panose="020F0502020204030204" pitchFamily="34" charset="0"/>
              </a:rPr>
              <a:t>bendrijos veiklos metinę ataskaitą</a:t>
            </a:r>
            <a:r>
              <a:rPr lang="lt-LT" sz="1900" dirty="0">
                <a:solidFill>
                  <a:schemeClr val="tx1"/>
                </a:solidFill>
                <a:latin typeface="Calibri" panose="020F0502020204030204" pitchFamily="34" charset="0"/>
                <a:cs typeface="Calibri" panose="020F0502020204030204" pitchFamily="34" charset="0"/>
              </a:rPr>
              <a:t>. Ši ataskaita yra vieša. Su ja turi teisę susipažinti kiekvienas buto ar kitų patalpų savininkas.</a:t>
            </a:r>
          </a:p>
          <a:p>
            <a:pPr algn="just">
              <a:spcBef>
                <a:spcPts val="600"/>
              </a:spcBef>
            </a:pPr>
            <a:r>
              <a:rPr lang="lt-LT" sz="1900" b="1" i="1" dirty="0" smtClean="0">
                <a:solidFill>
                  <a:schemeClr val="tx1"/>
                </a:solidFill>
                <a:latin typeface="Calibri" panose="020F0502020204030204" pitchFamily="34" charset="0"/>
                <a:cs typeface="Calibri" panose="020F0502020204030204" pitchFamily="34" charset="0"/>
              </a:rPr>
              <a:t>Bendrijos </a:t>
            </a:r>
            <a:r>
              <a:rPr lang="lt-LT" sz="1900" b="1" i="1" dirty="0">
                <a:solidFill>
                  <a:schemeClr val="tx1"/>
                </a:solidFill>
                <a:latin typeface="Calibri" panose="020F0502020204030204" pitchFamily="34" charset="0"/>
                <a:cs typeface="Calibri" panose="020F0502020204030204" pitchFamily="34" charset="0"/>
              </a:rPr>
              <a:t>veiklos atskaitoje turi būti nurodyta</a:t>
            </a:r>
            <a:r>
              <a:rPr lang="lt-LT" sz="1900" dirty="0">
                <a:solidFill>
                  <a:schemeClr val="tx1"/>
                </a:solidFill>
                <a:latin typeface="Calibri" panose="020F0502020204030204" pitchFamily="34" charset="0"/>
                <a:cs typeface="Calibri" panose="020F0502020204030204" pitchFamily="34" charset="0"/>
              </a:rPr>
              <a:t>: informacija apie bendrijos veiklą įgyvendinant jos įstatuose nustatytus veiklos tikslus per ataskaitinį laikotarpį, metinių ir ilgalaikių ūkinės veiklos, bendrojo naudojimo objektų atnaujinimo įgyvendinant statinių naudojimo ir priežiūros privalomuosius reikalavimus planų įgyvendinimą, informacija apie bendrijos gautas ir panaudotas lėšas, nepanaudotų lėšų likutį, taip pat sukauptų lėšų pastatui (pastatams) atnaujinti panaudojimą ir jų likutį: bendrijos veiklos planai prognozės.</a:t>
            </a:r>
          </a:p>
          <a:p>
            <a:pPr algn="just">
              <a:spcBef>
                <a:spcPts val="600"/>
              </a:spcBef>
            </a:pPr>
            <a:r>
              <a:rPr lang="lt-LT" sz="1900" dirty="0">
                <a:solidFill>
                  <a:schemeClr val="tx1"/>
                </a:solidFill>
                <a:latin typeface="Calibri" panose="020F0502020204030204" pitchFamily="34" charset="0"/>
                <a:cs typeface="Calibri" panose="020F0502020204030204" pitchFamily="34" charset="0"/>
              </a:rPr>
              <a:t>Bendrijos pirmininkas atsako už bendrijos veiklos metinės ataskaitos parengimą.</a:t>
            </a:r>
          </a:p>
          <a:p>
            <a:pPr algn="just">
              <a:spcBef>
                <a:spcPts val="600"/>
              </a:spcBef>
            </a:pPr>
            <a:r>
              <a:rPr lang="lt-LT" sz="1900" dirty="0">
                <a:solidFill>
                  <a:schemeClr val="tx1"/>
                </a:solidFill>
                <a:latin typeface="Calibri" panose="020F0502020204030204" pitchFamily="34" charset="0"/>
                <a:cs typeface="Calibri" panose="020F0502020204030204" pitchFamily="34" charset="0"/>
              </a:rPr>
              <a:t>Visuotinis </a:t>
            </a:r>
            <a:r>
              <a:rPr lang="lt-LT" sz="1900" b="1" i="1" dirty="0">
                <a:solidFill>
                  <a:schemeClr val="tx1"/>
                </a:solidFill>
                <a:latin typeface="Calibri" panose="020F0502020204030204" pitchFamily="34" charset="0"/>
                <a:cs typeface="Calibri" panose="020F0502020204030204" pitchFamily="34" charset="0"/>
              </a:rPr>
              <a:t>susirinkimas tvirtina </a:t>
            </a:r>
            <a:r>
              <a:rPr lang="lt-LT" sz="1900" dirty="0">
                <a:solidFill>
                  <a:schemeClr val="tx1"/>
                </a:solidFill>
                <a:latin typeface="Calibri" panose="020F0502020204030204" pitchFamily="34" charset="0"/>
                <a:cs typeface="Calibri" panose="020F0502020204030204" pitchFamily="34" charset="0"/>
              </a:rPr>
              <a:t>bendrijos veiklos metinę ataskaitą</a:t>
            </a:r>
            <a:r>
              <a:rPr lang="lt-LT" sz="1900" dirty="0" smtClean="0">
                <a:solidFill>
                  <a:schemeClr val="tx1"/>
                </a:solidFill>
                <a:latin typeface="Calibri" panose="020F0502020204030204" pitchFamily="34" charset="0"/>
                <a:cs typeface="Calibri" panose="020F0502020204030204" pitchFamily="34" charset="0"/>
              </a:rPr>
              <a:t>.</a:t>
            </a:r>
            <a:endParaRPr lang="lt-LT" sz="1900" dirty="0">
              <a:solidFill>
                <a:schemeClr val="tx1"/>
              </a:solidFill>
              <a:latin typeface="Calibri" panose="020F0502020204030204" pitchFamily="34" charset="0"/>
              <a:cs typeface="Calibri" panose="020F0502020204030204" pitchFamily="34" charset="0"/>
            </a:endParaRPr>
          </a:p>
        </p:txBody>
      </p:sp>
      <p:pic>
        <p:nvPicPr>
          <p:cNvPr id="4" name="Paveikslėli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28127" y="0"/>
            <a:ext cx="1015873" cy="812698"/>
          </a:xfrm>
          <a:prstGeom prst="rect">
            <a:avLst/>
          </a:prstGeom>
        </p:spPr>
      </p:pic>
    </p:spTree>
    <p:extLst>
      <p:ext uri="{BB962C8B-B14F-4D97-AF65-F5344CB8AC3E}">
        <p14:creationId xmlns:p14="http://schemas.microsoft.com/office/powerpoint/2010/main" val="4045615843"/>
      </p:ext>
    </p:extLst>
  </p:cSld>
  <p:clrMapOvr>
    <a:masterClrMapping/>
  </p:clrMapOvr>
  <p:timing>
    <p:tnLst>
      <p:par>
        <p:cTn id="1" dur="indefinite" restart="never" nodeType="tmRoot"/>
      </p:par>
    </p:tnLst>
  </p:timing>
</p:sld>
</file>

<file path=ppt/theme/theme1.xml><?xml version="1.0" encoding="utf-8"?>
<a:theme xmlns:a="http://schemas.openxmlformats.org/drawingml/2006/main" name="Šnabždesys">
  <a:themeElements>
    <a:clrScheme name="Šnabždesys">
      <a:dk1>
        <a:sysClr val="windowText" lastClr="000000"/>
      </a:dk1>
      <a:lt1>
        <a:sysClr val="window" lastClr="FFFFFF"/>
      </a:lt1>
      <a:dk2>
        <a:srgbClr val="2E5369"/>
      </a:dk2>
      <a:lt2>
        <a:srgbClr val="CFE2E7"/>
      </a:lt2>
      <a:accent1>
        <a:srgbClr val="353535"/>
      </a:accent1>
      <a:accent2>
        <a:srgbClr val="1CACE3"/>
      </a:accent2>
      <a:accent3>
        <a:srgbClr val="265991"/>
      </a:accent3>
      <a:accent4>
        <a:srgbClr val="7E40CC"/>
      </a:accent4>
      <a:accent5>
        <a:srgbClr val="B927E9"/>
      </a:accent5>
      <a:accent6>
        <a:srgbClr val="E833BF"/>
      </a:accent6>
      <a:hlink>
        <a:srgbClr val="2DA0F1"/>
      </a:hlink>
      <a:folHlink>
        <a:srgbClr val="7ED1E6"/>
      </a:folHlink>
    </a:clrScheme>
    <a:fontScheme name="Šnabždesys">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Šnabždesys">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1231</TotalTime>
  <Words>2519</Words>
  <Application>Microsoft Office PowerPoint</Application>
  <PresentationFormat>Demonstracija ekrane (4:3)</PresentationFormat>
  <Paragraphs>111</Paragraphs>
  <Slides>17</Slides>
  <Notes>0</Notes>
  <HiddenSlides>0</HiddenSlides>
  <MMClips>0</MMClips>
  <ScaleCrop>false</ScaleCrop>
  <HeadingPairs>
    <vt:vector size="6" baseType="variant">
      <vt:variant>
        <vt:lpstr>Naudojami šriftai</vt:lpstr>
      </vt:variant>
      <vt:variant>
        <vt:i4>6</vt:i4>
      </vt:variant>
      <vt:variant>
        <vt:lpstr>Tema</vt:lpstr>
      </vt:variant>
      <vt:variant>
        <vt:i4>1</vt:i4>
      </vt:variant>
      <vt:variant>
        <vt:lpstr>Skaidrių pavadinimai</vt:lpstr>
      </vt:variant>
      <vt:variant>
        <vt:i4>17</vt:i4>
      </vt:variant>
    </vt:vector>
  </HeadingPairs>
  <TitlesOfParts>
    <vt:vector size="24" baseType="lpstr">
      <vt:lpstr>Arial</vt:lpstr>
      <vt:lpstr>Calibri</vt:lpstr>
      <vt:lpstr>Cambria Math</vt:lpstr>
      <vt:lpstr>Century Gothic</vt:lpstr>
      <vt:lpstr>Times New Roman</vt:lpstr>
      <vt:lpstr>Wingdings 3</vt:lpstr>
      <vt:lpstr>Šnabždesys</vt:lpstr>
      <vt:lpstr>„PowerPoint“ pateiktis</vt:lpstr>
      <vt:lpstr>BENDRIJOS ĮSTATAI</vt:lpstr>
      <vt:lpstr>BENDRIJOS NARIŲ IR JŲ ATSTOVŲ  SĄRAŠAS</vt:lpstr>
      <vt:lpstr>BENDROJO NAUDOJIMO OBJEKTŲ  APRAŠAS</vt:lpstr>
      <vt:lpstr>PASTATO BENDROJO NAUDOJIMO  OBJEKTAI</vt:lpstr>
      <vt:lpstr>„PowerPoint“ pateiktis</vt:lpstr>
      <vt:lpstr>METINIS BENDRIJOS ŪKINĖS               VEIKLOS PLANAS</vt:lpstr>
      <vt:lpstr>ILGALAIKIS NAMO ATNAUJINIMO  PLANAS</vt:lpstr>
      <vt:lpstr>BENDRIJOS VEIKLOS METINĖ  ATASKAITA</vt:lpstr>
      <vt:lpstr>BUTŲ IR KITŲ PATALPŲ SAVININKŲ PRAŠYMŲ, SKUNDŲ IR  KITŲ DOKUMENTŲ REGISTRAVIMO ŽURNALAS (DOKUMENTAS),                                INFORMACIJOS TEIKIMAS</vt:lpstr>
      <vt:lpstr>METINIŲ FINANSINIŲ ATASKAITŲ RINKINYS BEI METINIŲ PAJAMŲ IR IŠLAIDŲ SĄMATA</vt:lpstr>
      <vt:lpstr>PASLAUGŲ IR RANGOS DARBŲ PIRKIMAS</vt:lpstr>
      <vt:lpstr>VISUOTINIS SUSIRINKIMAS. SPRENDIMŲ PRIĖMIMAS*</vt:lpstr>
      <vt:lpstr>„PowerPoint“ pateiktis</vt:lpstr>
      <vt:lpstr>„PowerPoint“ pateiktis</vt:lpstr>
      <vt:lpstr>„PowerPoint“ pateiktis</vt:lpstr>
      <vt:lpstr>PAGRINDINIAI, DAUGIABUČIŲ NAMŲ SAVININKŲ BENDRIJAS (DNSB) REGLAMENTUOJANTYS, TEISĖS AKTAI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DAUGIABUČIŲ NAMŲ SAVININKŲ BENDRIJŲ DOKUMENTAI</dc:title>
  <dc:creator>Agnė Venienė</dc:creator>
  <cp:lastModifiedBy>Agnė Venienė</cp:lastModifiedBy>
  <cp:revision>265</cp:revision>
  <dcterms:created xsi:type="dcterms:W3CDTF">2017-11-24T11:45:21Z</dcterms:created>
  <dcterms:modified xsi:type="dcterms:W3CDTF">2025-10-13T09:39:45Z</dcterms:modified>
</cp:coreProperties>
</file>