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4" r:id="rId1"/>
  </p:sldMasterIdLst>
  <p:sldIdLst>
    <p:sldId id="257" r:id="rId2"/>
    <p:sldId id="261" r:id="rId3"/>
    <p:sldId id="262" r:id="rId4"/>
    <p:sldId id="263" r:id="rId5"/>
    <p:sldId id="268" r:id="rId6"/>
    <p:sldId id="269" r:id="rId7"/>
    <p:sldId id="274" r:id="rId8"/>
    <p:sldId id="264" r:id="rId9"/>
    <p:sldId id="273" r:id="rId10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307"/>
    <a:srgbClr val="478428"/>
    <a:srgbClr val="076D11"/>
    <a:srgbClr val="6C974B"/>
    <a:srgbClr val="76B048"/>
    <a:srgbClr val="0436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9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D44370-562B-4090-8CF3-5DBC1A9DF73E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A84BE-A0EF-4F76-84E6-0B0741EB88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9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9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2754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57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0484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05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10662-706F-4176-8B6D-D3AB46C3CBE1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A08C9-AA90-462A-88EC-D248AE6C85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3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82B93-4F75-44F6-9C4F-18A82059257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7E395-AB6B-41DC-8377-5DE866E92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5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BC1C9-5A96-452F-A4F6-81501B213639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E5325-7640-4ACB-AF96-D03B5E150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0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E256F-0398-4646-B61B-9129A796225E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D6C-B3A0-43BE-8FC6-9C9AB18C1C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2C837-2E3C-43C0-B272-AD944978069A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39026-96D9-48CB-A205-69A1301E8F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2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6C9B3-F40F-4B3A-A992-E546DA0B5F49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55DB1-BC2F-450D-A174-2FF7F8ED4D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8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5D7B5-102E-4F36-B019-B5DF6C74B0B9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1FAF8-6CE0-4665-8FDF-FC489E4A40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9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BF151-231A-4970-BD2C-800F6465FAA4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F4A18-01B4-4226-832B-FB66CB4C7B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6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9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74942E-67C0-4D19-8032-12763F2E0BF3}" type="datetimeFigureOut">
              <a:rPr lang="en-US" smtClean="0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050A608-7E2D-48A2-9DB1-7DD8DE87F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1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  <p:sldLayoutId id="2147484067" r:id="rId13"/>
    <p:sldLayoutId id="2147484068" r:id="rId14"/>
    <p:sldLayoutId id="2147484069" r:id="rId15"/>
    <p:sldLayoutId id="21474840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unas.lt/administracija/struktura-ir-kontaktine-informacija/seniunijos/dainavos-seniunija/dainavos-seniunijos-naujieno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4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tačiakampis 8"/>
          <p:cNvSpPr>
            <a:spLocks noChangeArrowheads="1"/>
          </p:cNvSpPr>
          <p:nvPr/>
        </p:nvSpPr>
        <p:spPr bwMode="auto">
          <a:xfrm>
            <a:off x="641763" y="1807622"/>
            <a:ext cx="81138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lt-LT" altLang="lt-LT" sz="2000" b="1" dirty="0">
                <a:latin typeface="Calisto MT" panose="02040603050505030304" pitchFamily="18" charset="0"/>
              </a:rPr>
              <a:t>KAUNO MIESTO SAVIVALDYBĖS ADMINISTRACIJOS FILIALO </a:t>
            </a:r>
            <a:br>
              <a:rPr lang="lt-LT" altLang="lt-LT" sz="2000" b="1" dirty="0">
                <a:latin typeface="Calisto MT" panose="02040603050505030304" pitchFamily="18" charset="0"/>
              </a:rPr>
            </a:br>
            <a:r>
              <a:rPr lang="lt-LT" altLang="lt-LT" sz="2000" b="1" dirty="0" smtClean="0">
                <a:latin typeface="Calisto MT" panose="02040603050505030304" pitchFamily="18" charset="0"/>
              </a:rPr>
              <a:t>DAINAVOS </a:t>
            </a:r>
            <a:r>
              <a:rPr lang="lt-LT" altLang="lt-LT" sz="2000" b="1" dirty="0">
                <a:latin typeface="Calisto MT" panose="02040603050505030304" pitchFamily="18" charset="0"/>
              </a:rPr>
              <a:t>SENIŪNIJOS</a:t>
            </a:r>
          </a:p>
        </p:txBody>
      </p:sp>
      <p:sp>
        <p:nvSpPr>
          <p:cNvPr id="4" name="Antraštė 1"/>
          <p:cNvSpPr txBox="1">
            <a:spLocks/>
          </p:cNvSpPr>
          <p:nvPr/>
        </p:nvSpPr>
        <p:spPr>
          <a:xfrm>
            <a:off x="2383395" y="3451879"/>
            <a:ext cx="3929225" cy="36036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lt-LT" sz="18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20</a:t>
            </a:r>
            <a:r>
              <a:rPr lang="en-US" sz="18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lt-LT" sz="18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3 </a:t>
            </a:r>
            <a:r>
              <a:rPr lang="lt-LT" sz="18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M. VEIKLOS ATASKAITA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116378" y="5502717"/>
            <a:ext cx="9576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Pagal Valstybės įmonės „Registrų centras“ 2024 m. vasario 4 d. davinius </a:t>
            </a: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Kauno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miesto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DAINAVOS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seniūnijai priskirta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50232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žmonių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354908" y="2757514"/>
            <a:ext cx="7980256" cy="3512703"/>
          </a:xfrm>
        </p:spPr>
        <p:txBody>
          <a:bodyPr>
            <a:noAutofit/>
          </a:bodyPr>
          <a:lstStyle/>
          <a:p>
            <a:pPr algn="just"/>
            <a:r>
              <a:rPr lang="lt-LT" b="1" u="sng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3.1.3.1.002</a:t>
            </a:r>
            <a:r>
              <a:rPr lang="lt-LT" b="1" u="sng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.01 Inicijuotų Dainavos seniūnijos teritorijos priežiūros priemonių skaičius</a:t>
            </a:r>
            <a:r>
              <a:rPr lang="lt-LT" sz="1800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lt-LT" sz="1400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Pagal ANK 366 str. 1 d.  (Tvarkymo ir švaros taisyklių  pažeidimas) surašyti 4 protokolai. Raštų (įspėjimų) dėl atliekų tvarkymo ir priskirtos teritorijos priežiūros (Kauno miesto tvarkymo ir švaros taisyklių 3 punktas), dėl žemės sklypų įtraukimo į padidinto mokesčio tarifo sąrašus (ketinimo įtraukti į nenaudojamos žemės sąrašą), dėl nenaudojamų, neprižiūrimų žemės sklypų (teršimo iš sklypo) - išsiųstas 191 raštas. Dėl galimai netinkamos priskirtos teritorijos  priežiūros atlikti 227 faktinių duomenų patikrinimai.  Plano įgyvendinimo procentas – 93,8 proc. Neįgyvendinimo priežastis – gyventojai tapo atsakingesniais vykdydami priskirtų teritorijų priežiūrą.</a:t>
            </a:r>
          </a:p>
          <a:p>
            <a:pPr algn="ctr"/>
            <a:endParaRPr lang="lt-LT" b="1" dirty="0" smtClean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t-LT" sz="1800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Planuota – 450 priemonių, įvykdytos – 422;</a:t>
            </a:r>
          </a:p>
          <a:p>
            <a:pPr algn="l"/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Padidinta 41 sklypo kontrolė;</a:t>
            </a:r>
            <a:endParaRPr lang="lt-LT" sz="1800" b="1" dirty="0" smtClean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Į Nenaudojamos žemės sklypų 2023 metų sąrašus įtraukti 8 sklypai.</a:t>
            </a:r>
            <a:endParaRPr lang="lt-LT" sz="1800" b="1" dirty="0" smtClean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8022" y="692697"/>
            <a:ext cx="69993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metais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ainavos seniūnija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įgyvendindama SVP  priemonę 3.1.3.1.002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„Dainavos 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seniūnijos įtakos stiprinimas skatinant gyventojų bendruomeniškumą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vykdė 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veiklas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913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inis pavadinimas 2"/>
          <p:cNvSpPr txBox="1">
            <a:spLocks/>
          </p:cNvSpPr>
          <p:nvPr/>
        </p:nvSpPr>
        <p:spPr>
          <a:xfrm>
            <a:off x="507076" y="75275"/>
            <a:ext cx="7207135" cy="301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lt-LT" b="1" u="sng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3.1.3.1.002.02 Organizuotų </a:t>
            </a:r>
            <a:r>
              <a:rPr lang="lt-LT" b="1" u="sng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(dalyvauta organizuojant) sueigų</a:t>
            </a:r>
            <a:r>
              <a:rPr lang="lt-LT" b="1" u="sng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susitikimų, susirinkimų skaičius Dainavos seniūnijoje, skatinant gyventojų dalyvavimą vietos savivaldos procese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lt-LT" sz="1400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Organizuotų renginių Dainavos seniūnijoje, skatinant gyventojų dalyvavimą vietos savivaldos procese  daugiau nei 15-ka, tačiau ne visi buvo aprašomi internete arba protokoluojami (pvz.: neaprašomi susitikimai su bendrijų pirmininkais sprendžiant jų namams aktualias problemas ar priėmimų metu analizuojamos kvartalinės renovacijos galimybės, kadangi seniūnijai nepakanka žmogiškųjų išteklių vykdomai veiklai aprašyti). Į ataskaitą įtraukti tik renginiai kurie buvo viešinti seniūnijos svetainėje </a:t>
            </a:r>
            <a:r>
              <a:rPr lang="lt-LT" sz="1400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https://www.kaunas.lt/administracija/struktura-ir-kontaktine-informacija/seniunijos/dainavos-seniunija/dainavos-seniunijos-naujienos</a:t>
            </a:r>
            <a:r>
              <a:rPr lang="lt-LT" sz="1400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lt-LT" sz="1400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arba viešinami/ protokoluojami. </a:t>
            </a:r>
          </a:p>
        </p:txBody>
      </p:sp>
      <p:sp>
        <p:nvSpPr>
          <p:cNvPr id="6" name="Antrinis pavadinimas 2"/>
          <p:cNvSpPr txBox="1">
            <a:spLocks/>
          </p:cNvSpPr>
          <p:nvPr/>
        </p:nvSpPr>
        <p:spPr>
          <a:xfrm>
            <a:off x="332509" y="3086793"/>
            <a:ext cx="7872154" cy="3555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AutoNum type="arabicPeriod"/>
            </a:pP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2023-02-15 – renginys „Dainuoju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Lietuvai“, skirtas 105-osioms Lietuvos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valstybės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atkūrimo metinėms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paminėti;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AutoNum type="arabicPeriod"/>
            </a:pP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2023-02-20 -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Dainavos seniūnijos seniūnaičių ir išplėstinė seniūnaičių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sueigos;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2023-02-22  tarpinstitucinis pasitarimas sprendžiant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jaunimo nusikalstamumo problemą Dainavos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seniūnijoje;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2023-03-13 renginys „Akmenimis sugrįžom iš kelionės“,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skirta Lietuvos nepriklausomybės atkūrimo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33-sioms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metinėms paminėti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-03-31 renginys bendruomenei „Kaip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bendruomenės nariams padėti išvengti galimų socialinių problemų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atsiradimo“;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2023-05-16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popietė „kai tu šalia“, skirta šeimos dienai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paminėti;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2023-07-04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renginys „Apie Lietuvą – iš širdies į širdį“, skirtas Valstybės (Lietuvos karaliaus Mindaugo karūnavimo)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dienai;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2023-07-26 </a:t>
            </a:r>
            <a:r>
              <a:rPr lang="lt-LT" sz="1200" dirty="0" err="1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Oninių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šventė „Švęskime Oną – su šviežia duona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2023-09-07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šventė – „Dainomis ir poetų eilėmis atsisveikinkime su vasara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2023-10-24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architekto - dailininko Jono Lukšės piešinių parodos „Lietuvos piliakalniai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2023-10-17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renginys „Susitikimas su vertėja – profesijos pristatymas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2023-10-10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koncertas „Mus vienija draugystė ir daina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2023-12-02 Prienų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rajono nepriklausomo mėgėjų teatro „Veidrodis“ 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spektaklis – komedija bendruomenei;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2023-12-18 Seniūnaičių sueiga</a:t>
            </a:r>
          </a:p>
          <a:p>
            <a:pPr marL="0" indent="0" algn="just">
              <a:spcBef>
                <a:spcPts val="0"/>
              </a:spcBef>
              <a:spcAft>
                <a:spcPts val="100"/>
              </a:spcAft>
              <a:buClrTx/>
              <a:buFont typeface="Wingdings 3" charset="2"/>
              <a:buAutoNum type="arabicPeriod"/>
            </a:pP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2023-12-19 adventinė popietė </a:t>
            </a:r>
            <a:r>
              <a:rPr lang="lt-LT" sz="1200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„Aš laukiu Kalėdų</a:t>
            </a:r>
            <a:r>
              <a:rPr lang="lt-LT" sz="1200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7" name="Antrinis pavadinimas 2"/>
          <p:cNvSpPr txBox="1">
            <a:spLocks/>
          </p:cNvSpPr>
          <p:nvPr/>
        </p:nvSpPr>
        <p:spPr>
          <a:xfrm>
            <a:off x="694111" y="3375428"/>
            <a:ext cx="7207135" cy="301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lt-LT" sz="1400" b="1" dirty="0" smtClean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1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9687"/>
            <a:ext cx="7955280" cy="478592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t-LT" sz="2000" b="1" u="sng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3.1.3.1.002.03. Dainavos seniūnijos atliktų statinių priežiūros priemonių dalis nuo suplanuotų priemonių skaičiaus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t-LT" sz="1700" u="sng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Užduotis - patikrinti 250 </a:t>
            </a:r>
            <a:r>
              <a:rPr lang="lt-LT" sz="1700" u="sng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statinių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Įvertinus, kad trūko darbuotojų, o esami turėjo daugiau nei 3 metus neišnaudotų atostogų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buvo suplanuotas plano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įvykdymo procentas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- 94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(236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statiniai). </a:t>
            </a:r>
            <a:r>
              <a:rPr lang="lt-LT" sz="1700" u="sng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Faktiškai patikrinti 273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statiniai (106 proc.),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kadangi kelis mėnesius buvo užpildytos visos pareigybės,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neplaniniai patikrinimai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dėl skundų, kreipimųsi iš Nacionalinės žemės tarnybos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Identifikuota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jog statinių techninę priežiūrą vykdantys specialistai neužtikrina, kad į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paviršines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nuotėkas nebūtų leidžiamos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komunalinės. To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pasėkoje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2023-07-18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Kauno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savivaldybės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taryba patvirtino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Kauno 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savivaldybės daugiabučių namų bendrųjų statinio inžinerinių sistemų kapitalinio remonto ir (ar) naujų įrengimo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programą, kurią parengė Kauno m. savivaldybės Būsto modernizavimo, administravimo ir energetikos skyrius.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Pasiekta</a:t>
            </a:r>
            <a:r>
              <a:rPr lang="lt-LT" sz="1700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kad bendrojo naudojimo objektų valdytojai imtųsi aktyvių veiksmų sprendžiant antisanitarinės būklės klausimus, kenkėjų kontrolę. Glaudžiai bendradarbiaujama su Viešosios tvarkos skyriumi sprendžiant sanitarinės kontrolės taisyklių </a:t>
            </a:r>
            <a:r>
              <a:rPr lang="lt-LT" sz="1700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pažeidimus.</a:t>
            </a:r>
            <a:endParaRPr lang="lt-LT" sz="1700" dirty="0">
              <a:solidFill>
                <a:srgbClr val="478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9011" y="4888230"/>
            <a:ext cx="755626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5000"/>
              </a:lnSpc>
              <a:spcAft>
                <a:spcPts val="800"/>
              </a:spcAft>
            </a:pPr>
            <a:r>
              <a:rPr lang="lt-LT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Patikrinti 273 statiniai;</a:t>
            </a:r>
          </a:p>
          <a:p>
            <a:pPr algn="just">
              <a:lnSpc>
                <a:spcPct val="95000"/>
              </a:lnSpc>
              <a:spcAft>
                <a:spcPts val="800"/>
              </a:spcAft>
            </a:pPr>
            <a:r>
              <a:rPr lang="lt-LT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 </a:t>
            </a:r>
            <a:r>
              <a:rPr lang="lt-LT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Apleisto ar neprižiūrimo nekilnojamojo turto 2023 metų </a:t>
            </a:r>
            <a:r>
              <a:rPr lang="lt-LT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sąrašą įtraukta 10 statinių;</a:t>
            </a:r>
            <a:endParaRPr lang="lt-LT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5000"/>
              </a:lnSpc>
              <a:spcAft>
                <a:spcPts val="800"/>
              </a:spcAft>
            </a:pPr>
            <a:r>
              <a:rPr lang="lt-LT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Dėl </a:t>
            </a:r>
            <a:r>
              <a:rPr lang="lt-LT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objektų </a:t>
            </a:r>
            <a:r>
              <a:rPr lang="lt-LT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informacija perduota VSTPI;</a:t>
            </a:r>
          </a:p>
          <a:p>
            <a:pPr algn="just">
              <a:lnSpc>
                <a:spcPct val="95000"/>
              </a:lnSpc>
              <a:spcAft>
                <a:spcPts val="800"/>
              </a:spcAft>
            </a:pPr>
            <a:r>
              <a:rPr lang="lt-LT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Dėka suaktyvintos statinių priežiūros, 2023 m. atsirado nauja finansinės paramos daugiabučiams programa.</a:t>
            </a:r>
            <a:endParaRPr lang="lt-LT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84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91765" y="174097"/>
            <a:ext cx="7806643" cy="445368"/>
          </a:xfrm>
        </p:spPr>
        <p:txBody>
          <a:bodyPr>
            <a:normAutofit/>
          </a:bodyPr>
          <a:lstStyle/>
          <a:p>
            <a:r>
              <a:rPr lang="lt-LT" sz="2000" b="1" dirty="0" smtClean="0">
                <a:latin typeface="Bookman Old Style" panose="02050604050505020204" pitchFamily="18" charset="0"/>
                <a:cs typeface="Times New Roman" pitchFamily="18" charset="0"/>
              </a:rPr>
              <a:t>DAINAVOS SENIŪNIJOS 2023 </a:t>
            </a:r>
            <a:r>
              <a:rPr lang="lt-LT" sz="2000" b="1" dirty="0">
                <a:latin typeface="Bookman Old Style" panose="02050604050505020204" pitchFamily="18" charset="0"/>
                <a:cs typeface="Times New Roman" pitchFamily="18" charset="0"/>
              </a:rPr>
              <a:t>M. ATLIKTI DARBAI </a:t>
            </a:r>
            <a:r>
              <a:rPr lang="lt-LT" sz="2000" b="1" dirty="0" smtClean="0">
                <a:latin typeface="Bookman Old Style" panose="02050604050505020204" pitchFamily="18" charset="0"/>
                <a:cs typeface="Times New Roman" pitchFamily="18" charset="0"/>
              </a:rPr>
              <a:t>(1):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1519" y="945375"/>
            <a:ext cx="7987712" cy="56216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ašalinti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besiformuojantys sąvartynai, inicijuota 10 viešųjų erdvių sutvarkymo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Išnagrinėti seniūnijos gyventojų skundai, pasiūlymai, prašymai, įstaigų prašymai - 402;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Pateikta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konsultacijų (telefonu,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el. paštu, gyventojui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atvykus į seniūniją)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 7000;</a:t>
            </a:r>
            <a:endParaRPr lang="lt-LT" sz="1600" b="1" dirty="0">
              <a:solidFill>
                <a:srgbClr val="478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Parengti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seniūno įsakymai veiklos klausimais –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4;</a:t>
            </a:r>
            <a:endParaRPr lang="lt-LT" sz="1600" b="1" dirty="0">
              <a:solidFill>
                <a:srgbClr val="478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Organizuota arba dalyvauta organizuojant sueigas, šventes, susirinkimus ir pan. 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15;</a:t>
            </a:r>
            <a:endParaRPr lang="lt-LT" sz="1600" b="1" dirty="0">
              <a:solidFill>
                <a:srgbClr val="478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Dalyvauta komisijose, valstybinių institucijų organizuotuose reiduose  ir patikrinimuose - 3;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Sudaryta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sutarčių su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visuomenei naudingos veiklos atlikėjais –  168;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Vykdyta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 seniūnijos teritorijoje esančių kioskų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stebėsena;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Vykdyta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kasinėjimo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darbų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Kauno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savivaldybės viešojo naudojimo teritorijoje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kontrolė – 62 </a:t>
            </a:r>
            <a:r>
              <a:rPr lang="lt-LT" sz="1600" b="1" dirty="0" err="1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 kurių 7 dėl nekokybiškai atliktų darbų nepritarta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 – sutvarkė atliktų darbų broką, atsiradusį garantiniu laikotarpiu.</a:t>
            </a:r>
            <a:endParaRPr lang="lt-LT" sz="1600" b="1" dirty="0" smtClean="0">
              <a:solidFill>
                <a:srgbClr val="478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Pateikti pasiūlymai įkurti 3 naujus skverus ir 2 atnaujinti (modernizuoti);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Suteikta </a:t>
            </a:r>
            <a:r>
              <a:rPr lang="lt-LT" sz="1600" b="1" dirty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pagalba ugdymo įstaigoms, nevyriausybinėms </a:t>
            </a:r>
            <a:r>
              <a:rPr lang="lt-LT" sz="1600" b="1" dirty="0" smtClean="0">
                <a:solidFill>
                  <a:srgbClr val="478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organizacijoms - 53.</a:t>
            </a:r>
            <a:endParaRPr lang="lt-LT" sz="1600" b="1" dirty="0">
              <a:solidFill>
                <a:srgbClr val="478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4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80682" y="310810"/>
            <a:ext cx="9211687" cy="445368"/>
          </a:xfrm>
        </p:spPr>
        <p:txBody>
          <a:bodyPr>
            <a:normAutofit/>
          </a:bodyPr>
          <a:lstStyle/>
          <a:p>
            <a:r>
              <a:rPr lang="lt-LT" sz="2000" b="1" dirty="0" smtClean="0">
                <a:latin typeface="Bookman Old Style" panose="02050604050505020204" pitchFamily="18" charset="0"/>
                <a:cs typeface="Times New Roman" pitchFamily="18" charset="0"/>
              </a:rPr>
              <a:t>DAINAVOS SENIŪNIJOS 2023 </a:t>
            </a:r>
            <a:r>
              <a:rPr lang="lt-LT" sz="2000" b="1" dirty="0">
                <a:latin typeface="Bookman Old Style" panose="02050604050505020204" pitchFamily="18" charset="0"/>
                <a:cs typeface="Times New Roman" pitchFamily="18" charset="0"/>
              </a:rPr>
              <a:t>M. ATLIKTI DARBAI </a:t>
            </a:r>
            <a:r>
              <a:rPr lang="lt-LT" sz="2000" b="1" dirty="0" smtClean="0">
                <a:latin typeface="Bookman Old Style" panose="02050604050505020204" pitchFamily="18" charset="0"/>
                <a:cs typeface="Times New Roman" pitchFamily="18" charset="0"/>
              </a:rPr>
              <a:t>(2):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22491" y="764491"/>
            <a:ext cx="7782665" cy="5810877"/>
          </a:xfrm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Išduota pažymų apie šeimos sudėtį ir gyvenamąją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vietą – 2754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(2022 m. - 2948);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deklaruota gyvenamoji vieta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1970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- 1767);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deklaruotas išvykimas iš LR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- 132);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priimta sprendimų dėl deklaravimo duomenų keitimo, taisymo ir naikinimo – </a:t>
            </a:r>
            <a:r>
              <a:rPr lang="en-US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163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(2022m. - 165);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įtraukta į GVNA apskaitą – </a:t>
            </a:r>
            <a:r>
              <a:rPr lang="en-US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- 228);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atlikta </a:t>
            </a: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notarinių veiksmų –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177  (2022 </a:t>
            </a: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- 111);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išduota gyventojų charakteristikų –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(2022m. - 79);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inicijuotas </a:t>
            </a: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 valstybinės žemės stovinčių nelegalių statinių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šalinimas  – 2 (2022 m. – 4) ;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pateiktų </a:t>
            </a: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informacinių straipsnių skaičius seniūnijos internetinėje svetainėje 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233 (2022 m.- 201) ;</a:t>
            </a:r>
            <a:endParaRPr lang="lt-LT" sz="2000" dirty="0">
              <a:solidFill>
                <a:srgbClr val="076D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parengta </a:t>
            </a:r>
            <a:r>
              <a:rPr lang="lt-LT" sz="2000" dirty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struktūriniame padalinyje įregistruota dokumentų (be pažymų) – </a:t>
            </a:r>
            <a:r>
              <a:rPr lang="en-US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1330</a:t>
            </a:r>
            <a:r>
              <a:rPr lang="lt-LT" sz="2000" dirty="0" smtClean="0">
                <a:solidFill>
                  <a:srgbClr val="076D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45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8428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18363" y="2206026"/>
            <a:ext cx="7603667" cy="710733"/>
          </a:xfrm>
        </p:spPr>
        <p:txBody>
          <a:bodyPr>
            <a:noAutofit/>
          </a:bodyPr>
          <a:lstStyle/>
          <a:p>
            <a:pPr algn="just"/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SVP  priemonės 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3.1.3.1.002 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„Seniūnijų 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įtakos stiprinimas skatinant gyventojų bendruomeniškumą“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Dainavos seniūnijos uždaviniai 2024 metams:</a:t>
            </a:r>
            <a:endParaRPr lang="lt-LT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18363" y="3701408"/>
            <a:ext cx="8168932" cy="2233879"/>
          </a:xfrm>
          <a:solidFill>
            <a:schemeClr val="accent1">
              <a:alpha val="0"/>
            </a:schemeClr>
          </a:solidFill>
        </p:spPr>
        <p:txBody>
          <a:bodyPr>
            <a:noAutofit/>
          </a:bodyPr>
          <a:lstStyle/>
          <a:p>
            <a: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lt-LT" sz="1600" b="1" dirty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Organizuotų sueigų, susitikimų, susirinkimų skaičius Dainavos seniūnijoje, skatinant gyventojų dalyvavimą vietos savivaldos procese – </a:t>
            </a:r>
            <a:r>
              <a:rPr lang="lt-LT" sz="1600" b="1" dirty="0" smtClean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11;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lt-LT" sz="1600" b="1" dirty="0" smtClean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lt-LT" sz="1600" b="1" dirty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deklaravimo paslaugomis pasinaudojusių gyventojų dalis nuo visų deklaravimo paslaugą gavusių gyventojų būtų ne mažesnė nei 18,75 proc.; </a:t>
            </a:r>
            <a:endParaRPr lang="lt-LT" sz="1600" b="1" dirty="0" smtClean="0">
              <a:solidFill>
                <a:srgbClr val="0436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lt-LT" sz="1600" b="1" dirty="0" smtClean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Inicijuotų </a:t>
            </a:r>
            <a:r>
              <a:rPr lang="lt-LT" sz="1600" b="1" dirty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Dainavos seniūnijos teritorijos priežiūros priemonių skaičius – </a:t>
            </a:r>
            <a:r>
              <a:rPr lang="lt-LT" sz="1600" b="1" dirty="0" smtClean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225;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lt-LT" sz="1600" b="1" dirty="0" smtClean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Dainavos </a:t>
            </a:r>
            <a:r>
              <a:rPr lang="lt-LT" sz="1600" b="1" dirty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seniūnijos atliktų statinių priežiūros priemonių dalis nuo suplanuotų priemonių skaičiaus – </a:t>
            </a:r>
            <a:r>
              <a:rPr lang="lt-LT" sz="1600" b="1" dirty="0" smtClean="0">
                <a:solidFill>
                  <a:srgbClr val="0436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95,25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lt-LT" sz="1600" b="1" dirty="0">
              <a:solidFill>
                <a:srgbClr val="0436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lt-LT" sz="1600" b="1" dirty="0">
              <a:solidFill>
                <a:srgbClr val="0436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lt-LT" sz="1600" b="1" dirty="0">
              <a:solidFill>
                <a:srgbClr val="0436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5000"/>
              </a:lnSpc>
              <a:spcBef>
                <a:spcPts val="0"/>
              </a:spcBef>
              <a:buNone/>
            </a:pPr>
            <a:endParaRPr lang="lt-LT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810344"/>
              </p:ext>
            </p:extLst>
          </p:nvPr>
        </p:nvGraphicFramePr>
        <p:xfrm>
          <a:off x="455581" y="5874789"/>
          <a:ext cx="6926121" cy="7670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926121">
                  <a:extLst>
                    <a:ext uri="{9D8B030D-6E8A-4147-A177-3AD203B41FA5}">
                      <a16:colId xmlns:a16="http://schemas.microsoft.com/office/drawing/2014/main" val="2383652348"/>
                    </a:ext>
                  </a:extLst>
                </a:gridCol>
              </a:tblGrid>
              <a:tr h="606829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Siektina 2025 metais stebėsenos rodiklio reikšmė: Gyventojų pasitenkinimo seniūnijose aptarnaujančių skyrių ir darbuotojų teikiamomis paslaugomis ir veikla indeksas (balas) – 8,2.</a:t>
                      </a:r>
                      <a:endParaRPr lang="lt-L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17780" marB="17780">
                    <a:solidFill>
                      <a:srgbClr val="76B0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51662"/>
                  </a:ext>
                </a:extLst>
              </a:tr>
            </a:tbl>
          </a:graphicData>
        </a:graphic>
      </p:graphicFrame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764806"/>
              </p:ext>
            </p:extLst>
          </p:nvPr>
        </p:nvGraphicFramePr>
        <p:xfrm>
          <a:off x="-1" y="22999"/>
          <a:ext cx="7589521" cy="189724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589521">
                  <a:extLst>
                    <a:ext uri="{9D8B030D-6E8A-4147-A177-3AD203B41FA5}">
                      <a16:colId xmlns:a16="http://schemas.microsoft.com/office/drawing/2014/main" val="2383652348"/>
                    </a:ext>
                  </a:extLst>
                </a:gridCol>
              </a:tblGrid>
              <a:tr h="1897241">
                <a:tc>
                  <a:txBody>
                    <a:bodyPr/>
                    <a:lstStyle/>
                    <a:p>
                      <a:pPr algn="just"/>
                      <a:r>
                        <a:rPr lang="lt-LT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Kauno m. savivaldybės 2024–2026 metų strateginis veiklos planas, patvirtintas </a:t>
                      </a:r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Kauno miesto savivaldybės tarybos 2024 m. vasario 13 d. sprendimu Nr. T-1, kuris </a:t>
                      </a:r>
                      <a:r>
                        <a:rPr lang="lt-LT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parengtas remiantis Kauno miesto savivaldybės strateginiu plėtros planu iki 2030 metų, patvirtintu Kauno miesto savivaldybės tarybos 2022 m. gegužės 24 d. sprendimu Nr. T-251 „Dėl Kauno miesto savivaldybės strateginio plėtros plano iki 2030 metų patvirtinimo“. </a:t>
                      </a:r>
                      <a:endParaRPr lang="lt-L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17780" marB="17780">
                    <a:solidFill>
                      <a:srgbClr val="6C97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5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85359" y="109961"/>
            <a:ext cx="7603667" cy="710733"/>
          </a:xfrm>
        </p:spPr>
        <p:txBody>
          <a:bodyPr>
            <a:noAutofit/>
          </a:bodyPr>
          <a:lstStyle/>
          <a:p>
            <a:pPr algn="ctr"/>
            <a:r>
              <a:rPr lang="lt-LT" sz="24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DAINAVOS SENIŪNIJOS SVARBIAUSI DARBAI (VEIKLOS PRIORITETAI) 2024 METAMS</a:t>
            </a:r>
            <a:endParaRPr lang="lt-LT" sz="2400" b="1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49382" y="1030779"/>
            <a:ext cx="7539644" cy="5536275"/>
          </a:xfrm>
          <a:solidFill>
            <a:schemeClr val="accent1">
              <a:alpha val="0"/>
            </a:schemeClr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Teikti 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kokybiškas viešojo administravimo paslaugas 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gyventojams;</a:t>
            </a:r>
            <a:endParaRPr lang="lt-LT" b="1" dirty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Skatinti 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bendruomenę dalyvauti miesto valdyme ir remti bendruomenės kultūrines, švietimo ir kitas pilietinės iniciatyvos formas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lt-LT" b="1" dirty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Didinti statinių naudojimo priežiūros efektyvumą tiek skaitiniu tiek kokybiniu aspektais;</a:t>
            </a:r>
          </a:p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Siekti, kad apleistų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neprižiūrimų pastatų skaičiaus pokytis lyginant su praėjusiais metais sumažėtų ne mažiau kaip 5 proc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Siekti, kad apleistų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neprižiūrimų žemės sklypų skaičiaus pokytis lyginant su praėjusiais metais sumažėtų ne mažiau kaip 5 proc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Gerinti aplinkos kokybę ir apsaugą seniūnijos teritorijoje, siekti saugios gyvenamosios aplinkos, gerinti socialinę aplinką seniūnijos gyventojams; </a:t>
            </a:r>
          </a:p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Skatinti 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gyventojus naudotis e. 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paslaugomis bei konsultuoti kaip tai galima atlikti. </a:t>
            </a:r>
            <a:endParaRPr lang="lt-LT" b="1" dirty="0" smtClean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50"/>
              </a:spcBef>
              <a:buFont typeface="Wingdings" panose="05000000000000000000" pitchFamily="2" charset="2"/>
              <a:buChar char="q"/>
            </a:pP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Neviršijant 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 įgaliojimų, 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didinti seniūnijos 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aptarnaujamoje teritorijoje 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Savivaldybės </a:t>
            </a:r>
            <a:r>
              <a:rPr lang="lt-LT" b="1" dirty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institucijų sprendimų </a:t>
            </a:r>
            <a:r>
              <a:rPr lang="lt-LT" b="1" dirty="0" smtClean="0">
                <a:solidFill>
                  <a:srgbClr val="1223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įgyvendinimų kontrolės efektyvumą.</a:t>
            </a:r>
            <a:endParaRPr lang="lt-LT" b="1" dirty="0" smtClean="0">
              <a:solidFill>
                <a:srgbClr val="1223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5000"/>
              </a:lnSpc>
              <a:spcBef>
                <a:spcPts val="0"/>
              </a:spcBef>
              <a:buNone/>
            </a:pPr>
            <a:endParaRPr lang="lt-LT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alphaModFix amt="5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723356" y="2487311"/>
            <a:ext cx="7960834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lt-LT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76D1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AČIŪ UŽ DĖMESĮ</a:t>
            </a:r>
            <a:endParaRPr lang="lt-LT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76D1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75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2725</TotalTime>
  <Words>1319</Words>
  <Application>Microsoft Office PowerPoint</Application>
  <PresentationFormat>A4 formatas (210 x 297 mm)</PresentationFormat>
  <Paragraphs>81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7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Calisto MT</vt:lpstr>
      <vt:lpstr>Times New Roman</vt:lpstr>
      <vt:lpstr>Trebuchet MS</vt:lpstr>
      <vt:lpstr>Wingdings</vt:lpstr>
      <vt:lpstr>Wingdings 3</vt:lpstr>
      <vt:lpstr>Briaunota</vt:lpstr>
      <vt:lpstr>„PowerPoint“ pateiktis</vt:lpstr>
      <vt:lpstr>„PowerPoint“ pateiktis</vt:lpstr>
      <vt:lpstr>„PowerPoint“ pateiktis</vt:lpstr>
      <vt:lpstr>„PowerPoint“ pateiktis</vt:lpstr>
      <vt:lpstr>DAINAVOS SENIŪNIJOS 2023 M. ATLIKTI DARBAI (1):</vt:lpstr>
      <vt:lpstr>DAINAVOS SENIŪNIJOS 2023 M. ATLIKTI DARBAI (2):</vt:lpstr>
      <vt:lpstr>SVP  priemonės 3.1.3.1.002 „Seniūnijų įtakos stiprinimas skatinant gyventojų bendruomeniškumą“, Dainavos seniūnijos uždaviniai 2024 metams:</vt:lpstr>
      <vt:lpstr>DAINAVOS SENIŪNIJOS SVARBIAUSI DARBAI (VEIKLOS PRIORITETAI) 2024 METAMS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Almantas Tuminauskas</dc:creator>
  <cp:lastModifiedBy>Violeta Baltutienė</cp:lastModifiedBy>
  <cp:revision>156</cp:revision>
  <cp:lastPrinted>2022-02-24T12:59:45Z</cp:lastPrinted>
  <dcterms:created xsi:type="dcterms:W3CDTF">2020-02-19T13:57:28Z</dcterms:created>
  <dcterms:modified xsi:type="dcterms:W3CDTF">2024-02-27T10:31:16Z</dcterms:modified>
</cp:coreProperties>
</file>