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5" r:id="rId1"/>
  </p:sldMasterIdLst>
  <p:sldIdLst>
    <p:sldId id="269" r:id="rId2"/>
    <p:sldId id="257" r:id="rId3"/>
    <p:sldId id="258" r:id="rId4"/>
    <p:sldId id="259" r:id="rId5"/>
    <p:sldId id="267" r:id="rId6"/>
    <p:sldId id="268" r:id="rId7"/>
    <p:sldId id="260" r:id="rId8"/>
    <p:sldId id="261" r:id="rId9"/>
    <p:sldId id="262" r:id="rId10"/>
    <p:sldId id="263" r:id="rId11"/>
    <p:sldId id="265" r:id="rId12"/>
    <p:sldId id="264" r:id="rId13"/>
    <p:sldId id="272" r:id="rId14"/>
    <p:sldId id="270" r:id="rId15"/>
    <p:sldId id="271" r:id="rId16"/>
    <p:sldId id="26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4" autoAdjust="0"/>
    <p:restoredTop sz="94728" autoAdjust="0"/>
  </p:normalViewPr>
  <p:slideViewPr>
    <p:cSldViewPr>
      <p:cViewPr varScale="1">
        <p:scale>
          <a:sx n="115" d="100"/>
          <a:sy n="115" d="100"/>
        </p:scale>
        <p:origin x="220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lt-LT" smtClean="0"/>
              <a:t>Spustelėję redag. ruoš. pavad. stilių</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56415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1625802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4799B48-314B-4FA7-BE52-316A66A1482F}" type="slidenum">
              <a:rPr lang="lt-LT" smtClean="0"/>
              <a:t>‹#›</a:t>
            </a:fld>
            <a:endParaRPr lang="lt-L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3241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646223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4799B48-314B-4FA7-BE52-316A66A1482F}" type="slidenum">
              <a:rPr lang="lt-LT" smtClean="0"/>
              <a:t>‹#›</a:t>
            </a:fld>
            <a:endParaRPr lang="lt-L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7852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622565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480048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35823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lt-LT" smtClean="0"/>
              <a:t>Spustelėję redag. ruoš. pavad. stilių</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94876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523F4A3B-6CC5-4A06-B462-F52B3EC4C3A9}" type="datetimeFigureOut">
              <a:rPr lang="lt-LT" smtClean="0"/>
              <a:t>2024-03-25</a:t>
            </a:fld>
            <a:endParaRPr lang="lt-LT"/>
          </a:p>
        </p:txBody>
      </p:sp>
      <p:sp>
        <p:nvSpPr>
          <p:cNvPr id="5" name="Footer Placeholder 4"/>
          <p:cNvSpPr>
            <a:spLocks noGrp="1"/>
          </p:cNvSpPr>
          <p:nvPr>
            <p:ph type="ftr" sz="quarter" idx="11"/>
          </p:nvPr>
        </p:nvSpPr>
        <p:spPr/>
        <p:txBody>
          <a:bodyPr/>
          <a:lstStyle/>
          <a:p>
            <a:endParaRPr lang="lt-L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506771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55007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523F4A3B-6CC5-4A06-B462-F52B3EC4C3A9}" type="datetimeFigureOut">
              <a:rPr lang="lt-LT" smtClean="0"/>
              <a:t>2024-03-25</a:t>
            </a:fld>
            <a:endParaRPr lang="lt-LT"/>
          </a:p>
        </p:txBody>
      </p:sp>
      <p:sp>
        <p:nvSpPr>
          <p:cNvPr id="8" name="Footer Placeholder 7"/>
          <p:cNvSpPr>
            <a:spLocks noGrp="1"/>
          </p:cNvSpPr>
          <p:nvPr>
            <p:ph type="ftr" sz="quarter" idx="11"/>
          </p:nvPr>
        </p:nvSpPr>
        <p:spPr/>
        <p:txBody>
          <a:bodyPr/>
          <a:lstStyle/>
          <a:p>
            <a:endParaRPr lang="lt-L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67355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523F4A3B-6CC5-4A06-B462-F52B3EC4C3A9}" type="datetimeFigureOut">
              <a:rPr lang="lt-LT" smtClean="0"/>
              <a:t>2024-03-25</a:t>
            </a:fld>
            <a:endParaRPr lang="lt-LT"/>
          </a:p>
        </p:txBody>
      </p:sp>
      <p:sp>
        <p:nvSpPr>
          <p:cNvPr id="4" name="Footer Placeholder 3"/>
          <p:cNvSpPr>
            <a:spLocks noGrp="1"/>
          </p:cNvSpPr>
          <p:nvPr>
            <p:ph type="ftr" sz="quarter" idx="11"/>
          </p:nvPr>
        </p:nvSpPr>
        <p:spPr/>
        <p:txBody>
          <a:bodyPr/>
          <a:lstStyle/>
          <a:p>
            <a:endParaRPr lang="lt-L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504323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F4A3B-6CC5-4A06-B462-F52B3EC4C3A9}" type="datetimeFigureOut">
              <a:rPr lang="lt-LT" smtClean="0"/>
              <a:t>2024-03-25</a:t>
            </a:fld>
            <a:endParaRPr lang="lt-LT"/>
          </a:p>
        </p:txBody>
      </p:sp>
      <p:sp>
        <p:nvSpPr>
          <p:cNvPr id="3" name="Footer Placeholder 2"/>
          <p:cNvSpPr>
            <a:spLocks noGrp="1"/>
          </p:cNvSpPr>
          <p:nvPr>
            <p:ph type="ftr" sz="quarter" idx="11"/>
          </p:nvPr>
        </p:nvSpPr>
        <p:spPr/>
        <p:txBody>
          <a:bodyPr/>
          <a:lstStyle/>
          <a:p>
            <a:endParaRPr lang="lt-L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01795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lt-LT" smtClean="0"/>
              <a:t>Spustelėję redag. ruoš. pavad. stilių</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90553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523F4A3B-6CC5-4A06-B462-F52B3EC4C3A9}" type="datetimeFigureOut">
              <a:rPr lang="lt-LT" smtClean="0"/>
              <a:t>2024-03-25</a:t>
            </a:fld>
            <a:endParaRPr lang="lt-LT"/>
          </a:p>
        </p:txBody>
      </p:sp>
      <p:sp>
        <p:nvSpPr>
          <p:cNvPr id="6" name="Footer Placeholder 5"/>
          <p:cNvSpPr>
            <a:spLocks noGrp="1"/>
          </p:cNvSpPr>
          <p:nvPr>
            <p:ph type="ftr" sz="quarter" idx="11"/>
          </p:nvPr>
        </p:nvSpPr>
        <p:spPr/>
        <p:txBody>
          <a:bodyPr/>
          <a:lstStyle/>
          <a:p>
            <a:endParaRPr lang="lt-L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4799B48-314B-4FA7-BE52-316A66A1482F}" type="slidenum">
              <a:rPr lang="lt-LT" smtClean="0"/>
              <a:t>‹#›</a:t>
            </a:fld>
            <a:endParaRPr lang="lt-LT"/>
          </a:p>
        </p:txBody>
      </p:sp>
    </p:spTree>
    <p:extLst>
      <p:ext uri="{BB962C8B-B14F-4D97-AF65-F5344CB8AC3E}">
        <p14:creationId xmlns:p14="http://schemas.microsoft.com/office/powerpoint/2010/main" val="2262647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23F4A3B-6CC5-4A06-B462-F52B3EC4C3A9}" type="datetimeFigureOut">
              <a:rPr lang="lt-LT" smtClean="0"/>
              <a:t>2024-03-25</a:t>
            </a:fld>
            <a:endParaRPr lang="lt-L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t-L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4799B48-314B-4FA7-BE52-316A66A1482F}" type="slidenum">
              <a:rPr lang="lt-LT" smtClean="0"/>
              <a:t>‹#›</a:t>
            </a:fld>
            <a:endParaRPr lang="lt-LT"/>
          </a:p>
        </p:txBody>
      </p:sp>
    </p:spTree>
    <p:extLst>
      <p:ext uri="{BB962C8B-B14F-4D97-AF65-F5344CB8AC3E}">
        <p14:creationId xmlns:p14="http://schemas.microsoft.com/office/powerpoint/2010/main" val="4029232507"/>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 id="2147484037" r:id="rId12"/>
    <p:sldLayoutId id="2147484038" r:id="rId13"/>
    <p:sldLayoutId id="2147484039" r:id="rId14"/>
    <p:sldLayoutId id="2147484040" r:id="rId15"/>
    <p:sldLayoutId id="214748404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1043608" y="2204864"/>
            <a:ext cx="7704856" cy="2862322"/>
          </a:xfrm>
          <a:prstGeom prst="rect">
            <a:avLst/>
          </a:prstGeom>
        </p:spPr>
        <p:txBody>
          <a:bodyPr wrap="square">
            <a:spAutoFit/>
          </a:bodyPr>
          <a:lstStyle/>
          <a:p>
            <a:pPr algn="ctr"/>
            <a:r>
              <a:rPr lang="lt-LT" sz="3600" b="1" dirty="0">
                <a:solidFill>
                  <a:schemeClr val="accent2">
                    <a:lumMod val="75000"/>
                  </a:schemeClr>
                </a:solidFill>
                <a:latin typeface="Times New Roman" panose="02020603050405020304" pitchFamily="18" charset="0"/>
                <a:cs typeface="Times New Roman" panose="02020603050405020304" pitchFamily="18" charset="0"/>
              </a:rPr>
              <a:t>DAUGIABUČIŲ NAMŲ SAVININKŲ BENDRIJŲ DOKUMENTAI </a:t>
            </a:r>
            <a:endParaRPr lang="lt-LT" sz="3600" b="1" dirty="0" smtClean="0">
              <a:solidFill>
                <a:schemeClr val="accent2">
                  <a:lumMod val="75000"/>
                </a:schemeClr>
              </a:solidFill>
              <a:latin typeface="Times New Roman" panose="02020603050405020304" pitchFamily="18" charset="0"/>
              <a:cs typeface="Times New Roman" panose="02020603050405020304" pitchFamily="18" charset="0"/>
            </a:endParaRPr>
          </a:p>
          <a:p>
            <a:pPr algn="ctr"/>
            <a:r>
              <a:rPr lang="lt-LT" sz="3600" b="1" dirty="0" smtClean="0">
                <a:solidFill>
                  <a:schemeClr val="accent2">
                    <a:lumMod val="75000"/>
                  </a:schemeClr>
                </a:solidFill>
                <a:latin typeface="Times New Roman" panose="02020603050405020304" pitchFamily="18" charset="0"/>
                <a:cs typeface="Times New Roman" panose="02020603050405020304" pitchFamily="18" charset="0"/>
              </a:rPr>
              <a:t>IR </a:t>
            </a:r>
            <a:r>
              <a:rPr lang="lt-LT" sz="3600" b="1" dirty="0">
                <a:solidFill>
                  <a:schemeClr val="accent2">
                    <a:lumMod val="75000"/>
                  </a:schemeClr>
                </a:solidFill>
                <a:latin typeface="Times New Roman" panose="02020603050405020304" pitchFamily="18" charset="0"/>
                <a:cs typeface="Times New Roman" panose="02020603050405020304" pitchFamily="18" charset="0"/>
              </a:rPr>
              <a:t>KITA NAUDINGA </a:t>
            </a:r>
            <a:r>
              <a:rPr lang="lt-LT" sz="3600" b="1" dirty="0" smtClean="0">
                <a:solidFill>
                  <a:schemeClr val="accent2">
                    <a:lumMod val="75000"/>
                  </a:schemeClr>
                </a:solidFill>
                <a:latin typeface="Times New Roman" panose="02020603050405020304" pitchFamily="18" charset="0"/>
                <a:cs typeface="Times New Roman" panose="02020603050405020304" pitchFamily="18" charset="0"/>
              </a:rPr>
              <a:t>INFORMACIJA</a:t>
            </a:r>
            <a:endParaRPr lang="lt-LT" sz="3600" b="1"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3" name="Paveikslėlis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476672"/>
            <a:ext cx="1260141" cy="1008112"/>
          </a:xfrm>
          <a:prstGeom prst="rect">
            <a:avLst/>
          </a:prstGeom>
        </p:spPr>
      </p:pic>
    </p:spTree>
    <p:extLst>
      <p:ext uri="{BB962C8B-B14F-4D97-AF65-F5344CB8AC3E}">
        <p14:creationId xmlns:p14="http://schemas.microsoft.com/office/powerpoint/2010/main" val="3825808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94988" y="13966"/>
            <a:ext cx="8363272" cy="1138138"/>
          </a:xfrm>
        </p:spPr>
        <p:txBody>
          <a:bodyPr>
            <a:noAutofit/>
          </a:bodyPr>
          <a:lstStyle/>
          <a:p>
            <a:pPr algn="ctr"/>
            <a:r>
              <a:rPr lang="lt-LT" sz="2400" b="1" dirty="0" smtClean="0">
                <a:latin typeface="Times New Roman" panose="02020603050405020304" pitchFamily="18" charset="0"/>
                <a:cs typeface="Times New Roman" panose="02020603050405020304" pitchFamily="18" charset="0"/>
              </a:rPr>
              <a:t>BUTŲ IR KITŲ PATALPŲ SAVININKŲ                             PRAŠYMŲ, SKUNDŲ IR KITŲ DOKUMENTŲ REGISTRAVIMO ŽURNALAS (DOKUMENTAS)</a:t>
            </a:r>
            <a:r>
              <a:rPr lang="en-US" sz="2400" b="1" dirty="0" smtClean="0">
                <a:latin typeface="Times New Roman" panose="02020603050405020304" pitchFamily="18" charset="0"/>
                <a:cs typeface="Times New Roman" panose="02020603050405020304" pitchFamily="18" charset="0"/>
              </a:rPr>
              <a:t>, </a:t>
            </a:r>
            <a:r>
              <a:rPr lang="lt-LT"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INFORMACIJOS TEIKIMAS</a:t>
            </a:r>
            <a:endParaRPr lang="lt-LT" sz="24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575556" y="1628801"/>
            <a:ext cx="8291264" cy="5112568"/>
          </a:xfrm>
        </p:spPr>
        <p:txBody>
          <a:bodyPr>
            <a:normAutofit fontScale="40000" lnSpcReduction="20000"/>
          </a:bodyPr>
          <a:lstStyle/>
          <a:p>
            <a:pPr algn="just">
              <a:spcBef>
                <a:spcPts val="1200"/>
              </a:spcBef>
            </a:pPr>
            <a:r>
              <a:rPr lang="lt-LT" sz="5300" dirty="0" smtClean="0">
                <a:solidFill>
                  <a:schemeClr val="tx1"/>
                </a:solidFill>
                <a:latin typeface="Times New Roman" panose="02020603050405020304" pitchFamily="18" charset="0"/>
                <a:cs typeface="Times New Roman" panose="02020603050405020304" pitchFamily="18" charset="0"/>
              </a:rPr>
              <a:t>Visi </a:t>
            </a:r>
            <a:r>
              <a:rPr lang="lt-LT" sz="5300" dirty="0">
                <a:solidFill>
                  <a:schemeClr val="tx1"/>
                </a:solidFill>
                <a:latin typeface="Times New Roman" panose="02020603050405020304" pitchFamily="18" charset="0"/>
                <a:cs typeface="Times New Roman" panose="02020603050405020304" pitchFamily="18" charset="0"/>
              </a:rPr>
              <a:t>butų ir kitų patalpų (pastatų) savininkų raštu bendrijos pirmininkui pateikti </a:t>
            </a:r>
            <a:r>
              <a:rPr lang="lt-LT" sz="5300" b="1" i="1" dirty="0">
                <a:solidFill>
                  <a:schemeClr val="tx1"/>
                </a:solidFill>
                <a:latin typeface="Times New Roman" panose="02020603050405020304" pitchFamily="18" charset="0"/>
                <a:cs typeface="Times New Roman" panose="02020603050405020304" pitchFamily="18" charset="0"/>
              </a:rPr>
              <a:t>prašymai, skundai ir kiti dokumentai registruojami ir nagrinėjami</a:t>
            </a:r>
            <a:r>
              <a:rPr lang="lt-LT" sz="5300" dirty="0">
                <a:solidFill>
                  <a:schemeClr val="tx1"/>
                </a:solidFill>
                <a:latin typeface="Times New Roman" panose="02020603050405020304" pitchFamily="18" charset="0"/>
                <a:cs typeface="Times New Roman" panose="02020603050405020304" pitchFamily="18" charset="0"/>
              </a:rPr>
              <a:t> bendrijos įstatuose nustatyta </a:t>
            </a:r>
            <a:r>
              <a:rPr lang="lt-LT" sz="5300" dirty="0" smtClean="0">
                <a:solidFill>
                  <a:schemeClr val="tx1"/>
                </a:solidFill>
                <a:latin typeface="Times New Roman" panose="02020603050405020304" pitchFamily="18" charset="0"/>
                <a:cs typeface="Times New Roman" panose="02020603050405020304" pitchFamily="18" charset="0"/>
              </a:rPr>
              <a:t>tvarka. </a:t>
            </a:r>
          </a:p>
          <a:p>
            <a:pPr algn="just">
              <a:spcBef>
                <a:spcPts val="1200"/>
              </a:spcBef>
            </a:pPr>
            <a:r>
              <a:rPr lang="lt-LT" sz="5300" dirty="0" smtClean="0">
                <a:solidFill>
                  <a:schemeClr val="tx1"/>
                </a:solidFill>
                <a:latin typeface="Times New Roman" panose="02020603050405020304" pitchFamily="18" charset="0"/>
                <a:cs typeface="Times New Roman" panose="02020603050405020304" pitchFamily="18" charset="0"/>
              </a:rPr>
              <a:t>Minėti dokumentai </a:t>
            </a:r>
            <a:r>
              <a:rPr lang="lt-LT" sz="5300" dirty="0">
                <a:solidFill>
                  <a:schemeClr val="tx1"/>
                </a:solidFill>
                <a:latin typeface="Times New Roman" panose="02020603050405020304" pitchFamily="18" charset="0"/>
                <a:cs typeface="Times New Roman" panose="02020603050405020304" pitchFamily="18" charset="0"/>
              </a:rPr>
              <a:t>turi būti laikomi/susegami registravimo saugomi registravimo žurnale/dokumentų byloje</a:t>
            </a:r>
            <a:r>
              <a:rPr lang="lt-LT" sz="5300" dirty="0" smtClean="0">
                <a:solidFill>
                  <a:schemeClr val="tx1"/>
                </a:solidFill>
                <a:latin typeface="Times New Roman" panose="02020603050405020304" pitchFamily="18" charset="0"/>
                <a:cs typeface="Times New Roman" panose="02020603050405020304" pitchFamily="18" charset="0"/>
              </a:rPr>
              <a:t>.</a:t>
            </a:r>
          </a:p>
          <a:p>
            <a:pPr algn="just">
              <a:spcBef>
                <a:spcPts val="1200"/>
              </a:spcBef>
            </a:pPr>
            <a:r>
              <a:rPr lang="lt-LT" sz="5300" b="1" i="1" dirty="0" smtClean="0">
                <a:solidFill>
                  <a:schemeClr val="tx1"/>
                </a:solidFill>
                <a:latin typeface="Times New Roman" panose="02020603050405020304" pitchFamily="18" charset="0"/>
                <a:cs typeface="Times New Roman" panose="02020603050405020304" pitchFamily="18" charset="0"/>
              </a:rPr>
              <a:t>Bendrijos pirmininkas privalo per 10 darbo dienų nuo buto ar kitų patalpų (pastato) savininko kreipimosi gavimo dienos </a:t>
            </a:r>
            <a:r>
              <a:rPr lang="lt-LT" sz="5300" dirty="0" smtClean="0">
                <a:solidFill>
                  <a:schemeClr val="tx1"/>
                </a:solidFill>
                <a:latin typeface="Times New Roman" panose="02020603050405020304" pitchFamily="18" charset="0"/>
                <a:cs typeface="Times New Roman" panose="02020603050405020304" pitchFamily="18" charset="0"/>
              </a:rPr>
              <a:t>suteikti išsamią informaciją apie bendrijos organų sprendimus, bendrijos turtą, kaupiamąsias lėšas, įmokas ir kitus privalomus </a:t>
            </a:r>
            <a:r>
              <a:rPr lang="lt-LT" sz="5300" dirty="0" err="1" smtClean="0">
                <a:solidFill>
                  <a:schemeClr val="tx1"/>
                </a:solidFill>
                <a:latin typeface="Times New Roman" panose="02020603050405020304" pitchFamily="18" charset="0"/>
                <a:cs typeface="Times New Roman" panose="02020603050405020304" pitchFamily="18" charset="0"/>
              </a:rPr>
              <a:t>mokėjimus</a:t>
            </a:r>
            <a:r>
              <a:rPr lang="lt-LT" sz="5300" dirty="0" smtClean="0">
                <a:solidFill>
                  <a:schemeClr val="tx1"/>
                </a:solidFill>
                <a:latin typeface="Times New Roman" panose="02020603050405020304" pitchFamily="18" charset="0"/>
                <a:cs typeface="Times New Roman" panose="02020603050405020304" pitchFamily="18" charset="0"/>
              </a:rPr>
              <a:t>, susijusius su bendrijos veikla</a:t>
            </a:r>
            <a:r>
              <a:rPr lang="lt-LT" sz="5300" dirty="0" smtClean="0">
                <a:latin typeface="Times New Roman" panose="02020603050405020304" pitchFamily="18" charset="0"/>
                <a:cs typeface="Times New Roman" panose="02020603050405020304" pitchFamily="18" charset="0"/>
              </a:rPr>
              <a:t>.</a:t>
            </a:r>
            <a:r>
              <a:rPr lang="en-US" sz="5300" dirty="0" smtClean="0">
                <a:solidFill>
                  <a:srgbClr val="FF0000"/>
                </a:solidFill>
                <a:latin typeface="Times New Roman" panose="02020603050405020304" pitchFamily="18" charset="0"/>
                <a:cs typeface="Times New Roman" panose="02020603050405020304" pitchFamily="18" charset="0"/>
              </a:rPr>
              <a:t>*</a:t>
            </a:r>
            <a:endParaRPr lang="lt-LT" sz="5300" dirty="0" smtClean="0">
              <a:solidFill>
                <a:srgbClr val="FF0000"/>
              </a:solidFill>
              <a:latin typeface="Times New Roman" panose="02020603050405020304" pitchFamily="18" charset="0"/>
              <a:cs typeface="Times New Roman" panose="02020603050405020304" pitchFamily="18" charset="0"/>
            </a:endParaRPr>
          </a:p>
          <a:p>
            <a:pPr algn="just">
              <a:spcBef>
                <a:spcPts val="1200"/>
              </a:spcBef>
            </a:pPr>
            <a:r>
              <a:rPr lang="lt-LT" sz="5300" dirty="0">
                <a:solidFill>
                  <a:schemeClr val="tx1"/>
                </a:solidFill>
                <a:latin typeface="Times New Roman" panose="02020603050405020304" pitchFamily="18" charset="0"/>
                <a:cs typeface="Times New Roman" panose="02020603050405020304" pitchFamily="18" charset="0"/>
              </a:rPr>
              <a:t>Siūlome, tvarkant dokumentus, vadovautis Nevalstybinių organizacijų </a:t>
            </a:r>
            <a:r>
              <a:rPr lang="lt-LT" sz="5300" dirty="0" smtClean="0">
                <a:solidFill>
                  <a:schemeClr val="tx1"/>
                </a:solidFill>
                <a:latin typeface="Times New Roman" panose="02020603050405020304" pitchFamily="18" charset="0"/>
                <a:cs typeface="Times New Roman" panose="02020603050405020304" pitchFamily="18" charset="0"/>
              </a:rPr>
              <a:t>  ir </a:t>
            </a:r>
            <a:r>
              <a:rPr lang="lt-LT" sz="5300" dirty="0">
                <a:solidFill>
                  <a:schemeClr val="tx1"/>
                </a:solidFill>
                <a:latin typeface="Times New Roman" panose="02020603050405020304" pitchFamily="18" charset="0"/>
                <a:cs typeface="Times New Roman" panose="02020603050405020304" pitchFamily="18" charset="0"/>
              </a:rPr>
              <a:t>privačių juridinių asmenų dokumentų rengimo, tvarkymo ir </a:t>
            </a:r>
            <a:r>
              <a:rPr lang="lt-LT" sz="5300" dirty="0" smtClean="0">
                <a:solidFill>
                  <a:schemeClr val="tx1"/>
                </a:solidFill>
                <a:latin typeface="Times New Roman" panose="02020603050405020304" pitchFamily="18" charset="0"/>
                <a:cs typeface="Times New Roman" panose="02020603050405020304" pitchFamily="18" charset="0"/>
              </a:rPr>
              <a:t>                 apskaitos </a:t>
            </a:r>
            <a:r>
              <a:rPr lang="lt-LT" sz="5300" dirty="0">
                <a:solidFill>
                  <a:schemeClr val="tx1"/>
                </a:solidFill>
                <a:latin typeface="Times New Roman" panose="02020603050405020304" pitchFamily="18" charset="0"/>
                <a:cs typeface="Times New Roman" panose="02020603050405020304" pitchFamily="18" charset="0"/>
              </a:rPr>
              <a:t>taisyklėmis (Lietuvos vyriausiojo archyvo 2011-12-20 </a:t>
            </a:r>
            <a:r>
              <a:rPr lang="lt-LT" sz="5300" dirty="0" smtClean="0">
                <a:solidFill>
                  <a:schemeClr val="tx1"/>
                </a:solidFill>
                <a:latin typeface="Times New Roman" panose="02020603050405020304" pitchFamily="18" charset="0"/>
                <a:cs typeface="Times New Roman" panose="02020603050405020304" pitchFamily="18" charset="0"/>
              </a:rPr>
              <a:t>įsakymas Nr</a:t>
            </a:r>
            <a:r>
              <a:rPr lang="lt-LT" sz="5300" dirty="0">
                <a:solidFill>
                  <a:schemeClr val="tx1"/>
                </a:solidFill>
                <a:latin typeface="Times New Roman" panose="02020603050405020304" pitchFamily="18" charset="0"/>
                <a:cs typeface="Times New Roman" panose="02020603050405020304" pitchFamily="18" charset="0"/>
              </a:rPr>
              <a:t>. V-152</a:t>
            </a:r>
            <a:r>
              <a:rPr lang="lt-LT" sz="5300" dirty="0" smtClean="0">
                <a:solidFill>
                  <a:schemeClr val="tx1"/>
                </a:solidFill>
                <a:latin typeface="Times New Roman" panose="02020603050405020304" pitchFamily="18" charset="0"/>
                <a:cs typeface="Times New Roman" panose="02020603050405020304" pitchFamily="18" charset="0"/>
              </a:rPr>
              <a:t>).</a:t>
            </a:r>
          </a:p>
          <a:p>
            <a:pPr marL="0" indent="0" algn="just">
              <a:spcBef>
                <a:spcPts val="1200"/>
              </a:spcBef>
              <a:buNone/>
            </a:pPr>
            <a:endParaRPr lang="en-US" sz="2500" dirty="0" smtClean="0">
              <a:solidFill>
                <a:srgbClr val="FF0000"/>
              </a:solidFill>
              <a:latin typeface="Times New Roman" panose="02020603050405020304" pitchFamily="18" charset="0"/>
              <a:cs typeface="Times New Roman" panose="02020603050405020304" pitchFamily="18" charset="0"/>
            </a:endParaRPr>
          </a:p>
          <a:p>
            <a:pPr marL="0" lvl="0" indent="0" algn="just">
              <a:buNone/>
            </a:pPr>
            <a:r>
              <a:rPr lang="lt-LT" sz="3000" dirty="0" smtClean="0">
                <a:solidFill>
                  <a:srgbClr val="FF0000"/>
                </a:solidFill>
                <a:latin typeface="Times New Roman" panose="02020603050405020304" pitchFamily="18" charset="0"/>
                <a:cs typeface="Times New Roman" panose="02020603050405020304" pitchFamily="18" charset="0"/>
              </a:rPr>
              <a:t>         *</a:t>
            </a:r>
            <a:r>
              <a:rPr lang="lt-LT" sz="3000" dirty="0" smtClean="0">
                <a:latin typeface="Times New Roman" panose="02020603050405020304" pitchFamily="18" charset="0"/>
                <a:cs typeface="Times New Roman" panose="02020603050405020304" pitchFamily="18" charset="0"/>
              </a:rPr>
              <a:t> </a:t>
            </a:r>
            <a:r>
              <a:rPr lang="lt-LT" sz="3000" dirty="0" smtClean="0">
                <a:solidFill>
                  <a:schemeClr val="tx1"/>
                </a:solidFill>
                <a:latin typeface="Times New Roman" panose="02020603050405020304" pitchFamily="18" charset="0"/>
                <a:cs typeface="Times New Roman" panose="02020603050405020304" pitchFamily="18" charset="0"/>
              </a:rPr>
              <a:t>Lietuvos Respublikos daugiabučių gyvenamųjų namų ir kitos paskirties pastatų savininkų bendrijų įstatymo </a:t>
            </a:r>
            <a:r>
              <a:rPr lang="en-US" sz="3000" dirty="0" smtClean="0">
                <a:solidFill>
                  <a:schemeClr val="tx1"/>
                </a:solidFill>
                <a:latin typeface="Times New Roman" panose="02020603050405020304" pitchFamily="18" charset="0"/>
                <a:cs typeface="Times New Roman" panose="02020603050405020304" pitchFamily="18" charset="0"/>
              </a:rPr>
              <a:t>14</a:t>
            </a:r>
            <a:r>
              <a:rPr lang="lt-LT" sz="3000" dirty="0" smtClean="0">
                <a:solidFill>
                  <a:schemeClr val="tx1"/>
                </a:solidFill>
                <a:latin typeface="Times New Roman" panose="02020603050405020304" pitchFamily="18" charset="0"/>
                <a:cs typeface="Times New Roman" panose="02020603050405020304" pitchFamily="18" charset="0"/>
              </a:rPr>
              <a:t> str. </a:t>
            </a:r>
            <a:r>
              <a:rPr lang="en-US" sz="3000" dirty="0" smtClean="0">
                <a:solidFill>
                  <a:schemeClr val="tx1"/>
                </a:solidFill>
                <a:latin typeface="Times New Roman" panose="02020603050405020304" pitchFamily="18" charset="0"/>
                <a:cs typeface="Times New Roman" panose="02020603050405020304" pitchFamily="18" charset="0"/>
              </a:rPr>
              <a:t>7</a:t>
            </a:r>
            <a:r>
              <a:rPr lang="lt-LT" sz="3000" dirty="0" smtClean="0">
                <a:solidFill>
                  <a:schemeClr val="tx1"/>
                </a:solidFill>
                <a:latin typeface="Times New Roman" panose="02020603050405020304" pitchFamily="18" charset="0"/>
                <a:cs typeface="Times New Roman" panose="02020603050405020304" pitchFamily="18" charset="0"/>
              </a:rPr>
              <a:t> d.</a:t>
            </a:r>
          </a:p>
          <a:p>
            <a:pPr>
              <a:buBlip>
                <a:blip r:embed="rId2"/>
              </a:buBlip>
            </a:pPr>
            <a:endParaRPr lang="lt-LT" dirty="0"/>
          </a:p>
        </p:txBody>
      </p:sp>
      <p:pic>
        <p:nvPicPr>
          <p:cNvPr id="4" name="Paveikslėli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9246" y="0"/>
            <a:ext cx="1015873" cy="812698"/>
          </a:xfrm>
          <a:prstGeom prst="rect">
            <a:avLst/>
          </a:prstGeom>
        </p:spPr>
      </p:pic>
    </p:spTree>
    <p:extLst>
      <p:ext uri="{BB962C8B-B14F-4D97-AF65-F5344CB8AC3E}">
        <p14:creationId xmlns:p14="http://schemas.microsoft.com/office/powerpoint/2010/main" val="2063355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31640" y="79008"/>
            <a:ext cx="7058744" cy="1280890"/>
          </a:xfrm>
        </p:spPr>
        <p:txBody>
          <a:bodyPr>
            <a:noAutofit/>
          </a:bodyPr>
          <a:lstStyle/>
          <a:p>
            <a:pPr algn="ctr"/>
            <a:r>
              <a:rPr lang="lt-LT" sz="2800" b="1" cap="none" dirty="0">
                <a:latin typeface="Times New Roman" panose="02020603050405020304" pitchFamily="18" charset="0"/>
                <a:ea typeface="+mn-ea"/>
                <a:cs typeface="Times New Roman" panose="02020603050405020304" pitchFamily="18" charset="0"/>
              </a:rPr>
              <a:t>METINIŲ FINANSINIŲ ATASKAITŲ RINKINYS BEI METINIŲ PAJAMŲ IR IŠLAIDŲ SĄMATA</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683568" y="1385640"/>
            <a:ext cx="8136903" cy="5355728"/>
          </a:xfrm>
        </p:spPr>
        <p:txBody>
          <a:bodyPr>
            <a:noAutofit/>
          </a:bodyPr>
          <a:lstStyle/>
          <a:p>
            <a:pPr algn="just"/>
            <a:r>
              <a:rPr lang="lt-LT" dirty="0" smtClean="0">
                <a:solidFill>
                  <a:schemeClr val="tx1"/>
                </a:solidFill>
                <a:latin typeface="Times New Roman" panose="02020603050405020304" pitchFamily="18" charset="0"/>
                <a:cs typeface="Times New Roman" panose="02020603050405020304" pitchFamily="18" charset="0"/>
              </a:rPr>
              <a:t>Bendrijos </a:t>
            </a:r>
            <a:r>
              <a:rPr lang="lt-LT" dirty="0">
                <a:solidFill>
                  <a:schemeClr val="tx1"/>
                </a:solidFill>
                <a:latin typeface="Times New Roman" panose="02020603050405020304" pitchFamily="18" charset="0"/>
                <a:cs typeface="Times New Roman" panose="02020603050405020304" pitchFamily="18" charset="0"/>
              </a:rPr>
              <a:t>pirmininkas atsako už metinių finansinių atskaitų rinkinio bei metinių pajamų ir išlaidų sąmatos parengimą ir pateikimą tvirtinti visuotiniam susirinkimui. </a:t>
            </a:r>
            <a:endParaRPr lang="lt-LT" dirty="0" smtClean="0">
              <a:solidFill>
                <a:schemeClr val="tx1"/>
              </a:solidFill>
              <a:latin typeface="Times New Roman" panose="02020603050405020304" pitchFamily="18" charset="0"/>
              <a:cs typeface="Times New Roman" panose="02020603050405020304" pitchFamily="18" charset="0"/>
            </a:endParaRPr>
          </a:p>
          <a:p>
            <a:pPr algn="just"/>
            <a:r>
              <a:rPr lang="lt-LT" dirty="0" smtClean="0">
                <a:solidFill>
                  <a:schemeClr val="tx1"/>
                </a:solidFill>
                <a:latin typeface="Times New Roman" panose="02020603050405020304" pitchFamily="18" charset="0"/>
                <a:cs typeface="Times New Roman" panose="02020603050405020304" pitchFamily="18" charset="0"/>
              </a:rPr>
              <a:t>Bendrijos </a:t>
            </a:r>
            <a:r>
              <a:rPr lang="lt-LT" dirty="0">
                <a:solidFill>
                  <a:schemeClr val="tx1"/>
                </a:solidFill>
                <a:latin typeface="Times New Roman" panose="02020603050405020304" pitchFamily="18" charset="0"/>
                <a:cs typeface="Times New Roman" panose="02020603050405020304" pitchFamily="18" charset="0"/>
              </a:rPr>
              <a:t>visuotinis susirinkimas tvirtina metinių finansinių atskaitų rinkinį bei metinę pajamų ir išlaidų sąmatą. </a:t>
            </a:r>
            <a:endParaRPr lang="lt-LT" dirty="0" smtClean="0">
              <a:solidFill>
                <a:schemeClr val="tx1"/>
              </a:solidFill>
              <a:latin typeface="Times New Roman" panose="02020603050405020304" pitchFamily="18" charset="0"/>
              <a:cs typeface="Times New Roman" panose="02020603050405020304" pitchFamily="18" charset="0"/>
            </a:endParaRPr>
          </a:p>
          <a:p>
            <a:pPr algn="just"/>
            <a:r>
              <a:rPr lang="lt-LT" dirty="0" smtClean="0">
                <a:solidFill>
                  <a:schemeClr val="tx1"/>
                </a:solidFill>
                <a:latin typeface="Times New Roman" panose="02020603050405020304" pitchFamily="18" charset="0"/>
                <a:cs typeface="Times New Roman" panose="02020603050405020304" pitchFamily="18" charset="0"/>
              </a:rPr>
              <a:t>Bendrijos </a:t>
            </a:r>
            <a:r>
              <a:rPr lang="lt-LT" dirty="0">
                <a:solidFill>
                  <a:schemeClr val="tx1"/>
                </a:solidFill>
                <a:latin typeface="Times New Roman" panose="02020603050405020304" pitchFamily="18" charset="0"/>
                <a:cs typeface="Times New Roman" panose="02020603050405020304" pitchFamily="18" charset="0"/>
              </a:rPr>
              <a:t>metinių finansinių atskaitų rinkinį iki tvirtinimo visuotiniame susirinkime turi patikrinti bendrijos revizijos komisija (revizorius). </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lt-LT" dirty="0" smtClean="0">
                <a:solidFill>
                  <a:schemeClr val="tx1"/>
                </a:solidFill>
                <a:latin typeface="Times New Roman" panose="02020603050405020304" pitchFamily="18" charset="0"/>
                <a:cs typeface="Times New Roman" panose="02020603050405020304" pitchFamily="18" charset="0"/>
              </a:rPr>
              <a:t>Visuotinis </a:t>
            </a:r>
            <a:r>
              <a:rPr lang="lt-LT" dirty="0">
                <a:solidFill>
                  <a:schemeClr val="tx1"/>
                </a:solidFill>
                <a:latin typeface="Times New Roman" panose="02020603050405020304" pitchFamily="18" charset="0"/>
                <a:cs typeface="Times New Roman" panose="02020603050405020304" pitchFamily="18" charset="0"/>
              </a:rPr>
              <a:t>susirinkimas gali nuspręsti samdyti audito įmonę bendrijos </a:t>
            </a:r>
            <a:r>
              <a:rPr lang="lt-LT" dirty="0" smtClean="0">
                <a:solidFill>
                  <a:schemeClr val="tx1"/>
                </a:solidFill>
                <a:latin typeface="Times New Roman" panose="02020603050405020304" pitchFamily="18" charset="0"/>
                <a:cs typeface="Times New Roman" panose="02020603050405020304" pitchFamily="18" charset="0"/>
              </a:rPr>
              <a:t>metinių </a:t>
            </a:r>
            <a:r>
              <a:rPr lang="lt-LT" dirty="0">
                <a:solidFill>
                  <a:schemeClr val="tx1"/>
                </a:solidFill>
                <a:latin typeface="Times New Roman" panose="02020603050405020304" pitchFamily="18" charset="0"/>
                <a:cs typeface="Times New Roman" panose="02020603050405020304" pitchFamily="18" charset="0"/>
              </a:rPr>
              <a:t>finansinių ataskaitų auditui atlikti. </a:t>
            </a:r>
            <a:endParaRPr lang="lt-LT" dirty="0" smtClean="0">
              <a:solidFill>
                <a:schemeClr val="tx1"/>
              </a:solidFill>
              <a:latin typeface="Times New Roman" panose="02020603050405020304" pitchFamily="18" charset="0"/>
              <a:cs typeface="Times New Roman" panose="02020603050405020304" pitchFamily="18" charset="0"/>
            </a:endParaRPr>
          </a:p>
          <a:p>
            <a:pPr algn="just"/>
            <a:r>
              <a:rPr lang="lt-LT" dirty="0">
                <a:solidFill>
                  <a:schemeClr val="tx1"/>
                </a:solidFill>
                <a:latin typeface="Times New Roman" panose="02020603050405020304" pitchFamily="18" charset="0"/>
                <a:cs typeface="Times New Roman" panose="02020603050405020304" pitchFamily="18" charset="0"/>
              </a:rPr>
              <a:t>Bendrijos buhalterinę apskaitą, jos organizavimą ir tvarkymą, bendrijos finansinių ataskaitų rinkinio sudarymą nustato įstatymai ir kiti teisės aktai</a:t>
            </a:r>
            <a:r>
              <a:rPr lang="lt-LT"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lt-LT" dirty="0" smtClean="0">
                <a:solidFill>
                  <a:schemeClr val="tx1"/>
                </a:solidFill>
                <a:latin typeface="Times New Roman" panose="02020603050405020304" pitchFamily="18" charset="0"/>
                <a:cs typeface="Times New Roman" panose="02020603050405020304" pitchFamily="18" charset="0"/>
              </a:rPr>
              <a:t>Lietuvos</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Respublikos </a:t>
            </a:r>
            <a:r>
              <a:rPr lang="lt-LT" dirty="0">
                <a:solidFill>
                  <a:schemeClr val="tx1"/>
                </a:solidFill>
                <a:latin typeface="Times New Roman" panose="02020603050405020304" pitchFamily="18" charset="0"/>
                <a:cs typeface="Times New Roman" panose="02020603050405020304" pitchFamily="18" charset="0"/>
              </a:rPr>
              <a:t>finansų ministro 2004 </a:t>
            </a:r>
            <a:r>
              <a:rPr lang="lt-LT" dirty="0" smtClean="0">
                <a:solidFill>
                  <a:schemeClr val="tx1"/>
                </a:solidFill>
                <a:latin typeface="Times New Roman" panose="02020603050405020304" pitchFamily="18" charset="0"/>
                <a:cs typeface="Times New Roman" panose="02020603050405020304" pitchFamily="18" charset="0"/>
              </a:rPr>
              <a:t>m</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lapkričio 22 </a:t>
            </a:r>
            <a:r>
              <a:rPr lang="lt-LT" dirty="0" smtClean="0">
                <a:solidFill>
                  <a:schemeClr val="tx1"/>
                </a:solidFill>
                <a:latin typeface="Times New Roman" panose="02020603050405020304" pitchFamily="18" charset="0"/>
                <a:cs typeface="Times New Roman" panose="02020603050405020304" pitchFamily="18" charset="0"/>
              </a:rPr>
              <a:t>d</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įsakymas </a:t>
            </a:r>
            <a:r>
              <a:rPr lang="lt-LT" dirty="0" smtClean="0">
                <a:solidFill>
                  <a:schemeClr val="tx1"/>
                </a:solidFill>
                <a:latin typeface="Times New Roman" panose="02020603050405020304" pitchFamily="18" charset="0"/>
                <a:cs typeface="Times New Roman" panose="02020603050405020304" pitchFamily="18" charset="0"/>
              </a:rPr>
              <a:t>                    </a:t>
            </a:r>
            <a:r>
              <a:rPr lang="lt-LT" dirty="0" err="1" smtClean="0">
                <a:solidFill>
                  <a:schemeClr val="tx1"/>
                </a:solidFill>
                <a:latin typeface="Times New Roman" panose="02020603050405020304" pitchFamily="18" charset="0"/>
                <a:cs typeface="Times New Roman" panose="02020603050405020304" pitchFamily="18" charset="0"/>
              </a:rPr>
              <a:t>Nr</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1K</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372 </a:t>
            </a:r>
            <a:r>
              <a:rPr lang="lt-LT" dirty="0">
                <a:solidFill>
                  <a:schemeClr val="tx1"/>
                </a:solidFill>
                <a:latin typeface="Times New Roman" panose="02020603050405020304" pitchFamily="18" charset="0"/>
                <a:cs typeface="Times New Roman" panose="02020603050405020304" pitchFamily="18" charset="0"/>
              </a:rPr>
              <a:t>„Dėl pelno nesiekiančių juridinių asmenų buhalterinės apskaitos, </a:t>
            </a:r>
            <a:r>
              <a:rPr lang="lt-LT" dirty="0" smtClean="0">
                <a:solidFill>
                  <a:schemeClr val="tx1"/>
                </a:solidFill>
                <a:latin typeface="Times New Roman" panose="02020603050405020304" pitchFamily="18" charset="0"/>
                <a:cs typeface="Times New Roman" panose="02020603050405020304" pitchFamily="18" charset="0"/>
              </a:rPr>
              <a:t>finansinių</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ataskaitų</a:t>
            </a:r>
            <a:r>
              <a:rPr lang="lt-LT" dirty="0">
                <a:solidFill>
                  <a:schemeClr val="tx1"/>
                </a:solidFill>
                <a:latin typeface="Times New Roman" panose="02020603050405020304" pitchFamily="18" charset="0"/>
                <a:cs typeface="Times New Roman" panose="02020603050405020304" pitchFamily="18" charset="0"/>
              </a:rPr>
              <a:t>, veiklos ataskaitos, metinės ataskaitos rengimo ir neatlygintinai </a:t>
            </a:r>
            <a:r>
              <a:rPr lang="lt-LT" dirty="0" smtClean="0">
                <a:solidFill>
                  <a:schemeClr val="tx1"/>
                </a:solidFill>
                <a:latin typeface="Times New Roman" panose="02020603050405020304" pitchFamily="18" charset="0"/>
                <a:cs typeface="Times New Roman" panose="02020603050405020304" pitchFamily="18" charset="0"/>
              </a:rPr>
              <a:t>gauto</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turto </a:t>
            </a:r>
            <a:r>
              <a:rPr lang="lt-LT" dirty="0">
                <a:solidFill>
                  <a:schemeClr val="tx1"/>
                </a:solidFill>
                <a:latin typeface="Times New Roman" panose="02020603050405020304" pitchFamily="18" charset="0"/>
                <a:cs typeface="Times New Roman" panose="02020603050405020304" pitchFamily="18" charset="0"/>
              </a:rPr>
              <a:t>ir paslaugų (nepiniginių aukų) įvertinimo“ (Lietuvos Respublikos </a:t>
            </a:r>
            <a:r>
              <a:rPr lang="lt-LT" dirty="0" smtClean="0">
                <a:solidFill>
                  <a:schemeClr val="tx1"/>
                </a:solidFill>
                <a:latin typeface="Times New Roman" panose="02020603050405020304" pitchFamily="18" charset="0"/>
                <a:cs typeface="Times New Roman" panose="02020603050405020304" pitchFamily="18" charset="0"/>
              </a:rPr>
              <a:t>finansų</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ministro </a:t>
            </a:r>
            <a:r>
              <a:rPr lang="lt-LT" dirty="0">
                <a:solidFill>
                  <a:schemeClr val="tx1"/>
                </a:solidFill>
                <a:latin typeface="Times New Roman" panose="02020603050405020304" pitchFamily="18" charset="0"/>
                <a:cs typeface="Times New Roman" panose="02020603050405020304" pitchFamily="18" charset="0"/>
              </a:rPr>
              <a:t>2018 </a:t>
            </a:r>
            <a:r>
              <a:rPr lang="lt-LT" dirty="0" smtClean="0">
                <a:solidFill>
                  <a:schemeClr val="tx1"/>
                </a:solidFill>
                <a:latin typeface="Times New Roman" panose="02020603050405020304" pitchFamily="18" charset="0"/>
                <a:cs typeface="Times New Roman" panose="02020603050405020304" pitchFamily="18" charset="0"/>
              </a:rPr>
              <a:t>m</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gruodžio 18 </a:t>
            </a:r>
            <a:r>
              <a:rPr lang="lt-LT" dirty="0" smtClean="0">
                <a:solidFill>
                  <a:schemeClr val="tx1"/>
                </a:solidFill>
                <a:latin typeface="Times New Roman" panose="02020603050405020304" pitchFamily="18" charset="0"/>
                <a:cs typeface="Times New Roman" panose="02020603050405020304" pitchFamily="18" charset="0"/>
              </a:rPr>
              <a:t>d</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įsakymo </a:t>
            </a:r>
            <a:r>
              <a:rPr lang="lt-LT" dirty="0" err="1" smtClean="0">
                <a:solidFill>
                  <a:schemeClr val="tx1"/>
                </a:solidFill>
                <a:latin typeface="Times New Roman" panose="02020603050405020304" pitchFamily="18" charset="0"/>
                <a:cs typeface="Times New Roman" panose="02020603050405020304" pitchFamily="18" charset="0"/>
              </a:rPr>
              <a:t>Nr</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1K</a:t>
            </a:r>
            <a:r>
              <a:rPr lang="en-US" dirty="0" smtClean="0">
                <a:solidFill>
                  <a:schemeClr val="tx1"/>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443 </a:t>
            </a:r>
            <a:r>
              <a:rPr lang="lt-LT" dirty="0">
                <a:solidFill>
                  <a:schemeClr val="tx1"/>
                </a:solidFill>
                <a:latin typeface="Times New Roman" panose="02020603050405020304" pitchFamily="18" charset="0"/>
                <a:cs typeface="Times New Roman" panose="02020603050405020304" pitchFamily="18" charset="0"/>
              </a:rPr>
              <a:t>redakcija)</a:t>
            </a:r>
          </a:p>
        </p:txBody>
      </p:sp>
      <p:pic>
        <p:nvPicPr>
          <p:cNvPr id="5" name="Paveikslėlis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1954651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403648" y="812698"/>
            <a:ext cx="7260160" cy="1104134"/>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P</a:t>
            </a:r>
            <a:r>
              <a:rPr lang="pt-BR" sz="2800" b="1" dirty="0" smtClean="0">
                <a:latin typeface="Times New Roman" panose="02020603050405020304" pitchFamily="18" charset="0"/>
                <a:cs typeface="Times New Roman" panose="02020603050405020304" pitchFamily="18" charset="0"/>
              </a:rPr>
              <a:t>ASLAUGŲ IR </a:t>
            </a:r>
            <a:r>
              <a:rPr lang="lt-LT" sz="2800" b="1" dirty="0" smtClean="0">
                <a:latin typeface="Times New Roman" panose="02020603050405020304" pitchFamily="18" charset="0"/>
                <a:cs typeface="Times New Roman" panose="02020603050405020304" pitchFamily="18" charset="0"/>
              </a:rPr>
              <a:t>R</a:t>
            </a:r>
            <a:r>
              <a:rPr lang="pt-BR" sz="2800" b="1" dirty="0" smtClean="0">
                <a:latin typeface="Times New Roman" panose="02020603050405020304" pitchFamily="18" charset="0"/>
                <a:cs typeface="Times New Roman" panose="02020603050405020304" pitchFamily="18" charset="0"/>
              </a:rPr>
              <a:t>ANGOS DARBŲ </a:t>
            </a:r>
            <a:r>
              <a:rPr lang="pt-BR" sz="2800" b="1" dirty="0" smtClean="0">
                <a:latin typeface="Times New Roman" panose="02020603050405020304" pitchFamily="18" charset="0"/>
                <a:cs typeface="Times New Roman" panose="02020603050405020304" pitchFamily="18" charset="0"/>
              </a:rPr>
              <a:t>PIRKIMAS</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457200" y="2060848"/>
            <a:ext cx="8435280" cy="4413104"/>
          </a:xfrm>
        </p:spPr>
        <p:txBody>
          <a:bodyPr/>
          <a:lstStyle/>
          <a:p>
            <a:pPr lvl="0" algn="just"/>
            <a:endParaRPr lang="lt-LT" sz="1400" dirty="0" smtClean="0">
              <a:latin typeface="Times New Roman" panose="02020603050405020304" pitchFamily="18" charset="0"/>
              <a:cs typeface="Times New Roman" panose="02020603050405020304" pitchFamily="18" charset="0"/>
            </a:endParaRPr>
          </a:p>
          <a:p>
            <a:pPr algn="just"/>
            <a:r>
              <a:rPr lang="lt-LT" sz="2100" dirty="0" smtClean="0">
                <a:solidFill>
                  <a:schemeClr val="tx1"/>
                </a:solidFill>
                <a:latin typeface="Times New Roman" panose="02020603050405020304" pitchFamily="18" charset="0"/>
                <a:cs typeface="Times New Roman" panose="02020603050405020304" pitchFamily="18" charset="0"/>
              </a:rPr>
              <a:t>Bendrijos </a:t>
            </a:r>
            <a:r>
              <a:rPr lang="lt-LT" sz="2100" dirty="0">
                <a:solidFill>
                  <a:schemeClr val="tx1"/>
                </a:solidFill>
                <a:latin typeface="Times New Roman" panose="02020603050405020304" pitchFamily="18" charset="0"/>
                <a:cs typeface="Times New Roman" panose="02020603050405020304" pitchFamily="18" charset="0"/>
              </a:rPr>
              <a:t>valdyba (kai bendrijoje valdyba nesudaroma, valdybos kompetencijai priskirtas funkcijas atlieka bendrijos pirmininkas) tvirtina paslaugų ir rangos darbų  pirkimo sąlygas ir pirkimo ataskaitas.</a:t>
            </a:r>
          </a:p>
          <a:p>
            <a:pPr algn="just"/>
            <a:r>
              <a:rPr lang="lt-LT" sz="2100" dirty="0">
                <a:solidFill>
                  <a:schemeClr val="tx1"/>
                </a:solidFill>
                <a:latin typeface="Times New Roman" panose="02020603050405020304" pitchFamily="18" charset="0"/>
                <a:cs typeface="Times New Roman" panose="02020603050405020304" pitchFamily="18" charset="0"/>
              </a:rPr>
              <a:t>Siūlome bendrijoms pasirengti ir pasitvirtinti paslaugų ir rangos darbų pirkimo </a:t>
            </a:r>
            <a:r>
              <a:rPr lang="lt-LT" sz="2100" dirty="0" smtClean="0">
                <a:solidFill>
                  <a:schemeClr val="tx1"/>
                </a:solidFill>
                <a:latin typeface="Times New Roman" panose="02020603050405020304" pitchFamily="18" charset="0"/>
                <a:cs typeface="Times New Roman" panose="02020603050405020304" pitchFamily="18" charset="0"/>
              </a:rPr>
              <a:t>taisykles.                 </a:t>
            </a:r>
            <a:endParaRPr lang="lt-LT" sz="2100" dirty="0">
              <a:solidFill>
                <a:schemeClr val="tx1"/>
              </a:solidFill>
              <a:latin typeface="Times New Roman" panose="02020603050405020304" pitchFamily="18" charset="0"/>
              <a:cs typeface="Times New Roman" panose="02020603050405020304" pitchFamily="18" charset="0"/>
            </a:endParaRPr>
          </a:p>
          <a:p>
            <a:pPr algn="just"/>
            <a:endParaRPr lang="lt-LT" dirty="0" smtClean="0"/>
          </a:p>
          <a:p>
            <a:pPr algn="just"/>
            <a:endParaRPr lang="lt-LT" dirty="0"/>
          </a:p>
          <a:p>
            <a:pPr algn="just"/>
            <a:endParaRPr lang="lt-LT" dirty="0" smtClean="0"/>
          </a:p>
          <a:p>
            <a:pPr algn="just"/>
            <a:endParaRPr lang="lt-LT" dirty="0"/>
          </a:p>
          <a:p>
            <a:pPr algn="just"/>
            <a:endParaRPr lang="lt-LT" dirty="0" smtClean="0"/>
          </a:p>
          <a:p>
            <a:pPr algn="just"/>
            <a:endParaRPr lang="lt-LT" dirty="0"/>
          </a:p>
          <a:p>
            <a:pPr algn="just"/>
            <a:endParaRPr lang="lt-LT" dirty="0" smtClean="0"/>
          </a:p>
          <a:p>
            <a:pPr algn="just"/>
            <a:endParaRPr lang="lt-LT"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4070167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71600" y="25085"/>
            <a:ext cx="7312065" cy="864096"/>
          </a:xfrm>
        </p:spPr>
        <p:txBody>
          <a:bodyPr>
            <a:normAutofit fontScale="90000"/>
          </a:bodyPr>
          <a:lstStyle/>
          <a:p>
            <a:pPr algn="ctr"/>
            <a:r>
              <a:rPr lang="lt-LT" sz="2800" b="1" dirty="0" smtClean="0">
                <a:latin typeface="Times New Roman" panose="02020603050405020304" pitchFamily="18" charset="0"/>
                <a:cs typeface="Times New Roman" panose="02020603050405020304" pitchFamily="18" charset="0"/>
              </a:rPr>
              <a:t>VISUOTINIS SUSIRINKIMAS. SPRENDIMŲ PRIĖMIMAS</a:t>
            </a:r>
            <a:r>
              <a:rPr lang="lt-LT" sz="2400" b="1" dirty="0" smtClean="0">
                <a:solidFill>
                  <a:srgbClr val="FF0000"/>
                </a:solidFill>
                <a:latin typeface="Times New Roman" panose="02020603050405020304" pitchFamily="18" charset="0"/>
                <a:cs typeface="Times New Roman" panose="02020603050405020304" pitchFamily="18" charset="0"/>
              </a:rPr>
              <a:t>*</a:t>
            </a:r>
            <a:endParaRPr lang="lt-LT" sz="2400" b="1" dirty="0">
              <a:solidFill>
                <a:srgbClr val="FF0000"/>
              </a:solidFill>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1115616" y="889181"/>
            <a:ext cx="7776863" cy="5852187"/>
          </a:xfrm>
        </p:spPr>
        <p:txBody>
          <a:bodyPr>
            <a:normAutofit fontScale="62500" lnSpcReduction="20000"/>
          </a:bodyPr>
          <a:lstStyle/>
          <a:p>
            <a:pPr marL="342900" indent="-342900" algn="just">
              <a:spcBef>
                <a:spcPts val="600"/>
              </a:spcBef>
              <a:buClrTx/>
              <a:buFont typeface="Wingdings 3" panose="05040102010807070707" pitchFamily="18" charset="2"/>
              <a:buChar char="´"/>
            </a:pPr>
            <a:r>
              <a:rPr lang="lt-LT" sz="2400" b="1" i="1" dirty="0">
                <a:solidFill>
                  <a:schemeClr val="tx1"/>
                </a:solidFill>
                <a:latin typeface="Times New Roman" panose="02020603050405020304" pitchFamily="18" charset="0"/>
                <a:cs typeface="Times New Roman" panose="02020603050405020304" pitchFamily="18" charset="0"/>
              </a:rPr>
              <a:t>Visuotinius susirinkimus </a:t>
            </a:r>
            <a:r>
              <a:rPr lang="lt-LT" sz="2400" dirty="0">
                <a:solidFill>
                  <a:schemeClr val="tx1"/>
                </a:solidFill>
                <a:latin typeface="Times New Roman" panose="02020603050405020304" pitchFamily="18" charset="0"/>
                <a:cs typeface="Times New Roman" panose="02020603050405020304" pitchFamily="18" charset="0"/>
              </a:rPr>
              <a:t>šaukia bendrijos pirmininkas arba bendrijos valdyba bendrijos įstatuose nustatyta tvarka. </a:t>
            </a:r>
            <a:endParaRPr lang="en-US" sz="2400" dirty="0" smtClean="0">
              <a:solidFill>
                <a:schemeClr val="tx1"/>
              </a:solidFill>
              <a:latin typeface="Times New Roman" panose="02020603050405020304" pitchFamily="18" charset="0"/>
              <a:cs typeface="Times New Roman" panose="02020603050405020304" pitchFamily="18" charset="0"/>
            </a:endParaRPr>
          </a:p>
          <a:p>
            <a:pPr marL="342900" indent="-342900" algn="just">
              <a:spcBef>
                <a:spcPts val="600"/>
              </a:spcBef>
              <a:buClrTx/>
              <a:buFont typeface="Wingdings 3" panose="05040102010807070707" pitchFamily="18" charset="2"/>
              <a:buChar char="´"/>
            </a:pPr>
            <a:r>
              <a:rPr lang="lt-LT" sz="2400" dirty="0">
                <a:solidFill>
                  <a:schemeClr val="tx1"/>
                </a:solidFill>
                <a:latin typeface="Times New Roman" panose="02020603050405020304" pitchFamily="18" charset="0"/>
                <a:cs typeface="Times New Roman" panose="02020603050405020304" pitchFamily="18" charset="0"/>
              </a:rPr>
              <a:t>Visuotinis susirinkimas turi būti sušauktas ir tais atvejais, kai to reikalauja </a:t>
            </a:r>
            <a:r>
              <a:rPr lang="lt-LT" sz="2400" i="1" dirty="0">
                <a:solidFill>
                  <a:schemeClr val="tx1"/>
                </a:solidFill>
                <a:latin typeface="Times New Roman" panose="02020603050405020304" pitchFamily="18" charset="0"/>
                <a:cs typeface="Times New Roman" panose="02020603050405020304" pitchFamily="18" charset="0"/>
              </a:rPr>
              <a:t>revizijos komisija (revizorius) arba </a:t>
            </a:r>
            <a:r>
              <a:rPr lang="lt-LT" sz="2400" b="1" i="1" dirty="0">
                <a:solidFill>
                  <a:schemeClr val="tx1"/>
                </a:solidFill>
                <a:latin typeface="Times New Roman" panose="02020603050405020304" pitchFamily="18" charset="0"/>
                <a:cs typeface="Times New Roman" panose="02020603050405020304" pitchFamily="18" charset="0"/>
              </a:rPr>
              <a:t>daugiau kaip penktadalis bendrijos narių</a:t>
            </a:r>
            <a:r>
              <a:rPr lang="lt-LT" sz="2400" b="1"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(jeigu bendrija jungia kelis daugiabučius namus, – daugiau kaip penktadalis bendrijos narių kiekviename pastate arba daugiau kaip penktadalis bendrijos narių bent viename pastate, jeigu visuotinis susirinkimas šaukiamas pasibaigus valdymo organų kadencijai). </a:t>
            </a:r>
            <a:endParaRPr lang="lt-LT" sz="2400" dirty="0">
              <a:solidFill>
                <a:schemeClr val="tx1"/>
              </a:solidFill>
              <a:latin typeface="Times New Roman" panose="02020603050405020304" pitchFamily="18" charset="0"/>
              <a:cs typeface="Times New Roman" panose="02020603050405020304" pitchFamily="18" charset="0"/>
            </a:endParaRPr>
          </a:p>
          <a:p>
            <a:pPr marL="342900" indent="-342900" algn="just">
              <a:spcBef>
                <a:spcPts val="600"/>
              </a:spcBef>
              <a:buClrTx/>
              <a:buFont typeface="Wingdings 3" panose="05040102010807070707" pitchFamily="18" charset="2"/>
              <a:buChar char="´"/>
            </a:pPr>
            <a:r>
              <a:rPr lang="lt-LT" sz="2400" dirty="0" smtClean="0">
                <a:solidFill>
                  <a:schemeClr val="tx1"/>
                </a:solidFill>
                <a:latin typeface="Times New Roman" panose="02020603050405020304" pitchFamily="18" charset="0"/>
                <a:cs typeface="Times New Roman" panose="02020603050405020304" pitchFamily="18" charset="0"/>
              </a:rPr>
              <a:t>Visuotinis </a:t>
            </a:r>
            <a:r>
              <a:rPr lang="lt-LT" sz="2400" dirty="0">
                <a:solidFill>
                  <a:schemeClr val="tx1"/>
                </a:solidFill>
                <a:latin typeface="Times New Roman" panose="02020603050405020304" pitchFamily="18" charset="0"/>
                <a:cs typeface="Times New Roman" panose="02020603050405020304" pitchFamily="18" charset="0"/>
              </a:rPr>
              <a:t>susirinkimas turi būti šaukiamas </a:t>
            </a:r>
            <a:r>
              <a:rPr lang="lt-LT" sz="2400" b="1" i="1" dirty="0">
                <a:solidFill>
                  <a:schemeClr val="tx1"/>
                </a:solidFill>
                <a:latin typeface="Times New Roman" panose="02020603050405020304" pitchFamily="18" charset="0"/>
                <a:cs typeface="Times New Roman" panose="02020603050405020304" pitchFamily="18" charset="0"/>
              </a:rPr>
              <a:t>kasmet ne vėliau kaip per 5 mėnesius</a:t>
            </a:r>
            <a:r>
              <a:rPr lang="lt-LT" sz="2400" i="1"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pasibaigus finansiniams metams. Kiekviename visuotiniame susirinkime išrenkamas susirinkimo pirmininkas ir sekretorius</a:t>
            </a:r>
            <a:r>
              <a:rPr lang="lt-LT" sz="2400" dirty="0" smtClean="0">
                <a:solidFill>
                  <a:schemeClr val="tx1"/>
                </a:solidFill>
                <a:latin typeface="Times New Roman" panose="02020603050405020304" pitchFamily="18" charset="0"/>
                <a:cs typeface="Times New Roman" panose="02020603050405020304" pitchFamily="18" charset="0"/>
              </a:rPr>
              <a:t>.</a:t>
            </a:r>
          </a:p>
          <a:p>
            <a:pPr marL="342900" indent="-342900" algn="just">
              <a:spcBef>
                <a:spcPts val="600"/>
              </a:spcBef>
              <a:buClrTx/>
              <a:buFont typeface="Wingdings 3" panose="05040102010807070707" pitchFamily="18" charset="2"/>
              <a:buChar char="´"/>
            </a:pPr>
            <a:r>
              <a:rPr lang="lt-LT" sz="2400" dirty="0">
                <a:solidFill>
                  <a:schemeClr val="tx1"/>
                </a:solidFill>
                <a:latin typeface="Times New Roman" panose="02020603050405020304" pitchFamily="18" charset="0"/>
                <a:cs typeface="Times New Roman" panose="02020603050405020304" pitchFamily="18" charset="0"/>
              </a:rPr>
              <a:t>Bendrijos visuotiniame susirinkime kiekvienas </a:t>
            </a:r>
            <a:r>
              <a:rPr lang="lt-LT" sz="2400" b="1" i="1" dirty="0">
                <a:solidFill>
                  <a:schemeClr val="tx1"/>
                </a:solidFill>
                <a:latin typeface="Times New Roman" panose="02020603050405020304" pitchFamily="18" charset="0"/>
                <a:cs typeface="Times New Roman" panose="02020603050405020304" pitchFamily="18" charset="0"/>
              </a:rPr>
              <a:t>bendrijos narys turi po vieną balsą</a:t>
            </a:r>
            <a:r>
              <a:rPr lang="lt-LT" sz="2400" dirty="0">
                <a:solidFill>
                  <a:schemeClr val="tx1"/>
                </a:solidFill>
                <a:latin typeface="Times New Roman" panose="02020603050405020304" pitchFamily="18" charset="0"/>
                <a:cs typeface="Times New Roman" panose="02020603050405020304" pitchFamily="18" charset="0"/>
              </a:rPr>
              <a:t>. Visų daugiabučio namo (daugiabučių namų) ir kitos paskirties pastatų savininkų susirinkime kiekvienas </a:t>
            </a:r>
            <a:r>
              <a:rPr lang="lt-LT" sz="2400" b="1" i="1" dirty="0">
                <a:solidFill>
                  <a:schemeClr val="tx1"/>
                </a:solidFill>
                <a:latin typeface="Times New Roman" panose="02020603050405020304" pitchFamily="18" charset="0"/>
                <a:cs typeface="Times New Roman" panose="02020603050405020304" pitchFamily="18" charset="0"/>
              </a:rPr>
              <a:t>savininkas turi tiek balsų, kiek jam nuosavybės teise priklauso</a:t>
            </a:r>
            <a:r>
              <a:rPr lang="lt-LT" sz="2400" dirty="0">
                <a:solidFill>
                  <a:schemeClr val="tx1"/>
                </a:solidFill>
                <a:latin typeface="Times New Roman" panose="02020603050405020304" pitchFamily="18" charset="0"/>
                <a:cs typeface="Times New Roman" panose="02020603050405020304" pitchFamily="18" charset="0"/>
              </a:rPr>
              <a:t> Nekilnojamojo turto registre įregistruotų nuosavybės teisės </a:t>
            </a:r>
            <a:r>
              <a:rPr lang="lt-LT" sz="2400" b="1" i="1" dirty="0">
                <a:solidFill>
                  <a:schemeClr val="tx1"/>
                </a:solidFill>
                <a:latin typeface="Times New Roman" panose="02020603050405020304" pitchFamily="18" charset="0"/>
                <a:cs typeface="Times New Roman" panose="02020603050405020304" pitchFamily="18" charset="0"/>
              </a:rPr>
              <a:t>objektų</a:t>
            </a:r>
            <a:r>
              <a:rPr lang="lt-LT" sz="2400" dirty="0">
                <a:solidFill>
                  <a:schemeClr val="tx1"/>
                </a:solidFill>
                <a:latin typeface="Times New Roman" panose="02020603050405020304" pitchFamily="18" charset="0"/>
                <a:cs typeface="Times New Roman" panose="02020603050405020304" pitchFamily="18" charset="0"/>
              </a:rPr>
              <a:t> tame (tuose) bendrijai priklausančiame (priklausančiuose) pastate (pastatuose</a:t>
            </a:r>
            <a:r>
              <a:rPr lang="lt-LT" sz="2400" dirty="0" smtClean="0">
                <a:solidFill>
                  <a:schemeClr val="tx1"/>
                </a:solidFill>
                <a:latin typeface="Times New Roman" panose="02020603050405020304" pitchFamily="18" charset="0"/>
                <a:cs typeface="Times New Roman" panose="02020603050405020304" pitchFamily="18" charset="0"/>
              </a:rPr>
              <a:t>).</a:t>
            </a:r>
          </a:p>
          <a:p>
            <a:pPr marL="342900" indent="-342900" algn="just">
              <a:spcBef>
                <a:spcPts val="600"/>
              </a:spcBef>
              <a:buClrTx/>
              <a:buFont typeface="Wingdings 3" panose="05040102010807070707" pitchFamily="18" charset="2"/>
              <a:buChar char="´"/>
            </a:pPr>
            <a:r>
              <a:rPr lang="lt-LT" sz="2400" dirty="0">
                <a:solidFill>
                  <a:schemeClr val="tx1"/>
                </a:solidFill>
                <a:latin typeface="Times New Roman" panose="02020603050405020304" pitchFamily="18" charset="0"/>
                <a:cs typeface="Times New Roman" panose="02020603050405020304" pitchFamily="18" charset="0"/>
              </a:rPr>
              <a:t>Visuotinio susirinkimo sprendimai yra teisėti, kai už juos </a:t>
            </a:r>
            <a:r>
              <a:rPr lang="lt-LT" sz="2400" b="1" i="1" dirty="0">
                <a:solidFill>
                  <a:schemeClr val="tx1"/>
                </a:solidFill>
                <a:latin typeface="Times New Roman" panose="02020603050405020304" pitchFamily="18" charset="0"/>
                <a:cs typeface="Times New Roman" panose="02020603050405020304" pitchFamily="18" charset="0"/>
              </a:rPr>
              <a:t>balsuoja daugiau kaip pusė</a:t>
            </a:r>
            <a:r>
              <a:rPr lang="lt-LT" sz="2400" b="1"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susirinkime dalyvaujančių bendrijos </a:t>
            </a:r>
            <a:r>
              <a:rPr lang="lt-LT" sz="2400" dirty="0" smtClean="0">
                <a:solidFill>
                  <a:schemeClr val="tx1"/>
                </a:solidFill>
                <a:latin typeface="Times New Roman" panose="02020603050405020304" pitchFamily="18" charset="0"/>
                <a:cs typeface="Times New Roman" panose="02020603050405020304" pitchFamily="18" charset="0"/>
              </a:rPr>
              <a:t>narių. </a:t>
            </a:r>
            <a:r>
              <a:rPr lang="lt-LT" sz="2400" dirty="0">
                <a:solidFill>
                  <a:schemeClr val="tx1"/>
                </a:solidFill>
                <a:latin typeface="Times New Roman" panose="02020603050405020304" pitchFamily="18" charset="0"/>
                <a:cs typeface="Times New Roman" panose="02020603050405020304" pitchFamily="18" charset="0"/>
              </a:rPr>
              <a:t>Visuotinio susirinkimo </a:t>
            </a:r>
            <a:r>
              <a:rPr lang="lt-LT" sz="2400" b="1" i="1" dirty="0">
                <a:solidFill>
                  <a:schemeClr val="tx1"/>
                </a:solidFill>
                <a:latin typeface="Times New Roman" panose="02020603050405020304" pitchFamily="18" charset="0"/>
                <a:cs typeface="Times New Roman" panose="02020603050405020304" pitchFamily="18" charset="0"/>
              </a:rPr>
              <a:t>sprendimai dėl bendrijos įstatų pakeitimo, dėl bendrijos valdymo organo arba bendrijos valdymo organo narių rinkimo ar atšaukimo, dėl bendrijos reorganizavimo ar likvidavimo</a:t>
            </a:r>
            <a:r>
              <a:rPr lang="lt-LT" sz="2400" i="1" dirty="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yra teisėti, jeigu už juos balsavo </a:t>
            </a:r>
            <a:r>
              <a:rPr lang="lt-LT" sz="2400" b="1" i="1" dirty="0">
                <a:solidFill>
                  <a:schemeClr val="tx1"/>
                </a:solidFill>
                <a:latin typeface="Times New Roman" panose="02020603050405020304" pitchFamily="18" charset="0"/>
                <a:cs typeface="Times New Roman" panose="02020603050405020304" pitchFamily="18" charset="0"/>
              </a:rPr>
              <a:t>daugiau kaip du trečdaliai </a:t>
            </a:r>
            <a:r>
              <a:rPr lang="lt-LT" sz="2400" dirty="0">
                <a:solidFill>
                  <a:schemeClr val="tx1"/>
                </a:solidFill>
                <a:latin typeface="Times New Roman" panose="02020603050405020304" pitchFamily="18" charset="0"/>
                <a:cs typeface="Times New Roman" panose="02020603050405020304" pitchFamily="18" charset="0"/>
              </a:rPr>
              <a:t>visų susirinkime dalyvaujančių bendrijos </a:t>
            </a:r>
            <a:r>
              <a:rPr lang="lt-LT" sz="2400" dirty="0" smtClean="0">
                <a:solidFill>
                  <a:schemeClr val="tx1"/>
                </a:solidFill>
                <a:latin typeface="Times New Roman" panose="02020603050405020304" pitchFamily="18" charset="0"/>
                <a:cs typeface="Times New Roman" panose="02020603050405020304" pitchFamily="18" charset="0"/>
              </a:rPr>
              <a:t>narių. </a:t>
            </a:r>
          </a:p>
          <a:p>
            <a:pPr marL="342900" indent="-342900" algn="just">
              <a:spcBef>
                <a:spcPts val="600"/>
              </a:spcBef>
              <a:buClrTx/>
              <a:buFont typeface="Wingdings 3" panose="05040102010807070707" pitchFamily="18" charset="2"/>
              <a:buChar char="´"/>
            </a:pPr>
            <a:r>
              <a:rPr lang="lt-LT" sz="2400" dirty="0">
                <a:solidFill>
                  <a:schemeClr val="tx1"/>
                </a:solidFill>
                <a:latin typeface="Times New Roman" panose="02020603050405020304" pitchFamily="18" charset="0"/>
                <a:cs typeface="Times New Roman" panose="02020603050405020304" pitchFamily="18" charset="0"/>
              </a:rPr>
              <a:t>Visuotiniai susirinkimai turi būti </a:t>
            </a:r>
            <a:r>
              <a:rPr lang="lt-LT" sz="2400" b="1" i="1" dirty="0">
                <a:solidFill>
                  <a:schemeClr val="tx1"/>
                </a:solidFill>
                <a:latin typeface="Times New Roman" panose="02020603050405020304" pitchFamily="18" charset="0"/>
                <a:cs typeface="Times New Roman" panose="02020603050405020304" pitchFamily="18" charset="0"/>
              </a:rPr>
              <a:t>protokoluojami</a:t>
            </a:r>
            <a:r>
              <a:rPr lang="lt-LT" sz="2400" dirty="0">
                <a:solidFill>
                  <a:schemeClr val="tx1"/>
                </a:solidFill>
                <a:latin typeface="Times New Roman" panose="02020603050405020304" pitchFamily="18" charset="0"/>
                <a:cs typeface="Times New Roman" panose="02020603050405020304" pitchFamily="18" charset="0"/>
              </a:rPr>
              <a:t>. Visuotinio susirinkimo protokolą pasirašo susirinkimo pirmininkas ir </a:t>
            </a:r>
            <a:r>
              <a:rPr lang="lt-LT" sz="2400" dirty="0" smtClean="0">
                <a:solidFill>
                  <a:schemeClr val="tx1"/>
                </a:solidFill>
                <a:latin typeface="Times New Roman" panose="02020603050405020304" pitchFamily="18" charset="0"/>
                <a:cs typeface="Times New Roman" panose="02020603050405020304" pitchFamily="18" charset="0"/>
              </a:rPr>
              <a:t>sekretorius.</a:t>
            </a:r>
          </a:p>
          <a:p>
            <a:pPr marL="342900" indent="-342900" algn="just">
              <a:spcBef>
                <a:spcPts val="600"/>
              </a:spcBef>
              <a:buClrTx/>
              <a:buFont typeface="Wingdings 3" panose="05040102010807070707" pitchFamily="18" charset="2"/>
              <a:buChar char="´"/>
            </a:pPr>
            <a:r>
              <a:rPr lang="lt-LT" sz="2400" dirty="0">
                <a:solidFill>
                  <a:schemeClr val="tx1"/>
                </a:solidFill>
                <a:latin typeface="Times New Roman" panose="02020603050405020304" pitchFamily="18" charset="0"/>
                <a:cs typeface="Times New Roman" panose="02020603050405020304" pitchFamily="18" charset="0"/>
              </a:rPr>
              <a:t>Visuotinio susirinkimo </a:t>
            </a:r>
            <a:r>
              <a:rPr lang="lt-LT" sz="2400" b="1" i="1" dirty="0">
                <a:solidFill>
                  <a:schemeClr val="tx1"/>
                </a:solidFill>
                <a:latin typeface="Times New Roman" panose="02020603050405020304" pitchFamily="18" charset="0"/>
                <a:cs typeface="Times New Roman" panose="02020603050405020304" pitchFamily="18" charset="0"/>
              </a:rPr>
              <a:t>protokolas</a:t>
            </a:r>
            <a:r>
              <a:rPr lang="lt-LT" sz="2400" dirty="0">
                <a:solidFill>
                  <a:schemeClr val="tx1"/>
                </a:solidFill>
                <a:latin typeface="Times New Roman" panose="02020603050405020304" pitchFamily="18" charset="0"/>
                <a:cs typeface="Times New Roman" panose="02020603050405020304" pitchFamily="18" charset="0"/>
              </a:rPr>
              <a:t> turi būti parengtas ir pasirašytas </a:t>
            </a:r>
            <a:r>
              <a:rPr lang="lt-LT" sz="2400" b="1" i="1" dirty="0">
                <a:solidFill>
                  <a:schemeClr val="tx1"/>
                </a:solidFill>
                <a:latin typeface="Times New Roman" panose="02020603050405020304" pitchFamily="18" charset="0"/>
                <a:cs typeface="Times New Roman" panose="02020603050405020304" pitchFamily="18" charset="0"/>
              </a:rPr>
              <a:t>ne vėliau kaip per 5 darbo dienas</a:t>
            </a:r>
            <a:r>
              <a:rPr lang="lt-LT" sz="2400" dirty="0">
                <a:solidFill>
                  <a:schemeClr val="tx1"/>
                </a:solidFill>
                <a:latin typeface="Times New Roman" panose="02020603050405020304" pitchFamily="18" charset="0"/>
                <a:cs typeface="Times New Roman" panose="02020603050405020304" pitchFamily="18" charset="0"/>
              </a:rPr>
              <a:t> nuo susirinkimo dienos. </a:t>
            </a:r>
            <a:endParaRPr lang="lt-LT" sz="2400" dirty="0" smtClean="0">
              <a:solidFill>
                <a:schemeClr val="tx1"/>
              </a:solidFill>
              <a:latin typeface="Times New Roman" panose="02020603050405020304" pitchFamily="18" charset="0"/>
              <a:cs typeface="Times New Roman" panose="02020603050405020304" pitchFamily="18" charset="0"/>
            </a:endParaRPr>
          </a:p>
          <a:p>
            <a:pPr marL="342900" indent="-342900" algn="just">
              <a:spcBef>
                <a:spcPts val="600"/>
              </a:spcBef>
              <a:buClrTx/>
              <a:buFont typeface="Wingdings 3" panose="05040102010807070707" pitchFamily="18" charset="2"/>
              <a:buChar char="´"/>
            </a:pPr>
            <a:r>
              <a:rPr lang="lt-LT" sz="2400" b="1" i="1" dirty="0">
                <a:solidFill>
                  <a:schemeClr val="tx1"/>
                </a:solidFill>
                <a:latin typeface="Times New Roman" panose="02020603050405020304" pitchFamily="18" charset="0"/>
                <a:cs typeface="Times New Roman" panose="02020603050405020304" pitchFamily="18" charset="0"/>
              </a:rPr>
              <a:t>Bendrijos nariai sprendimus gali priimti balsuodami raštu</a:t>
            </a:r>
            <a:r>
              <a:rPr lang="lt-LT" sz="2400" dirty="0">
                <a:solidFill>
                  <a:schemeClr val="tx1"/>
                </a:solidFill>
                <a:latin typeface="Times New Roman" panose="02020603050405020304" pitchFamily="18" charset="0"/>
                <a:cs typeface="Times New Roman" panose="02020603050405020304" pitchFamily="18" charset="0"/>
              </a:rPr>
              <a:t>. </a:t>
            </a:r>
            <a:endParaRPr lang="lt-LT" sz="2400" dirty="0" smtClean="0">
              <a:solidFill>
                <a:schemeClr val="tx1"/>
              </a:solidFill>
              <a:latin typeface="Times New Roman" panose="02020603050405020304" pitchFamily="18" charset="0"/>
              <a:cs typeface="Times New Roman" panose="02020603050405020304" pitchFamily="18" charset="0"/>
            </a:endParaRPr>
          </a:p>
          <a:p>
            <a:pPr algn="just">
              <a:buClrTx/>
            </a:pPr>
            <a:r>
              <a:rPr lang="lt-LT" dirty="0" smtClean="0">
                <a:solidFill>
                  <a:schemeClr val="tx1"/>
                </a:solidFill>
                <a:latin typeface="Times New Roman" panose="02020603050405020304" pitchFamily="18" charset="0"/>
                <a:cs typeface="Times New Roman" panose="02020603050405020304" pitchFamily="18" charset="0"/>
              </a:rPr>
              <a:t>     </a:t>
            </a:r>
            <a:r>
              <a:rPr lang="lt-LT" dirty="0" smtClean="0">
                <a:solidFill>
                  <a:srgbClr val="FF0000"/>
                </a:solidFill>
                <a:latin typeface="Times New Roman" panose="02020603050405020304" pitchFamily="18" charset="0"/>
                <a:cs typeface="Times New Roman" panose="02020603050405020304" pitchFamily="18" charset="0"/>
              </a:rPr>
              <a:t>*</a:t>
            </a:r>
            <a:r>
              <a:rPr lang="lt-LT" dirty="0" smtClean="0">
                <a:solidFill>
                  <a:schemeClr val="tx1"/>
                </a:solidFill>
                <a:latin typeface="Times New Roman" panose="02020603050405020304" pitchFamily="18" charset="0"/>
                <a:cs typeface="Times New Roman" panose="02020603050405020304" pitchFamily="18" charset="0"/>
              </a:rPr>
              <a:t> </a:t>
            </a:r>
            <a:r>
              <a:rPr lang="lt-LT" sz="1400" dirty="0">
                <a:solidFill>
                  <a:schemeClr val="tx1"/>
                </a:solidFill>
                <a:latin typeface="Times New Roman" panose="02020603050405020304" pitchFamily="18" charset="0"/>
                <a:cs typeface="Times New Roman" panose="02020603050405020304" pitchFamily="18" charset="0"/>
              </a:rPr>
              <a:t>Lietuvos Respublikos daugiabučių gyvenamųjų namų ir kitos paskirties pastatų savininkų bendrijų įstatymo </a:t>
            </a:r>
            <a:r>
              <a:rPr lang="lt-LT" sz="1400" dirty="0" smtClean="0">
                <a:solidFill>
                  <a:schemeClr val="tx1"/>
                </a:solidFill>
                <a:latin typeface="Times New Roman" panose="02020603050405020304" pitchFamily="18" charset="0"/>
                <a:cs typeface="Times New Roman" panose="02020603050405020304" pitchFamily="18" charset="0"/>
              </a:rPr>
              <a:t>11 str.</a:t>
            </a:r>
            <a:endParaRPr lang="lt-LT" sz="1400"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1124203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971600" y="1181059"/>
            <a:ext cx="7992888" cy="5606663"/>
          </a:xfrm>
          <a:prstGeom prst="rect">
            <a:avLst/>
          </a:prstGeom>
        </p:spPr>
        <p:txBody>
          <a:bodyPr wrap="square">
            <a:spAutoFit/>
          </a:bodyPr>
          <a:lstStyle/>
          <a:p>
            <a:pPr marL="342900" indent="-342900" algn="just">
              <a:spcBef>
                <a:spcPts val="1000"/>
              </a:spcBef>
              <a:buFont typeface="Wingdings 3" panose="05040102010807070707" pitchFamily="18" charset="2"/>
              <a:buChar char="´"/>
            </a:pPr>
            <a:r>
              <a:rPr lang="lt-LT" sz="2000" dirty="0">
                <a:latin typeface="Times New Roman" panose="02020603050405020304" pitchFamily="18" charset="0"/>
                <a:cs typeface="Times New Roman" panose="02020603050405020304" pitchFamily="18" charset="0"/>
              </a:rPr>
              <a:t>Butų ir kitų patalpų savininkai taip pat </a:t>
            </a:r>
            <a:r>
              <a:rPr lang="lt-LT" sz="2000" b="1" i="1" dirty="0">
                <a:latin typeface="Times New Roman" panose="02020603050405020304" pitchFamily="18" charset="0"/>
                <a:cs typeface="Times New Roman" panose="02020603050405020304" pitchFamily="18" charset="0"/>
              </a:rPr>
              <a:t>privalo reguliariai kaupti lėšas</a:t>
            </a:r>
            <a:r>
              <a:rPr lang="lt-LT" sz="2000" dirty="0">
                <a:latin typeface="Times New Roman" panose="02020603050405020304" pitchFamily="18" charset="0"/>
                <a:cs typeface="Times New Roman" panose="02020603050405020304" pitchFamily="18" charset="0"/>
              </a:rPr>
              <a:t>, kurios bus </a:t>
            </a:r>
            <a:r>
              <a:rPr lang="lt-LT" sz="2000" dirty="0" smtClean="0">
                <a:latin typeface="Times New Roman" panose="02020603050405020304" pitchFamily="18" charset="0"/>
                <a:cs typeface="Times New Roman" panose="02020603050405020304" pitchFamily="18" charset="0"/>
              </a:rPr>
              <a:t>skiriamos namui </a:t>
            </a:r>
            <a:r>
              <a:rPr lang="lt-LT" sz="2000" dirty="0">
                <a:latin typeface="Times New Roman" panose="02020603050405020304" pitchFamily="18" charset="0"/>
                <a:cs typeface="Times New Roman" panose="02020603050405020304" pitchFamily="18" charset="0"/>
              </a:rPr>
              <a:t>(statiniui) atnaujinti pagal privalomuosius statinių naudojimo ir priežiūros reikalavimus. Šios </a:t>
            </a:r>
            <a:r>
              <a:rPr lang="lt-LT" sz="2000" dirty="0" smtClean="0">
                <a:latin typeface="Times New Roman" panose="02020603050405020304" pitchFamily="18" charset="0"/>
                <a:cs typeface="Times New Roman" panose="02020603050405020304" pitchFamily="18" charset="0"/>
              </a:rPr>
              <a:t>lėšos yra </a:t>
            </a:r>
            <a:r>
              <a:rPr lang="lt-LT" sz="2000" dirty="0">
                <a:latin typeface="Times New Roman" panose="02020603050405020304" pitchFamily="18" charset="0"/>
                <a:cs typeface="Times New Roman" panose="02020603050405020304" pitchFamily="18" charset="0"/>
              </a:rPr>
              <a:t>butų ir kitų patalpų savininkų bendroji dalinė nuosavybė</a:t>
            </a:r>
            <a:r>
              <a:rPr lang="lt-LT" sz="2000" dirty="0" smtClean="0">
                <a:latin typeface="Times New Roman" panose="02020603050405020304" pitchFamily="18" charset="0"/>
                <a:cs typeface="Times New Roman" panose="02020603050405020304" pitchFamily="18" charset="0"/>
              </a:rPr>
              <a:t>.</a:t>
            </a:r>
            <a:r>
              <a:rPr lang="en-US" sz="2000" dirty="0" smtClean="0">
                <a:solidFill>
                  <a:srgbClr val="FF0000"/>
                </a:solidFill>
                <a:latin typeface="Times New Roman" panose="02020603050405020304" pitchFamily="18" charset="0"/>
                <a:cs typeface="Times New Roman" panose="02020603050405020304" pitchFamily="18" charset="0"/>
              </a:rPr>
              <a:t>*</a:t>
            </a:r>
            <a:endParaRPr lang="lt-LT" sz="2000" dirty="0">
              <a:solidFill>
                <a:srgbClr val="FF0000"/>
              </a:solidFill>
              <a:latin typeface="Times New Roman" panose="02020603050405020304" pitchFamily="18" charset="0"/>
              <a:cs typeface="Times New Roman" panose="02020603050405020304" pitchFamily="18" charset="0"/>
            </a:endParaRPr>
          </a:p>
          <a:p>
            <a:pPr marL="342900" indent="-342900" algn="just">
              <a:spcBef>
                <a:spcPts val="1000"/>
              </a:spcBef>
              <a:buFont typeface="Wingdings 3" panose="05040102010807070707" pitchFamily="18" charset="2"/>
              <a:buChar char="´"/>
            </a:pPr>
            <a:r>
              <a:rPr lang="lt-LT" sz="2000" b="1" i="1" dirty="0" smtClean="0">
                <a:latin typeface="Times New Roman" panose="02020603050405020304" pitchFamily="18" charset="0"/>
                <a:cs typeface="Times New Roman" panose="02020603050405020304" pitchFamily="18" charset="0"/>
              </a:rPr>
              <a:t>Kaupiamųjų </a:t>
            </a:r>
            <a:r>
              <a:rPr lang="lt-LT" sz="2000" b="1" i="1" dirty="0">
                <a:latin typeface="Times New Roman" panose="02020603050405020304" pitchFamily="18" charset="0"/>
                <a:cs typeface="Times New Roman" panose="02020603050405020304" pitchFamily="18" charset="0"/>
              </a:rPr>
              <a:t>lėšų poreikis </a:t>
            </a:r>
            <a:r>
              <a:rPr lang="lt-LT" sz="2000" dirty="0">
                <a:latin typeface="Times New Roman" panose="02020603050405020304" pitchFamily="18" charset="0"/>
                <a:cs typeface="Times New Roman" panose="02020603050405020304" pitchFamily="18" charset="0"/>
              </a:rPr>
              <a:t>nustatomas įvertinus namo būklę ir bendrojo naudojimo objektų atnaujinimo (remonto) darbų poreikį, pagrįstą </a:t>
            </a:r>
            <a:r>
              <a:rPr lang="lt-LT" sz="2000" dirty="0" smtClean="0">
                <a:latin typeface="Times New Roman" panose="02020603050405020304" pitchFamily="18" charset="0"/>
                <a:cs typeface="Times New Roman" panose="02020603050405020304" pitchFamily="18" charset="0"/>
              </a:rPr>
              <a:t>privalomaisiais statinių </a:t>
            </a:r>
            <a:r>
              <a:rPr lang="lt-LT" sz="2000" dirty="0">
                <a:latin typeface="Times New Roman" panose="02020603050405020304" pitchFamily="18" charset="0"/>
                <a:cs typeface="Times New Roman" panose="02020603050405020304" pitchFamily="18" charset="0"/>
              </a:rPr>
              <a:t>naudojimo ir priežiūros reikalavimais, ir išdėstant juos ilgalaikiame (dvejų ir daugiau metų) daugiabučio namo bendrojo naudojimo objektų atnaujinimo </a:t>
            </a:r>
            <a:r>
              <a:rPr lang="lt-LT" sz="2000" dirty="0" smtClean="0">
                <a:latin typeface="Times New Roman" panose="02020603050405020304" pitchFamily="18" charset="0"/>
                <a:cs typeface="Times New Roman" panose="02020603050405020304" pitchFamily="18" charset="0"/>
              </a:rPr>
              <a:t>plane.</a:t>
            </a:r>
          </a:p>
          <a:p>
            <a:pPr marL="342900" indent="-342900" algn="just">
              <a:spcBef>
                <a:spcPts val="1000"/>
              </a:spcBef>
              <a:buFont typeface="Wingdings 3" panose="05040102010807070707" pitchFamily="18" charset="2"/>
              <a:buChar char="´"/>
            </a:pPr>
            <a:r>
              <a:rPr lang="lt-LT" sz="2000" dirty="0" smtClean="0">
                <a:latin typeface="Times New Roman" panose="02020603050405020304" pitchFamily="18" charset="0"/>
                <a:cs typeface="Times New Roman" panose="02020603050405020304" pitchFamily="18" charset="0"/>
              </a:rPr>
              <a:t>Iki </a:t>
            </a:r>
            <a:r>
              <a:rPr lang="lt-LT" sz="2000" dirty="0">
                <a:latin typeface="Times New Roman" panose="02020603050405020304" pitchFamily="18" charset="0"/>
                <a:cs typeface="Times New Roman" panose="02020603050405020304" pitchFamily="18" charset="0"/>
              </a:rPr>
              <a:t>tol, kol bus parengtas ir patvirtintas ilgalaikis planas, o kartu su juo – mėnesinės kaupiamosios įmokos tarifas, apskaičiuojant mėnesinės kaupiamosios įmokos dydį taikomas šis </a:t>
            </a:r>
            <a:r>
              <a:rPr lang="lt-LT" sz="2000" b="1" i="1" dirty="0">
                <a:latin typeface="Times New Roman" panose="02020603050405020304" pitchFamily="18" charset="0"/>
                <a:cs typeface="Times New Roman" panose="02020603050405020304" pitchFamily="18" charset="0"/>
              </a:rPr>
              <a:t>minimalus kaupiamosios įmokos tarifas</a:t>
            </a:r>
            <a:r>
              <a:rPr lang="lt-LT" sz="2000" i="1" dirty="0" smtClean="0">
                <a:latin typeface="Times New Roman" panose="02020603050405020304" pitchFamily="18" charset="0"/>
                <a:cs typeface="Times New Roman" panose="02020603050405020304" pitchFamily="18" charset="0"/>
              </a:rPr>
              <a:t>:</a:t>
            </a:r>
            <a:r>
              <a:rPr lang="en-US" sz="2000" i="1" dirty="0" smtClean="0">
                <a:latin typeface="Times New Roman" panose="02020603050405020304" pitchFamily="18" charset="0"/>
                <a:cs typeface="Times New Roman" panose="02020603050405020304" pitchFamily="18" charset="0"/>
              </a:rPr>
              <a:t> </a:t>
            </a:r>
            <a:r>
              <a:rPr lang="lt-LT" sz="2000" dirty="0" smtClean="0">
                <a:latin typeface="Times New Roman" panose="02020603050405020304" pitchFamily="18" charset="0"/>
                <a:cs typeface="Times New Roman" panose="02020603050405020304" pitchFamily="18" charset="0"/>
              </a:rPr>
              <a:t>- </a:t>
            </a:r>
            <a:r>
              <a:rPr lang="lt-LT" sz="2000" dirty="0">
                <a:latin typeface="Times New Roman" panose="02020603050405020304" pitchFamily="18" charset="0"/>
                <a:cs typeface="Times New Roman" panose="02020603050405020304" pitchFamily="18" charset="0"/>
              </a:rPr>
              <a:t>daugiabučiams namams, kurių naudingasis plotas </a:t>
            </a:r>
            <a:r>
              <a:rPr lang="lt-LT" sz="2000" b="1" i="1" dirty="0">
                <a:latin typeface="Times New Roman" panose="02020603050405020304" pitchFamily="18" charset="0"/>
                <a:cs typeface="Times New Roman" panose="02020603050405020304" pitchFamily="18" charset="0"/>
              </a:rPr>
              <a:t>iki </a:t>
            </a:r>
            <a:r>
              <a:rPr lang="en-US" sz="2000" b="1" i="1" dirty="0" smtClean="0">
                <a:latin typeface="Times New Roman" panose="02020603050405020304" pitchFamily="18" charset="0"/>
                <a:cs typeface="Times New Roman" panose="02020603050405020304" pitchFamily="18" charset="0"/>
              </a:rPr>
              <a:t>    </a:t>
            </a:r>
            <a:r>
              <a:rPr lang="lt-LT" sz="2000" b="1" i="1" dirty="0" smtClean="0">
                <a:latin typeface="Times New Roman" panose="02020603050405020304" pitchFamily="18" charset="0"/>
                <a:cs typeface="Times New Roman" panose="02020603050405020304" pitchFamily="18" charset="0"/>
              </a:rPr>
              <a:t>3000 </a:t>
            </a:r>
            <a:r>
              <a:rPr lang="lt-LT" sz="2000" b="1" i="1" dirty="0">
                <a:latin typeface="Times New Roman" panose="02020603050405020304" pitchFamily="18" charset="0"/>
                <a:cs typeface="Times New Roman" panose="02020603050405020304" pitchFamily="18" charset="0"/>
              </a:rPr>
              <a:t>kv. m, – 0,05 </a:t>
            </a:r>
            <a:r>
              <a:rPr lang="lt-LT" sz="2000" b="1" i="1" dirty="0" err="1">
                <a:latin typeface="Times New Roman" panose="02020603050405020304" pitchFamily="18" charset="0"/>
                <a:cs typeface="Times New Roman" panose="02020603050405020304" pitchFamily="18" charset="0"/>
              </a:rPr>
              <a:t>Eur</a:t>
            </a:r>
            <a:r>
              <a:rPr lang="lt-LT" sz="2000" b="1" i="1" dirty="0">
                <a:latin typeface="Times New Roman" panose="02020603050405020304" pitchFamily="18" charset="0"/>
                <a:cs typeface="Times New Roman" panose="02020603050405020304" pitchFamily="18" charset="0"/>
              </a:rPr>
              <a:t>/kv. m/mėn</a:t>
            </a:r>
            <a:r>
              <a:rPr lang="lt-LT" sz="2000" b="1" i="1" dirty="0" smtClean="0">
                <a:latin typeface="Times New Roman" panose="02020603050405020304" pitchFamily="18" charset="0"/>
                <a:cs typeface="Times New Roman" panose="02020603050405020304" pitchFamily="18" charset="0"/>
              </a:rPr>
              <a:t>.</a:t>
            </a:r>
            <a:r>
              <a:rPr lang="lt-LT"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lt-LT" sz="2000" dirty="0" smtClean="0">
                <a:latin typeface="Times New Roman" panose="02020603050405020304" pitchFamily="18" charset="0"/>
                <a:cs typeface="Times New Roman" panose="02020603050405020304" pitchFamily="18" charset="0"/>
              </a:rPr>
              <a:t>- daugiabučiams </a:t>
            </a:r>
            <a:r>
              <a:rPr lang="lt-LT" sz="2000" dirty="0">
                <a:latin typeface="Times New Roman" panose="02020603050405020304" pitchFamily="18" charset="0"/>
                <a:cs typeface="Times New Roman" panose="02020603050405020304" pitchFamily="18" charset="0"/>
              </a:rPr>
              <a:t>namams, kurių naudingasis plotas </a:t>
            </a:r>
            <a:r>
              <a:rPr lang="lt-LT" sz="2000" b="1" i="1" dirty="0" smtClean="0">
                <a:latin typeface="Times New Roman" panose="02020603050405020304" pitchFamily="18" charset="0"/>
                <a:cs typeface="Times New Roman" panose="02020603050405020304" pitchFamily="18" charset="0"/>
              </a:rPr>
              <a:t>3000 </a:t>
            </a:r>
            <a:r>
              <a:rPr lang="lt-LT" sz="2000" b="1" i="1" dirty="0">
                <a:latin typeface="Times New Roman" panose="02020603050405020304" pitchFamily="18" charset="0"/>
                <a:cs typeface="Times New Roman" panose="02020603050405020304" pitchFamily="18" charset="0"/>
              </a:rPr>
              <a:t>kv. m ir daugiau, – 0,03 </a:t>
            </a:r>
            <a:r>
              <a:rPr lang="lt-LT" sz="2000" b="1" i="1" dirty="0" err="1">
                <a:latin typeface="Times New Roman" panose="02020603050405020304" pitchFamily="18" charset="0"/>
                <a:cs typeface="Times New Roman" panose="02020603050405020304" pitchFamily="18" charset="0"/>
              </a:rPr>
              <a:t>Eur</a:t>
            </a:r>
            <a:r>
              <a:rPr lang="lt-LT" sz="2000" b="1" i="1" dirty="0">
                <a:latin typeface="Times New Roman" panose="02020603050405020304" pitchFamily="18" charset="0"/>
                <a:cs typeface="Times New Roman" panose="02020603050405020304" pitchFamily="18" charset="0"/>
              </a:rPr>
              <a:t>/kv. m/mėn</a:t>
            </a:r>
            <a:r>
              <a:rPr lang="lt-LT" sz="2000" i="1" dirty="0" smtClean="0">
                <a:latin typeface="Times New Roman" panose="02020603050405020304" pitchFamily="18" charset="0"/>
                <a:cs typeface="Times New Roman" panose="02020603050405020304" pitchFamily="18" charset="0"/>
              </a:rPr>
              <a:t>.</a:t>
            </a:r>
            <a:endParaRPr lang="en-US" sz="2000" i="1" dirty="0" smtClean="0">
              <a:latin typeface="Times New Roman" panose="02020603050405020304" pitchFamily="18" charset="0"/>
              <a:cs typeface="Times New Roman" panose="02020603050405020304" pitchFamily="18" charset="0"/>
            </a:endParaRPr>
          </a:p>
          <a:p>
            <a:pPr algn="just">
              <a:spcBef>
                <a:spcPts val="1000"/>
              </a:spcBef>
            </a:pPr>
            <a:endParaRPr lang="en-US" sz="1100" i="1" dirty="0">
              <a:latin typeface="Times New Roman" panose="02020603050405020304" pitchFamily="18" charset="0"/>
              <a:cs typeface="Times New Roman" panose="02020603050405020304" pitchFamily="18" charset="0"/>
            </a:endParaRPr>
          </a:p>
          <a:p>
            <a:pPr algn="just">
              <a:spcBef>
                <a:spcPts val="1000"/>
              </a:spcBef>
            </a:pPr>
            <a:r>
              <a:rPr lang="en-US" sz="1200" i="1" dirty="0" smtClean="0">
                <a:solidFill>
                  <a:srgbClr val="FF0000"/>
                </a:solidFill>
                <a:latin typeface="Times New Roman" panose="02020603050405020304" pitchFamily="18" charset="0"/>
                <a:cs typeface="Times New Roman" panose="02020603050405020304" pitchFamily="18" charset="0"/>
              </a:rPr>
              <a:t>         </a:t>
            </a:r>
            <a:r>
              <a:rPr lang="en-US" sz="1400" i="1" dirty="0" smtClean="0">
                <a:solidFill>
                  <a:srgbClr val="FF0000"/>
                </a:solidFill>
                <a:latin typeface="Times New Roman" panose="02020603050405020304" pitchFamily="18" charset="0"/>
                <a:cs typeface="Times New Roman" panose="02020603050405020304" pitchFamily="18" charset="0"/>
              </a:rPr>
              <a:t>*</a:t>
            </a:r>
            <a:r>
              <a:rPr lang="en-US" sz="1400" i="1" dirty="0" smtClean="0">
                <a:latin typeface="Times New Roman" panose="02020603050405020304" pitchFamily="18" charset="0"/>
                <a:cs typeface="Times New Roman" panose="02020603050405020304" pitchFamily="18" charset="0"/>
              </a:rPr>
              <a:t> </a:t>
            </a:r>
            <a:r>
              <a:rPr lang="it-IT" sz="1400" i="1" dirty="0">
                <a:latin typeface="Times New Roman" panose="02020603050405020304" pitchFamily="18" charset="0"/>
                <a:cs typeface="Times New Roman" panose="02020603050405020304" pitchFamily="18" charset="0"/>
              </a:rPr>
              <a:t>CK 4.82 straipsnio 4 dalis</a:t>
            </a:r>
            <a:endParaRPr lang="lt-LT" sz="1400" i="1" dirty="0" smtClean="0">
              <a:latin typeface="Times New Roman" panose="02020603050405020304" pitchFamily="18" charset="0"/>
              <a:cs typeface="Times New Roman" panose="02020603050405020304" pitchFamily="18" charset="0"/>
            </a:endParaRPr>
          </a:p>
        </p:txBody>
      </p:sp>
      <p:sp>
        <p:nvSpPr>
          <p:cNvPr id="3" name="Stačiakampis 2"/>
          <p:cNvSpPr/>
          <p:nvPr/>
        </p:nvSpPr>
        <p:spPr>
          <a:xfrm>
            <a:off x="1115616" y="29095"/>
            <a:ext cx="7128792" cy="1107996"/>
          </a:xfrm>
          <a:prstGeom prst="rect">
            <a:avLst/>
          </a:prstGeom>
        </p:spPr>
        <p:txBody>
          <a:bodyPr wrap="square">
            <a:spAutoFit/>
          </a:bodyPr>
          <a:lstStyle/>
          <a:p>
            <a:pPr algn="ctr"/>
            <a:r>
              <a:rPr lang="lt-LT" sz="2200" b="1" dirty="0" smtClean="0">
                <a:solidFill>
                  <a:schemeClr val="accent2">
                    <a:lumMod val="75000"/>
                  </a:schemeClr>
                </a:solidFill>
                <a:latin typeface="Times New Roman" panose="02020603050405020304" pitchFamily="18" charset="0"/>
                <a:cs typeface="Times New Roman" panose="02020603050405020304" pitchFamily="18" charset="0"/>
              </a:rPr>
              <a:t>BUTŲ IR KITŲ PATALPŲ SAVININKŲ LĖŠŲ, SKIRIAMŲ NAMUI (STATINIUI) ATNAUJINTI, POREIKIS IR KAUPIMAS</a:t>
            </a:r>
            <a:endParaRPr lang="lt-LT" sz="2200" b="1"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1430225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1043608" y="188640"/>
            <a:ext cx="7488832" cy="1200329"/>
          </a:xfrm>
          <a:prstGeom prst="rect">
            <a:avLst/>
          </a:prstGeom>
        </p:spPr>
        <p:txBody>
          <a:bodyPr wrap="square">
            <a:spAutoFit/>
          </a:bodyPr>
          <a:lstStyle/>
          <a:p>
            <a:pPr algn="ctr"/>
            <a:r>
              <a:rPr lang="lt-LT" sz="2400" b="1" dirty="0">
                <a:solidFill>
                  <a:schemeClr val="accent2">
                    <a:lumMod val="75000"/>
                  </a:schemeClr>
                </a:solidFill>
                <a:latin typeface="Times New Roman" panose="02020603050405020304" pitchFamily="18" charset="0"/>
                <a:cs typeface="Times New Roman" panose="02020603050405020304" pitchFamily="18" charset="0"/>
              </a:rPr>
              <a:t>BUTŲ IR KITŲ PATALPŲ SAVININKŲ LĖŠŲ, SKIRIAMŲ NAMUI (STATINIUI) </a:t>
            </a:r>
            <a:r>
              <a:rPr lang="lt-LT" sz="2400" b="1" dirty="0" smtClean="0">
                <a:solidFill>
                  <a:schemeClr val="accent2">
                    <a:lumMod val="75000"/>
                  </a:schemeClr>
                </a:solidFill>
                <a:latin typeface="Times New Roman" panose="02020603050405020304" pitchFamily="18" charset="0"/>
                <a:cs typeface="Times New Roman" panose="02020603050405020304" pitchFamily="18" charset="0"/>
              </a:rPr>
              <a:t>ATNAUJINTI, KAUPIMAS IR NAUDOJIMAS</a:t>
            </a:r>
            <a:endParaRPr lang="lt-LT" sz="24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Stačiakampis 2"/>
          <p:cNvSpPr/>
          <p:nvPr/>
        </p:nvSpPr>
        <p:spPr>
          <a:xfrm>
            <a:off x="827584" y="1268760"/>
            <a:ext cx="8064896" cy="5539978"/>
          </a:xfrm>
          <a:prstGeom prst="rect">
            <a:avLst/>
          </a:prstGeom>
        </p:spPr>
        <p:txBody>
          <a:bodyPr wrap="square">
            <a:spAutoFit/>
          </a:bodyPr>
          <a:lstStyle/>
          <a:p>
            <a:pPr marL="342900" indent="-342900" algn="just">
              <a:spcBef>
                <a:spcPts val="1000"/>
              </a:spcBef>
              <a:buFont typeface="Wingdings 3" panose="05040102010807070707" pitchFamily="18" charset="2"/>
              <a:buChar char="´"/>
            </a:pPr>
            <a:r>
              <a:rPr lang="lt-LT" dirty="0">
                <a:latin typeface="Times New Roman" panose="02020603050405020304" pitchFamily="18" charset="0"/>
                <a:cs typeface="Times New Roman" panose="02020603050405020304" pitchFamily="18" charset="0"/>
              </a:rPr>
              <a:t>Bendrijos pirmininkas banke arba kitoje kredito įstaigoje </a:t>
            </a:r>
            <a:r>
              <a:rPr lang="lt-LT" b="1" i="1" dirty="0">
                <a:latin typeface="Times New Roman" panose="02020603050405020304" pitchFamily="18" charset="0"/>
                <a:cs typeface="Times New Roman" panose="02020603050405020304" pitchFamily="18" charset="0"/>
              </a:rPr>
              <a:t>atidaro atskirą </a:t>
            </a:r>
            <a:r>
              <a:rPr lang="lt-LT" dirty="0">
                <a:latin typeface="Times New Roman" panose="02020603050405020304" pitchFamily="18" charset="0"/>
                <a:cs typeface="Times New Roman" panose="02020603050405020304" pitchFamily="18" charset="0"/>
              </a:rPr>
              <a:t>patalpų savininkų </a:t>
            </a:r>
            <a:r>
              <a:rPr lang="lt-LT" b="1" i="1" dirty="0">
                <a:latin typeface="Times New Roman" panose="02020603050405020304" pitchFamily="18" charset="0"/>
                <a:cs typeface="Times New Roman" panose="02020603050405020304" pitchFamily="18" charset="0"/>
              </a:rPr>
              <a:t>kaupiamųjų lėšų sąskaitą</a:t>
            </a:r>
            <a:r>
              <a:rPr lang="lt-LT" dirty="0">
                <a:latin typeface="Times New Roman" panose="02020603050405020304" pitchFamily="18" charset="0"/>
                <a:cs typeface="Times New Roman" panose="02020603050405020304" pitchFamily="18" charset="0"/>
              </a:rPr>
              <a:t>. Banko sąskaitos sutartyje nurodoma, </a:t>
            </a:r>
            <a:r>
              <a:rPr lang="lt-LT" dirty="0" smtClean="0">
                <a:latin typeface="Times New Roman" panose="02020603050405020304" pitchFamily="18" charset="0"/>
                <a:cs typeface="Times New Roman" panose="02020603050405020304" pitchFamily="18" charset="0"/>
              </a:rPr>
              <a:t>       kad jis veikia </a:t>
            </a:r>
            <a:r>
              <a:rPr lang="lt-LT" dirty="0">
                <a:latin typeface="Times New Roman" panose="02020603050405020304" pitchFamily="18" charset="0"/>
                <a:cs typeface="Times New Roman" panose="02020603050405020304" pitchFamily="18" charset="0"/>
              </a:rPr>
              <a:t>atstovaudamas patalpų savininkams. </a:t>
            </a:r>
            <a:r>
              <a:rPr lang="lt-LT" b="1" i="1" dirty="0" smtClean="0">
                <a:latin typeface="Times New Roman" panose="02020603050405020304" pitchFamily="18" charset="0"/>
                <a:cs typeface="Times New Roman" panose="02020603050405020304" pitchFamily="18" charset="0"/>
              </a:rPr>
              <a:t>Bendrijos pirmininkas</a:t>
            </a:r>
            <a:r>
              <a:rPr lang="lt-LT" i="1" dirty="0" smtClean="0">
                <a:latin typeface="Times New Roman" panose="02020603050405020304" pitchFamily="18" charset="0"/>
                <a:cs typeface="Times New Roman" panose="02020603050405020304" pitchFamily="18" charset="0"/>
              </a:rPr>
              <a:t>,</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administruodamas kaupiamųjų lėšų sąskaitoje esančias lėšas, </a:t>
            </a:r>
            <a:r>
              <a:rPr lang="lt-LT" b="1" i="1" dirty="0">
                <a:latin typeface="Times New Roman" panose="02020603050405020304" pitchFamily="18" charset="0"/>
                <a:cs typeface="Times New Roman" panose="02020603050405020304" pitchFamily="18" charset="0"/>
              </a:rPr>
              <a:t>veikia kaip </a:t>
            </a:r>
            <a:r>
              <a:rPr lang="lt-LT" b="1" i="1" dirty="0" smtClean="0">
                <a:latin typeface="Times New Roman" panose="02020603050405020304" pitchFamily="18" charset="0"/>
                <a:cs typeface="Times New Roman" panose="02020603050405020304" pitchFamily="18" charset="0"/>
              </a:rPr>
              <a:t>patikėtinis</a:t>
            </a:r>
            <a:r>
              <a:rPr lang="lt-LT" b="1" dirty="0" smtClean="0">
                <a:latin typeface="Times New Roman" panose="02020603050405020304" pitchFamily="18" charset="0"/>
                <a:cs typeface="Times New Roman" panose="02020603050405020304" pitchFamily="18" charset="0"/>
              </a:rPr>
              <a:t>.</a:t>
            </a:r>
            <a:endParaRPr lang="lt-LT" b="1" dirty="0">
              <a:latin typeface="Times New Roman" panose="02020603050405020304" pitchFamily="18" charset="0"/>
              <a:cs typeface="Times New Roman" panose="02020603050405020304" pitchFamily="18" charset="0"/>
            </a:endParaRPr>
          </a:p>
          <a:p>
            <a:pPr marL="342900" indent="-342900" algn="just">
              <a:spcBef>
                <a:spcPts val="1000"/>
              </a:spcBef>
              <a:buFont typeface="Wingdings 3" panose="05040102010807070707" pitchFamily="18" charset="2"/>
              <a:buChar char="´"/>
            </a:pPr>
            <a:r>
              <a:rPr lang="lt-LT" dirty="0" smtClean="0">
                <a:latin typeface="Times New Roman" panose="02020603050405020304" pitchFamily="18" charset="0"/>
                <a:cs typeface="Times New Roman" panose="02020603050405020304" pitchFamily="18" charset="0"/>
              </a:rPr>
              <a:t>Visos </a:t>
            </a:r>
            <a:r>
              <a:rPr lang="lt-LT" dirty="0">
                <a:latin typeface="Times New Roman" panose="02020603050405020304" pitchFamily="18" charset="0"/>
                <a:cs typeface="Times New Roman" panose="02020603050405020304" pitchFamily="18" charset="0"/>
              </a:rPr>
              <a:t>patalpų savininkų lėšos, esančios kaupiamųjų lėšų sąskaitoje, į </a:t>
            </a:r>
            <a:r>
              <a:rPr lang="lt-LT" b="1" i="1" dirty="0">
                <a:latin typeface="Times New Roman" panose="02020603050405020304" pitchFamily="18" charset="0"/>
                <a:cs typeface="Times New Roman" panose="02020603050405020304" pitchFamily="18" charset="0"/>
              </a:rPr>
              <a:t>apskaitą įtraukiamos ir tvarkomos</a:t>
            </a:r>
            <a:r>
              <a:rPr lang="lt-LT" i="1" dirty="0">
                <a:latin typeface="Times New Roman" panose="02020603050405020304" pitchFamily="18" charset="0"/>
                <a:cs typeface="Times New Roman" panose="02020603050405020304" pitchFamily="18" charset="0"/>
              </a:rPr>
              <a:t> </a:t>
            </a:r>
            <a:r>
              <a:rPr lang="lt-LT" b="1" i="1" dirty="0">
                <a:latin typeface="Times New Roman" panose="02020603050405020304" pitchFamily="18" charset="0"/>
                <a:cs typeface="Times New Roman" panose="02020603050405020304" pitchFamily="18" charset="0"/>
              </a:rPr>
              <a:t>kiekvienam</a:t>
            </a:r>
            <a:r>
              <a:rPr lang="lt-LT" i="1" dirty="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daugiabučiam </a:t>
            </a:r>
            <a:r>
              <a:rPr lang="lt-LT" b="1" i="1" dirty="0">
                <a:latin typeface="Times New Roman" panose="02020603050405020304" pitchFamily="18" charset="0"/>
                <a:cs typeface="Times New Roman" panose="02020603050405020304" pitchFamily="18" charset="0"/>
              </a:rPr>
              <a:t>namui</a:t>
            </a:r>
            <a:r>
              <a:rPr lang="lt-LT" dirty="0">
                <a:latin typeface="Times New Roman" panose="02020603050405020304" pitchFamily="18" charset="0"/>
                <a:cs typeface="Times New Roman" panose="02020603050405020304" pitchFamily="18" charset="0"/>
              </a:rPr>
              <a:t> ir kiekvienam patalpų </a:t>
            </a:r>
            <a:r>
              <a:rPr lang="lt-LT" b="1" i="1" dirty="0">
                <a:latin typeface="Times New Roman" panose="02020603050405020304" pitchFamily="18" charset="0"/>
                <a:cs typeface="Times New Roman" panose="02020603050405020304" pitchFamily="18" charset="0"/>
              </a:rPr>
              <a:t>savininkui atskirai</a:t>
            </a:r>
            <a:r>
              <a:rPr lang="lt-LT" dirty="0" smtClean="0">
                <a:latin typeface="Times New Roman" panose="02020603050405020304" pitchFamily="18" charset="0"/>
                <a:cs typeface="Times New Roman" panose="02020603050405020304" pitchFamily="18" charset="0"/>
              </a:rPr>
              <a:t>.</a:t>
            </a:r>
          </a:p>
          <a:p>
            <a:pPr marL="342900" indent="-342900" algn="just">
              <a:spcBef>
                <a:spcPts val="1000"/>
              </a:spcBef>
              <a:buFont typeface="Wingdings 3" panose="05040102010807070707" pitchFamily="18" charset="2"/>
              <a:buChar char="´"/>
            </a:pPr>
            <a:r>
              <a:rPr lang="lt-LT" dirty="0" smtClean="0">
                <a:latin typeface="Times New Roman" panose="02020603050405020304" pitchFamily="18" charset="0"/>
                <a:cs typeface="Times New Roman" panose="02020603050405020304" pitchFamily="18" charset="0"/>
              </a:rPr>
              <a:t>Sukauptos </a:t>
            </a:r>
            <a:r>
              <a:rPr lang="lt-LT" dirty="0">
                <a:latin typeface="Times New Roman" panose="02020603050405020304" pitchFamily="18" charset="0"/>
                <a:cs typeface="Times New Roman" panose="02020603050405020304" pitchFamily="18" charset="0"/>
              </a:rPr>
              <a:t>lėšos naudojamos pagal paskirtį – </a:t>
            </a:r>
            <a:r>
              <a:rPr lang="lt-LT" b="1" i="1" dirty="0">
                <a:latin typeface="Times New Roman" panose="02020603050405020304" pitchFamily="18" charset="0"/>
                <a:cs typeface="Times New Roman" panose="02020603050405020304" pitchFamily="18" charset="0"/>
              </a:rPr>
              <a:t>ilgalaikiame plane numatytiems ir nenumatytiems</a:t>
            </a:r>
            <a:r>
              <a:rPr lang="lt-LT" dirty="0">
                <a:latin typeface="Times New Roman" panose="02020603050405020304" pitchFamily="18" charset="0"/>
                <a:cs typeface="Times New Roman" panose="02020603050405020304" pitchFamily="18" charset="0"/>
              </a:rPr>
              <a:t> (</a:t>
            </a:r>
            <a:r>
              <a:rPr lang="lt-LT" i="1" dirty="0">
                <a:latin typeface="Times New Roman" panose="02020603050405020304" pitchFamily="18" charset="0"/>
                <a:cs typeface="Times New Roman" panose="02020603050405020304" pitchFamily="18" charset="0"/>
              </a:rPr>
              <a:t>bendrųjų konstrukcijų nenumatytiems defektams ir deformacijoms, inžinerinių sistemų sutrikimams ir </a:t>
            </a:r>
            <a:r>
              <a:rPr lang="lt-LT" i="1" dirty="0" err="1">
                <a:latin typeface="Times New Roman" panose="02020603050405020304" pitchFamily="18" charset="0"/>
                <a:cs typeface="Times New Roman" panose="02020603050405020304" pitchFamily="18" charset="0"/>
              </a:rPr>
              <a:t>gedimams</a:t>
            </a:r>
            <a:r>
              <a:rPr lang="lt-LT" i="1" dirty="0">
                <a:latin typeface="Times New Roman" panose="02020603050405020304" pitchFamily="18" charset="0"/>
                <a:cs typeface="Times New Roman" panose="02020603050405020304" pitchFamily="18" charset="0"/>
              </a:rPr>
              <a:t> šalinti, įskaitant šių sistemų avarijoms lokalizuoti ir likviduoti reikalingus darbus, medžiagas ir įrenginius, kurie nėra įskaičiuoti į namo ir jo inžinerinių sistemų techninės priežiūros (eksploatavimo) tarifus</a:t>
            </a:r>
            <a:r>
              <a:rPr lang="lt-LT" dirty="0">
                <a:latin typeface="Times New Roman" panose="02020603050405020304" pitchFamily="18" charset="0"/>
                <a:cs typeface="Times New Roman" panose="02020603050405020304" pitchFamily="18" charset="0"/>
              </a:rPr>
              <a:t>) </a:t>
            </a:r>
            <a:r>
              <a:rPr lang="lt-LT" b="1" i="1" dirty="0">
                <a:latin typeface="Times New Roman" panose="02020603050405020304" pitchFamily="18" charset="0"/>
                <a:cs typeface="Times New Roman" panose="02020603050405020304" pitchFamily="18" charset="0"/>
              </a:rPr>
              <a:t>darbams</a:t>
            </a:r>
            <a:r>
              <a:rPr lang="lt-LT" dirty="0">
                <a:latin typeface="Times New Roman" panose="02020603050405020304" pitchFamily="18" charset="0"/>
                <a:cs typeface="Times New Roman" panose="02020603050405020304" pitchFamily="18" charset="0"/>
              </a:rPr>
              <a:t>, kurie būtini pagal privalomuosius statinių naudojimo ir priežiūros reikalavimus, finansuoti</a:t>
            </a:r>
            <a:r>
              <a:rPr lang="lt-LT" dirty="0" smtClean="0">
                <a:latin typeface="Times New Roman" panose="02020603050405020304" pitchFamily="18" charset="0"/>
                <a:cs typeface="Times New Roman" panose="02020603050405020304" pitchFamily="18" charset="0"/>
              </a:rPr>
              <a:t>.</a:t>
            </a:r>
          </a:p>
          <a:p>
            <a:pPr marL="342900" indent="-342900" algn="just">
              <a:spcBef>
                <a:spcPts val="1000"/>
              </a:spcBef>
              <a:buFont typeface="Wingdings 3" panose="05040102010807070707" pitchFamily="18" charset="2"/>
              <a:buChar char="´"/>
            </a:pPr>
            <a:r>
              <a:rPr lang="lt-LT" b="1" i="1" dirty="0" smtClean="0">
                <a:latin typeface="Times New Roman" panose="02020603050405020304" pitchFamily="18" charset="0"/>
                <a:cs typeface="Times New Roman" panose="02020603050405020304" pitchFamily="18" charset="0"/>
              </a:rPr>
              <a:t>Lėšų panaudojimas </a:t>
            </a:r>
            <a:r>
              <a:rPr lang="lt-LT" b="1" i="1" dirty="0">
                <a:latin typeface="Times New Roman" panose="02020603050405020304" pitchFamily="18" charset="0"/>
                <a:cs typeface="Times New Roman" panose="02020603050405020304" pitchFamily="18" charset="0"/>
              </a:rPr>
              <a:t>turi būti pagrįstas </a:t>
            </a:r>
            <a:r>
              <a:rPr lang="lt-LT" dirty="0">
                <a:latin typeface="Times New Roman" panose="02020603050405020304" pitchFamily="18" charset="0"/>
                <a:cs typeface="Times New Roman" panose="02020603050405020304" pitchFamily="18" charset="0"/>
              </a:rPr>
              <a:t>rangos darbų ar paslaugų pirkimo sutartimis ir atliktų </a:t>
            </a:r>
            <a:r>
              <a:rPr lang="lt-LT" dirty="0" smtClean="0">
                <a:latin typeface="Times New Roman" panose="02020603050405020304" pitchFamily="18" charset="0"/>
                <a:cs typeface="Times New Roman" panose="02020603050405020304" pitchFamily="18" charset="0"/>
              </a:rPr>
              <a:t>darbų priėmimo </a:t>
            </a:r>
            <a:r>
              <a:rPr lang="lt-LT" dirty="0">
                <a:latin typeface="Times New Roman" panose="02020603050405020304" pitchFamily="18" charset="0"/>
                <a:cs typeface="Times New Roman" panose="02020603050405020304" pitchFamily="18" charset="0"/>
              </a:rPr>
              <a:t>perdavimo aktais, ūkio būdu atliktų darbų priėmimo aktais ir atitinkamais </a:t>
            </a:r>
            <a:r>
              <a:rPr lang="lt-LT" dirty="0" smtClean="0">
                <a:latin typeface="Times New Roman" panose="02020603050405020304" pitchFamily="18" charset="0"/>
                <a:cs typeface="Times New Roman" panose="02020603050405020304" pitchFamily="18" charset="0"/>
              </a:rPr>
              <a:t>mokestiniais </a:t>
            </a:r>
            <a:r>
              <a:rPr lang="lt-LT" b="1" i="1" dirty="0" smtClean="0">
                <a:latin typeface="Times New Roman" panose="02020603050405020304" pitchFamily="18" charset="0"/>
                <a:cs typeface="Times New Roman" panose="02020603050405020304" pitchFamily="18" charset="0"/>
              </a:rPr>
              <a:t>dokumentais</a:t>
            </a:r>
            <a:r>
              <a:rPr lang="lt-LT" dirty="0" smtClean="0">
                <a:latin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3633" y="0"/>
            <a:ext cx="1015873" cy="812698"/>
          </a:xfrm>
          <a:prstGeom prst="rect">
            <a:avLst/>
          </a:prstGeom>
        </p:spPr>
      </p:pic>
    </p:spTree>
    <p:extLst>
      <p:ext uri="{BB962C8B-B14F-4D97-AF65-F5344CB8AC3E}">
        <p14:creationId xmlns:p14="http://schemas.microsoft.com/office/powerpoint/2010/main" val="3398985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187624" y="415411"/>
            <a:ext cx="7200800" cy="1280890"/>
          </a:xfrm>
        </p:spPr>
        <p:txBody>
          <a:bodyPr>
            <a:normAutofit fontScale="90000"/>
          </a:bodyPr>
          <a:lstStyle/>
          <a:p>
            <a:pPr algn="ctr"/>
            <a:r>
              <a:rPr lang="lt-LT" sz="2800" b="1" dirty="0" smtClean="0">
                <a:latin typeface="Times New Roman" panose="02020603050405020304" pitchFamily="18" charset="0"/>
                <a:cs typeface="Times New Roman" panose="02020603050405020304" pitchFamily="18" charset="0"/>
              </a:rPr>
              <a:t>PAGRINDINIAI, DAUGIABUČIŲ NAMŲ SAVININKŲ BENDRIJAS (DNSB) REGLAMENTUOJANTYS, TEISĖS AKTAI</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827584" y="1696806"/>
            <a:ext cx="8136904" cy="5116570"/>
          </a:xfrm>
        </p:spPr>
        <p:txBody>
          <a:bodyPr>
            <a:normAutofit fontScale="85000" lnSpcReduction="10000"/>
          </a:bodyPr>
          <a:lstStyle/>
          <a:p>
            <a:pPr marL="342000" indent="-342000" algn="just">
              <a:spcBef>
                <a:spcPts val="600"/>
              </a:spcBef>
            </a:pPr>
            <a:r>
              <a:rPr lang="lt-LT" dirty="0" smtClean="0">
                <a:solidFill>
                  <a:schemeClr val="tx1"/>
                </a:solidFill>
                <a:latin typeface="Times New Roman" panose="02020603050405020304" pitchFamily="18" charset="0"/>
                <a:cs typeface="Times New Roman" panose="02020603050405020304" pitchFamily="18" charset="0"/>
              </a:rPr>
              <a:t>Lietuvos Respublikos civilinis kodeksas (4.82, 4.83, 4.84, 4.85 straipsniai) </a:t>
            </a:r>
          </a:p>
          <a:p>
            <a:pPr marL="342000" indent="-342000" algn="just">
              <a:spcBef>
                <a:spcPts val="600"/>
              </a:spcBef>
            </a:pPr>
            <a:r>
              <a:rPr lang="lt-LT" dirty="0" smtClean="0">
                <a:solidFill>
                  <a:schemeClr val="tx1"/>
                </a:solidFill>
                <a:latin typeface="Times New Roman" panose="02020603050405020304" pitchFamily="18" charset="0"/>
                <a:ea typeface="Times New Roman" panose="02020603050405020304" pitchFamily="18" charset="0"/>
              </a:rPr>
              <a:t>Daugiabučių gyvenamųjų namų ir kitos paskirties pastatų savininkų bendrijų įstatymas </a:t>
            </a:r>
            <a:r>
              <a:rPr lang="en-US" sz="1500" dirty="0" smtClean="0">
                <a:solidFill>
                  <a:schemeClr val="tx1"/>
                </a:solidFill>
                <a:latin typeface="Times New Roman" panose="02020603050405020304" pitchFamily="18" charset="0"/>
                <a:ea typeface="Times New Roman" panose="02020603050405020304" pitchFamily="18" charset="0"/>
              </a:rPr>
              <a:t>(</a:t>
            </a:r>
            <a:r>
              <a:rPr lang="nn-NO" sz="1500" dirty="0" smtClean="0">
                <a:solidFill>
                  <a:schemeClr val="tx1"/>
                </a:solidFill>
                <a:latin typeface="Times New Roman" panose="02020603050405020304" pitchFamily="18" charset="0"/>
                <a:ea typeface="Times New Roman" panose="02020603050405020304" pitchFamily="18" charset="0"/>
              </a:rPr>
              <a:t>1995 </a:t>
            </a:r>
            <a:r>
              <a:rPr lang="nn-NO" sz="1500" dirty="0">
                <a:solidFill>
                  <a:schemeClr val="tx1"/>
                </a:solidFill>
                <a:latin typeface="Times New Roman" panose="02020603050405020304" pitchFamily="18" charset="0"/>
                <a:ea typeface="Times New Roman" panose="02020603050405020304" pitchFamily="18" charset="0"/>
              </a:rPr>
              <a:t>m. vasario 21 d. Nr. </a:t>
            </a:r>
            <a:r>
              <a:rPr lang="nn-NO" sz="1500" dirty="0" smtClean="0">
                <a:solidFill>
                  <a:schemeClr val="tx1"/>
                </a:solidFill>
                <a:latin typeface="Times New Roman" panose="02020603050405020304" pitchFamily="18" charset="0"/>
                <a:ea typeface="Times New Roman" panose="02020603050405020304" pitchFamily="18" charset="0"/>
              </a:rPr>
              <a:t>I-798</a:t>
            </a:r>
            <a:r>
              <a:rPr lang="nn-NO" dirty="0" smtClean="0">
                <a:solidFill>
                  <a:schemeClr val="tx1"/>
                </a:solidFill>
                <a:latin typeface="Times New Roman" panose="02020603050405020304" pitchFamily="18" charset="0"/>
                <a:ea typeface="Times New Roman" panose="02020603050405020304" pitchFamily="18" charset="0"/>
              </a:rPr>
              <a:t>)</a:t>
            </a:r>
            <a:endParaRPr lang="lt-LT" dirty="0" smtClean="0">
              <a:solidFill>
                <a:schemeClr val="tx1"/>
              </a:solidFill>
              <a:latin typeface="Times New Roman" panose="02020603050405020304" pitchFamily="18" charset="0"/>
              <a:ea typeface="Times New Roman" panose="02020603050405020304" pitchFamily="18" charset="0"/>
            </a:endParaRPr>
          </a:p>
          <a:p>
            <a:pPr algn="just">
              <a:spcBef>
                <a:spcPts val="600"/>
              </a:spcBef>
              <a:buFont typeface="Wingdings 3" panose="05040102010807070707" pitchFamily="18" charset="2"/>
              <a:buChar char=""/>
            </a:pPr>
            <a:r>
              <a:rPr lang="lt-LT" dirty="0" smtClean="0">
                <a:solidFill>
                  <a:schemeClr val="tx1"/>
                </a:solidFill>
                <a:latin typeface="Times New Roman" panose="02020603050405020304" pitchFamily="18" charset="0"/>
                <a:cs typeface="Times New Roman" panose="02020603050405020304" pitchFamily="18" charset="0"/>
              </a:rPr>
              <a:t>Daugiabučių gyvenamųjų namų ar kitos paskirties pastatų savininkų bendrijos narių balsavimo raštu dėl priimamų sprendimų tvarkos </a:t>
            </a:r>
            <a:r>
              <a:rPr lang="lt-LT" dirty="0" smtClean="0">
                <a:solidFill>
                  <a:schemeClr val="tx1"/>
                </a:solidFill>
                <a:latin typeface="Times New Roman" panose="02020603050405020304" pitchFamily="18" charset="0"/>
                <a:cs typeface="Times New Roman" panose="02020603050405020304" pitchFamily="18" charset="0"/>
              </a:rPr>
              <a:t>aprašas</a:t>
            </a:r>
            <a:r>
              <a:rPr lang="en-US" dirty="0">
                <a:solidFill>
                  <a:schemeClr val="tx1"/>
                </a:solidFill>
                <a:latin typeface="Times New Roman" panose="02020603050405020304" pitchFamily="18" charset="0"/>
                <a:cs typeface="Times New Roman" panose="02020603050405020304" pitchFamily="18" charset="0"/>
              </a:rPr>
              <a:t> </a:t>
            </a:r>
            <a:r>
              <a:rPr lang="en-US" sz="1500" dirty="0" smtClean="0">
                <a:solidFill>
                  <a:schemeClr val="tx1"/>
                </a:solidFill>
                <a:latin typeface="Times New Roman" panose="02020603050405020304" pitchFamily="18" charset="0"/>
                <a:cs typeface="Times New Roman" panose="02020603050405020304" pitchFamily="18" charset="0"/>
              </a:rPr>
              <a:t>(</a:t>
            </a:r>
            <a:r>
              <a:rPr lang="lt-LT" sz="1500" dirty="0" smtClean="0">
                <a:solidFill>
                  <a:schemeClr val="tx1"/>
                </a:solidFill>
                <a:latin typeface="Times New Roman" panose="02020603050405020304" pitchFamily="18" charset="0"/>
                <a:cs typeface="Times New Roman" panose="02020603050405020304" pitchFamily="18" charset="0"/>
              </a:rPr>
              <a:t>Lietuvos </a:t>
            </a:r>
            <a:r>
              <a:rPr lang="lt-LT" sz="1500" dirty="0">
                <a:solidFill>
                  <a:schemeClr val="tx1"/>
                </a:solidFill>
                <a:latin typeface="Times New Roman" panose="02020603050405020304" pitchFamily="18" charset="0"/>
                <a:cs typeface="Times New Roman" panose="02020603050405020304" pitchFamily="18" charset="0"/>
              </a:rPr>
              <a:t>Respublikos aplinkos </a:t>
            </a:r>
            <a:r>
              <a:rPr lang="lt-LT" sz="1500" dirty="0" smtClean="0">
                <a:solidFill>
                  <a:schemeClr val="tx1"/>
                </a:solidFill>
                <a:latin typeface="Times New Roman" panose="02020603050405020304" pitchFamily="18" charset="0"/>
                <a:cs typeface="Times New Roman" panose="02020603050405020304" pitchFamily="18" charset="0"/>
              </a:rPr>
              <a:t>ministro</a:t>
            </a:r>
            <a:r>
              <a:rPr lang="en-US" sz="1500" dirty="0" smtClean="0">
                <a:solidFill>
                  <a:schemeClr val="tx1"/>
                </a:solidFill>
                <a:latin typeface="Times New Roman" panose="02020603050405020304" pitchFamily="18" charset="0"/>
                <a:cs typeface="Times New Roman" panose="02020603050405020304" pitchFamily="18" charset="0"/>
              </a:rPr>
              <a:t> </a:t>
            </a:r>
            <a:r>
              <a:rPr lang="lt-LT" sz="1500" dirty="0" smtClean="0">
                <a:solidFill>
                  <a:schemeClr val="tx1"/>
                </a:solidFill>
                <a:latin typeface="Times New Roman" panose="02020603050405020304" pitchFamily="18" charset="0"/>
                <a:cs typeface="Times New Roman" panose="02020603050405020304" pitchFamily="18" charset="0"/>
              </a:rPr>
              <a:t>2012 </a:t>
            </a:r>
            <a:r>
              <a:rPr lang="lt-LT" sz="1500" dirty="0">
                <a:solidFill>
                  <a:schemeClr val="tx1"/>
                </a:solidFill>
                <a:latin typeface="Times New Roman" panose="02020603050405020304" pitchFamily="18" charset="0"/>
                <a:cs typeface="Times New Roman" panose="02020603050405020304" pitchFamily="18" charset="0"/>
              </a:rPr>
              <a:t>m. birželio 29 d. </a:t>
            </a:r>
            <a:r>
              <a:rPr lang="lt-LT" sz="1500" dirty="0" smtClean="0">
                <a:solidFill>
                  <a:schemeClr val="tx1"/>
                </a:solidFill>
                <a:latin typeface="Times New Roman" panose="02020603050405020304" pitchFamily="18" charset="0"/>
                <a:cs typeface="Times New Roman" panose="02020603050405020304" pitchFamily="18" charset="0"/>
              </a:rPr>
              <a:t>įsakym</a:t>
            </a:r>
            <a:r>
              <a:rPr lang="en-US" sz="1500" dirty="0" smtClean="0">
                <a:solidFill>
                  <a:schemeClr val="tx1"/>
                </a:solidFill>
                <a:latin typeface="Times New Roman" panose="02020603050405020304" pitchFamily="18" charset="0"/>
                <a:cs typeface="Times New Roman" panose="02020603050405020304" pitchFamily="18" charset="0"/>
              </a:rPr>
              <a:t>as</a:t>
            </a:r>
            <a:r>
              <a:rPr lang="lt-LT" sz="1500" dirty="0" smtClean="0">
                <a:solidFill>
                  <a:schemeClr val="tx1"/>
                </a:solidFill>
                <a:latin typeface="Times New Roman" panose="02020603050405020304" pitchFamily="18" charset="0"/>
                <a:cs typeface="Times New Roman" panose="02020603050405020304" pitchFamily="18" charset="0"/>
              </a:rPr>
              <a:t> </a:t>
            </a:r>
            <a:r>
              <a:rPr lang="lt-LT" sz="1500" dirty="0">
                <a:solidFill>
                  <a:schemeClr val="tx1"/>
                </a:solidFill>
                <a:latin typeface="Times New Roman" panose="02020603050405020304" pitchFamily="18" charset="0"/>
                <a:cs typeface="Times New Roman" panose="02020603050405020304" pitchFamily="18" charset="0"/>
              </a:rPr>
              <a:t>Nr. </a:t>
            </a:r>
            <a:r>
              <a:rPr lang="lt-LT" sz="1500" dirty="0" smtClean="0">
                <a:solidFill>
                  <a:schemeClr val="tx1"/>
                </a:solidFill>
                <a:latin typeface="Times New Roman" panose="02020603050405020304" pitchFamily="18" charset="0"/>
                <a:cs typeface="Times New Roman" panose="02020603050405020304" pitchFamily="18" charset="0"/>
              </a:rPr>
              <a:t>D1-560</a:t>
            </a:r>
            <a:r>
              <a:rPr lang="en-US" sz="1500" dirty="0" smtClean="0">
                <a:solidFill>
                  <a:schemeClr val="tx1"/>
                </a:solidFill>
                <a:latin typeface="Times New Roman" panose="02020603050405020304" pitchFamily="18" charset="0"/>
                <a:cs typeface="Times New Roman" panose="02020603050405020304" pitchFamily="18" charset="0"/>
              </a:rPr>
              <a:t> </a:t>
            </a:r>
            <a:r>
              <a:rPr lang="lt-LT" sz="1500" dirty="0" smtClean="0">
                <a:solidFill>
                  <a:schemeClr val="tx1"/>
                </a:solidFill>
                <a:latin typeface="Times New Roman" panose="02020603050405020304" pitchFamily="18" charset="0"/>
                <a:cs typeface="Times New Roman" panose="02020603050405020304" pitchFamily="18" charset="0"/>
              </a:rPr>
              <a:t>(</a:t>
            </a:r>
            <a:r>
              <a:rPr lang="lt-LT" sz="1500" dirty="0">
                <a:solidFill>
                  <a:schemeClr val="tx1"/>
                </a:solidFill>
                <a:latin typeface="Times New Roman" panose="02020603050405020304" pitchFamily="18" charset="0"/>
                <a:cs typeface="Times New Roman" panose="02020603050405020304" pitchFamily="18" charset="0"/>
              </a:rPr>
              <a:t>Lietuvos Respublikos aplinkos </a:t>
            </a:r>
            <a:r>
              <a:rPr lang="lt-LT" sz="1500" dirty="0" smtClean="0">
                <a:solidFill>
                  <a:schemeClr val="tx1"/>
                </a:solidFill>
                <a:latin typeface="Times New Roman" panose="02020603050405020304" pitchFamily="18" charset="0"/>
                <a:cs typeface="Times New Roman" panose="02020603050405020304" pitchFamily="18" charset="0"/>
              </a:rPr>
              <a:t>ministro</a:t>
            </a:r>
            <a:r>
              <a:rPr lang="en-US" sz="1500" dirty="0" smtClean="0">
                <a:solidFill>
                  <a:schemeClr val="tx1"/>
                </a:solidFill>
                <a:latin typeface="Times New Roman" panose="02020603050405020304" pitchFamily="18" charset="0"/>
                <a:cs typeface="Times New Roman" panose="02020603050405020304" pitchFamily="18" charset="0"/>
              </a:rPr>
              <a:t> </a:t>
            </a:r>
            <a:r>
              <a:rPr lang="lt-LT" sz="1500" dirty="0" smtClean="0">
                <a:solidFill>
                  <a:schemeClr val="tx1"/>
                </a:solidFill>
                <a:latin typeface="Times New Roman" panose="02020603050405020304" pitchFamily="18" charset="0"/>
                <a:cs typeface="Times New Roman" panose="02020603050405020304" pitchFamily="18" charset="0"/>
              </a:rPr>
              <a:t>2021 </a:t>
            </a:r>
            <a:r>
              <a:rPr lang="lt-LT" sz="1500" dirty="0">
                <a:solidFill>
                  <a:schemeClr val="tx1"/>
                </a:solidFill>
                <a:latin typeface="Times New Roman" panose="02020603050405020304" pitchFamily="18" charset="0"/>
                <a:cs typeface="Times New Roman" panose="02020603050405020304" pitchFamily="18" charset="0"/>
              </a:rPr>
              <a:t>m. kovo 31 d. </a:t>
            </a:r>
            <a:r>
              <a:rPr lang="lt-LT" sz="1500" dirty="0" smtClean="0">
                <a:solidFill>
                  <a:schemeClr val="tx1"/>
                </a:solidFill>
                <a:latin typeface="Times New Roman" panose="02020603050405020304" pitchFamily="18" charset="0"/>
                <a:cs typeface="Times New Roman" panose="02020603050405020304" pitchFamily="18" charset="0"/>
              </a:rPr>
              <a:t>įsakymo</a:t>
            </a:r>
            <a:r>
              <a:rPr lang="en-US" sz="1500" dirty="0" smtClean="0">
                <a:solidFill>
                  <a:schemeClr val="tx1"/>
                </a:solidFill>
                <a:latin typeface="Times New Roman" panose="02020603050405020304" pitchFamily="18" charset="0"/>
                <a:cs typeface="Times New Roman" panose="02020603050405020304" pitchFamily="18" charset="0"/>
              </a:rPr>
              <a:t> </a:t>
            </a:r>
            <a:r>
              <a:rPr lang="lt-LT" sz="1500" dirty="0" smtClean="0">
                <a:solidFill>
                  <a:schemeClr val="tx1"/>
                </a:solidFill>
                <a:latin typeface="Times New Roman" panose="02020603050405020304" pitchFamily="18" charset="0"/>
                <a:cs typeface="Times New Roman" panose="02020603050405020304" pitchFamily="18" charset="0"/>
              </a:rPr>
              <a:t>Nr</a:t>
            </a:r>
            <a:r>
              <a:rPr lang="lt-LT" sz="1500" dirty="0">
                <a:solidFill>
                  <a:schemeClr val="tx1"/>
                </a:solidFill>
                <a:latin typeface="Times New Roman" panose="02020603050405020304" pitchFamily="18" charset="0"/>
                <a:cs typeface="Times New Roman" panose="02020603050405020304" pitchFamily="18" charset="0"/>
              </a:rPr>
              <a:t>. D1-196 redakcija)</a:t>
            </a:r>
            <a:endParaRPr lang="lt-LT" sz="1500" dirty="0" smtClean="0">
              <a:solidFill>
                <a:schemeClr val="tx1"/>
              </a:solidFill>
              <a:latin typeface="Times New Roman" panose="02020603050405020304" pitchFamily="18" charset="0"/>
              <a:cs typeface="Times New Roman" panose="02020603050405020304" pitchFamily="18" charset="0"/>
            </a:endParaRPr>
          </a:p>
          <a:p>
            <a:pPr marL="342000" indent="-342000" algn="just">
              <a:spcBef>
                <a:spcPts val="600"/>
              </a:spcBef>
            </a:pPr>
            <a:r>
              <a:rPr lang="lt-LT" dirty="0" smtClean="0">
                <a:solidFill>
                  <a:schemeClr val="tx1"/>
                </a:solidFill>
                <a:latin typeface="Times New Roman" panose="02020603050405020304" pitchFamily="18" charset="0"/>
                <a:cs typeface="Times New Roman" panose="02020603050405020304" pitchFamily="18" charset="0"/>
              </a:rPr>
              <a:t>Butų ir kitų patalpų savininkų balsavimo raštu, priimant sprendimus, tvarkos </a:t>
            </a:r>
            <a:r>
              <a:rPr lang="lt-LT" dirty="0" smtClean="0">
                <a:solidFill>
                  <a:schemeClr val="tx1"/>
                </a:solidFill>
                <a:latin typeface="Times New Roman" panose="02020603050405020304" pitchFamily="18" charset="0"/>
                <a:cs typeface="Times New Roman" panose="02020603050405020304" pitchFamily="18" charset="0"/>
              </a:rPr>
              <a:t>aprašas</a:t>
            </a:r>
            <a:r>
              <a:rPr lang="en-US" dirty="0">
                <a:solidFill>
                  <a:schemeClr val="tx1"/>
                </a:solidFill>
                <a:latin typeface="Times New Roman" panose="02020603050405020304" pitchFamily="18" charset="0"/>
                <a:cs typeface="Times New Roman" panose="02020603050405020304" pitchFamily="18" charset="0"/>
              </a:rPr>
              <a:t> </a:t>
            </a:r>
            <a:r>
              <a:rPr lang="en-US" sz="1500" dirty="0" smtClean="0">
                <a:solidFill>
                  <a:schemeClr val="tx1"/>
                </a:solidFill>
                <a:latin typeface="Times New Roman" panose="02020603050405020304" pitchFamily="18" charset="0"/>
                <a:cs typeface="Times New Roman" panose="02020603050405020304" pitchFamily="18" charset="0"/>
              </a:rPr>
              <a:t>(</a:t>
            </a:r>
            <a:r>
              <a:rPr lang="lt-LT" sz="1500" dirty="0" smtClean="0">
                <a:solidFill>
                  <a:schemeClr val="tx1"/>
                </a:solidFill>
                <a:latin typeface="Times New Roman" panose="02020603050405020304" pitchFamily="18" charset="0"/>
                <a:cs typeface="Times New Roman" panose="02020603050405020304" pitchFamily="18" charset="0"/>
              </a:rPr>
              <a:t>Lietuvos Respublikos aplinkos ministro 2011 m. kovo 24 d. įsakymu Nr. D1-251 (Lietuvos Respublikos aplinkos ministro 2021 m. kovo 31 d. įsakymo Nr. D1-195 redakcija</a:t>
            </a:r>
            <a:r>
              <a:rPr lang="en-US" sz="1500" dirty="0" smtClean="0">
                <a:solidFill>
                  <a:schemeClr val="tx1"/>
                </a:solidFill>
                <a:latin typeface="Times New Roman" panose="02020603050405020304" pitchFamily="18" charset="0"/>
                <a:cs typeface="Times New Roman" panose="02020603050405020304" pitchFamily="18" charset="0"/>
              </a:rPr>
              <a:t>)</a:t>
            </a:r>
            <a:endParaRPr lang="lt-LT" sz="1500" dirty="0" smtClean="0">
              <a:solidFill>
                <a:schemeClr val="tx1"/>
              </a:solidFill>
              <a:latin typeface="Times New Roman" panose="02020603050405020304" pitchFamily="18" charset="0"/>
              <a:cs typeface="Times New Roman" panose="02020603050405020304" pitchFamily="18" charset="0"/>
            </a:endParaRPr>
          </a:p>
          <a:p>
            <a:pPr marL="342000" indent="-342000" algn="just">
              <a:spcBef>
                <a:spcPts val="600"/>
              </a:spcBef>
            </a:pPr>
            <a:r>
              <a:rPr lang="lt-LT" dirty="0" smtClean="0">
                <a:solidFill>
                  <a:schemeClr val="tx1"/>
                </a:solidFill>
                <a:latin typeface="Times New Roman" panose="02020603050405020304" pitchFamily="18" charset="0"/>
                <a:cs typeface="Times New Roman" panose="02020603050405020304" pitchFamily="18" charset="0"/>
              </a:rPr>
              <a:t>Butų ir kitų patalpų savininkų susirinkimo šaukimo, darbotvarkės ir priimtų sprendimų skelbimo tvarkos </a:t>
            </a:r>
            <a:r>
              <a:rPr lang="lt-LT" dirty="0" smtClean="0">
                <a:solidFill>
                  <a:schemeClr val="tx1"/>
                </a:solidFill>
                <a:latin typeface="Times New Roman" panose="02020603050405020304" pitchFamily="18" charset="0"/>
                <a:cs typeface="Times New Roman" panose="02020603050405020304" pitchFamily="18" charset="0"/>
              </a:rPr>
              <a:t>aprašas</a:t>
            </a:r>
            <a:r>
              <a:rPr lang="en-US" dirty="0">
                <a:solidFill>
                  <a:schemeClr val="tx1"/>
                </a:solidFill>
                <a:latin typeface="Times New Roman" panose="02020603050405020304" pitchFamily="18" charset="0"/>
                <a:cs typeface="Times New Roman" panose="02020603050405020304" pitchFamily="18" charset="0"/>
              </a:rPr>
              <a:t> </a:t>
            </a:r>
            <a:r>
              <a:rPr lang="en-US" sz="1500" dirty="0" smtClean="0">
                <a:solidFill>
                  <a:schemeClr val="tx1"/>
                </a:solidFill>
                <a:latin typeface="Times New Roman" panose="02020603050405020304" pitchFamily="18" charset="0"/>
                <a:cs typeface="Times New Roman" panose="02020603050405020304" pitchFamily="18" charset="0"/>
              </a:rPr>
              <a:t>(</a:t>
            </a:r>
            <a:r>
              <a:rPr lang="lt-LT" sz="1500" dirty="0" smtClean="0">
                <a:solidFill>
                  <a:schemeClr val="tx1"/>
                </a:solidFill>
                <a:latin typeface="Times New Roman" panose="02020603050405020304" pitchFamily="18" charset="0"/>
                <a:cs typeface="Times New Roman" panose="02020603050405020304" pitchFamily="18" charset="0"/>
              </a:rPr>
              <a:t>Lietuvos Respublikos aplinkos ministro 2012 m. lapkričio 22 d. įsakymu Nr. D1-961)</a:t>
            </a:r>
            <a:r>
              <a:rPr lang="en-US" sz="1500" dirty="0" smtClean="0">
                <a:solidFill>
                  <a:schemeClr val="tx1"/>
                </a:solidFill>
                <a:latin typeface="Times New Roman" panose="02020603050405020304" pitchFamily="18" charset="0"/>
                <a:cs typeface="Times New Roman" panose="02020603050405020304" pitchFamily="18" charset="0"/>
              </a:rPr>
              <a:t> </a:t>
            </a:r>
          </a:p>
          <a:p>
            <a:pPr marL="342000" indent="-342000" algn="just">
              <a:spcBef>
                <a:spcPts val="600"/>
              </a:spcBef>
            </a:pPr>
            <a:r>
              <a:rPr lang="lt-LT" dirty="0" smtClean="0">
                <a:solidFill>
                  <a:schemeClr val="tx1"/>
                </a:solidFill>
                <a:latin typeface="Times New Roman" panose="02020603050405020304" pitchFamily="18" charset="0"/>
                <a:cs typeface="Times New Roman" panose="02020603050405020304" pitchFamily="18" charset="0"/>
              </a:rPr>
              <a:t>Daugiabučio </a:t>
            </a:r>
            <a:r>
              <a:rPr lang="lt-LT" dirty="0" smtClean="0">
                <a:solidFill>
                  <a:schemeClr val="tx1"/>
                </a:solidFill>
                <a:latin typeface="Times New Roman" panose="02020603050405020304" pitchFamily="18" charset="0"/>
                <a:cs typeface="Times New Roman" panose="02020603050405020304" pitchFamily="18" charset="0"/>
              </a:rPr>
              <a:t>namo bendrojo naudojimo objektų </a:t>
            </a:r>
            <a:r>
              <a:rPr lang="lt-LT" dirty="0" smtClean="0">
                <a:solidFill>
                  <a:schemeClr val="tx1"/>
                </a:solidFill>
                <a:latin typeface="Times New Roman" panose="02020603050405020304" pitchFamily="18" charset="0"/>
                <a:cs typeface="Times New Roman" panose="02020603050405020304" pitchFamily="18" charset="0"/>
              </a:rPr>
              <a:t>aprašas</a:t>
            </a:r>
            <a:r>
              <a:rPr lang="en-US"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T</a:t>
            </a:r>
            <a:r>
              <a:rPr lang="lt-LT" dirty="0" smtClean="0">
                <a:solidFill>
                  <a:schemeClr val="tx1"/>
                </a:solidFill>
                <a:latin typeface="Times New Roman" panose="02020603050405020304" pitchFamily="18" charset="0"/>
                <a:cs typeface="Times New Roman" panose="02020603050405020304" pitchFamily="18" charset="0"/>
              </a:rPr>
              <a:t>ipinė </a:t>
            </a:r>
            <a:r>
              <a:rPr lang="lt-LT" dirty="0">
                <a:solidFill>
                  <a:schemeClr val="tx1"/>
                </a:solidFill>
                <a:latin typeface="Times New Roman" panose="02020603050405020304" pitchFamily="18" charset="0"/>
                <a:cs typeface="Times New Roman" panose="02020603050405020304" pitchFamily="18" charset="0"/>
              </a:rPr>
              <a:t>(pavyzdinė) forma, </a:t>
            </a:r>
            <a:r>
              <a:rPr lang="lt-LT" dirty="0" smtClean="0">
                <a:solidFill>
                  <a:schemeClr val="tx1"/>
                </a:solidFill>
                <a:latin typeface="Times New Roman" panose="02020603050405020304" pitchFamily="18" charset="0"/>
                <a:cs typeface="Times New Roman" panose="02020603050405020304" pitchFamily="18" charset="0"/>
              </a:rPr>
              <a:t>patvirtinta</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Lietuvos </a:t>
            </a:r>
            <a:r>
              <a:rPr lang="lt-LT" dirty="0">
                <a:solidFill>
                  <a:schemeClr val="tx1"/>
                </a:solidFill>
                <a:latin typeface="Times New Roman" panose="02020603050405020304" pitchFamily="18" charset="0"/>
                <a:cs typeface="Times New Roman" panose="02020603050405020304" pitchFamily="18" charset="0"/>
              </a:rPr>
              <a:t>Respublikos aplinkos </a:t>
            </a:r>
            <a:r>
              <a:rPr lang="lt-LT" dirty="0" smtClean="0">
                <a:solidFill>
                  <a:schemeClr val="tx1"/>
                </a:solidFill>
                <a:latin typeface="Times New Roman" panose="02020603050405020304" pitchFamily="18" charset="0"/>
                <a:cs typeface="Times New Roman" panose="02020603050405020304" pitchFamily="18" charset="0"/>
              </a:rPr>
              <a:t>ministro</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2010 </a:t>
            </a:r>
            <a:r>
              <a:rPr lang="lt-LT" dirty="0">
                <a:solidFill>
                  <a:schemeClr val="tx1"/>
                </a:solidFill>
                <a:latin typeface="Times New Roman" panose="02020603050405020304" pitchFamily="18" charset="0"/>
                <a:cs typeface="Times New Roman" panose="02020603050405020304" pitchFamily="18" charset="0"/>
              </a:rPr>
              <a:t>m. lapkričio 2 d. įsakymu Nr. </a:t>
            </a:r>
            <a:r>
              <a:rPr lang="lt-LT" dirty="0" smtClean="0">
                <a:solidFill>
                  <a:schemeClr val="tx1"/>
                </a:solidFill>
                <a:latin typeface="Times New Roman" panose="02020603050405020304" pitchFamily="18" charset="0"/>
                <a:cs typeface="Times New Roman" panose="02020603050405020304" pitchFamily="18" charset="0"/>
              </a:rPr>
              <a:t>D1-895</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(Lietuvos </a:t>
            </a:r>
            <a:r>
              <a:rPr lang="lt-LT" dirty="0">
                <a:solidFill>
                  <a:schemeClr val="tx1"/>
                </a:solidFill>
                <a:latin typeface="Times New Roman" panose="02020603050405020304" pitchFamily="18" charset="0"/>
                <a:cs typeface="Times New Roman" panose="02020603050405020304" pitchFamily="18" charset="0"/>
              </a:rPr>
              <a:t>Respublikos aplinkos </a:t>
            </a:r>
            <a:r>
              <a:rPr lang="lt-LT" dirty="0" smtClean="0">
                <a:solidFill>
                  <a:schemeClr val="tx1"/>
                </a:solidFill>
                <a:latin typeface="Times New Roman" panose="02020603050405020304" pitchFamily="18" charset="0"/>
                <a:cs typeface="Times New Roman" panose="02020603050405020304" pitchFamily="18" charset="0"/>
              </a:rPr>
              <a:t>ministro</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2012 </a:t>
            </a:r>
            <a:r>
              <a:rPr lang="lt-LT" dirty="0">
                <a:solidFill>
                  <a:schemeClr val="tx1"/>
                </a:solidFill>
                <a:latin typeface="Times New Roman" panose="02020603050405020304" pitchFamily="18" charset="0"/>
                <a:cs typeface="Times New Roman" panose="02020603050405020304" pitchFamily="18" charset="0"/>
              </a:rPr>
              <a:t>m. birželio 27 d. įsakymo Nr. </a:t>
            </a:r>
            <a:r>
              <a:rPr lang="lt-LT" dirty="0" smtClean="0">
                <a:solidFill>
                  <a:schemeClr val="tx1"/>
                </a:solidFill>
                <a:latin typeface="Times New Roman" panose="02020603050405020304" pitchFamily="18" charset="0"/>
                <a:cs typeface="Times New Roman" panose="02020603050405020304" pitchFamily="18" charset="0"/>
              </a:rPr>
              <a:t>D1-549</a:t>
            </a:r>
            <a:r>
              <a:rPr lang="en-US" dirty="0" smtClean="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redakcija</a:t>
            </a:r>
            <a:r>
              <a:rPr lang="lt-LT" dirty="0">
                <a:solidFill>
                  <a:schemeClr val="tx1"/>
                </a:solidFill>
                <a:latin typeface="Times New Roman" panose="02020603050405020304" pitchFamily="18" charset="0"/>
                <a:cs typeface="Times New Roman" panose="02020603050405020304" pitchFamily="18" charset="0"/>
              </a:rPr>
              <a:t>)</a:t>
            </a:r>
            <a:endParaRPr lang="lt-LT" dirty="0" smtClean="0">
              <a:solidFill>
                <a:schemeClr val="tx1"/>
              </a:solidFill>
              <a:latin typeface="Times New Roman" panose="02020603050405020304" pitchFamily="18" charset="0"/>
              <a:cs typeface="Times New Roman" panose="02020603050405020304" pitchFamily="18" charset="0"/>
            </a:endParaRPr>
          </a:p>
          <a:p>
            <a:pPr marL="342000" indent="-342000" algn="just">
              <a:spcBef>
                <a:spcPts val="600"/>
              </a:spcBef>
            </a:pPr>
            <a:r>
              <a:rPr lang="lt-LT" dirty="0" smtClean="0">
                <a:solidFill>
                  <a:schemeClr val="tx1"/>
                </a:solidFill>
                <a:latin typeface="Times New Roman" panose="02020603050405020304" pitchFamily="18" charset="0"/>
                <a:cs typeface="Times New Roman" panose="02020603050405020304" pitchFamily="18" charset="0"/>
              </a:rPr>
              <a:t>Lietuvos </a:t>
            </a:r>
            <a:r>
              <a:rPr lang="lt-LT" dirty="0">
                <a:solidFill>
                  <a:schemeClr val="tx1"/>
                </a:solidFill>
                <a:latin typeface="Times New Roman" panose="02020603050405020304" pitchFamily="18" charset="0"/>
                <a:cs typeface="Times New Roman" panose="02020603050405020304" pitchFamily="18" charset="0"/>
              </a:rPr>
              <a:t>Respublikos </a:t>
            </a:r>
            <a:r>
              <a:rPr lang="lt-LT" dirty="0" smtClean="0">
                <a:solidFill>
                  <a:schemeClr val="tx1"/>
                </a:solidFill>
                <a:latin typeface="Times New Roman" panose="02020603050405020304" pitchFamily="18" charset="0"/>
                <a:cs typeface="Times New Roman" panose="02020603050405020304" pitchFamily="18" charset="0"/>
              </a:rPr>
              <a:t>Vyriausybės </a:t>
            </a:r>
            <a:r>
              <a:rPr lang="lt-LT" dirty="0">
                <a:solidFill>
                  <a:schemeClr val="tx1"/>
                </a:solidFill>
                <a:latin typeface="Times New Roman" panose="02020603050405020304" pitchFamily="18" charset="0"/>
                <a:cs typeface="Times New Roman" panose="02020603050405020304" pitchFamily="18" charset="0"/>
              </a:rPr>
              <a:t>2015 m. balandžio 15 d. nutarimu Nr. 390 patvirtinto Butų ir kitų patalpų savininkų lėšų, skiriamų namui (statiniui) atnaujinti pagal privalomuosius statinių naudojimo ir priežiūros reikalavimus, kaupimo, jų dydžio apskaičiavimo ir sukauptų lėšų apsaugos tvarkos </a:t>
            </a:r>
            <a:r>
              <a:rPr lang="lt-LT" dirty="0" smtClean="0">
                <a:solidFill>
                  <a:schemeClr val="tx1"/>
                </a:solidFill>
                <a:latin typeface="Times New Roman" panose="02020603050405020304" pitchFamily="18" charset="0"/>
                <a:cs typeface="Times New Roman" panose="02020603050405020304" pitchFamily="18" charset="0"/>
              </a:rPr>
              <a:t>aprašas</a:t>
            </a:r>
          </a:p>
          <a:p>
            <a:pPr marL="342000" indent="-342000" algn="just">
              <a:spcBef>
                <a:spcPts val="600"/>
              </a:spcBef>
            </a:pPr>
            <a:r>
              <a:rPr lang="lt-LT" dirty="0" smtClean="0">
                <a:solidFill>
                  <a:schemeClr val="tx1"/>
                </a:solidFill>
                <a:latin typeface="Times New Roman" panose="02020603050405020304" pitchFamily="18" charset="0"/>
              </a:rPr>
              <a:t>Statybos techninis reglamentas STR 1.07.03:2017 statinių techninės ir naudojimo priežiūros tvarka. Naujų nekilnojamojo turto kadastro objektų formavimo </a:t>
            </a:r>
            <a:r>
              <a:rPr lang="lt-LT" dirty="0" smtClean="0">
                <a:solidFill>
                  <a:schemeClr val="tx1"/>
                </a:solidFill>
                <a:latin typeface="Times New Roman" panose="02020603050405020304" pitchFamily="18" charset="0"/>
              </a:rPr>
              <a:t>tvarka</a:t>
            </a:r>
            <a:r>
              <a:rPr lang="en-US" dirty="0">
                <a:solidFill>
                  <a:schemeClr val="tx1"/>
                </a:solidFill>
                <a:latin typeface="Times New Roman" panose="02020603050405020304" pitchFamily="18" charset="0"/>
              </a:rPr>
              <a:t> </a:t>
            </a:r>
            <a:r>
              <a:rPr lang="en-US" sz="1600" dirty="0" smtClean="0">
                <a:solidFill>
                  <a:schemeClr val="tx1"/>
                </a:solidFill>
                <a:latin typeface="Times New Roman" panose="02020603050405020304" pitchFamily="18" charset="0"/>
              </a:rPr>
              <a:t>(</a:t>
            </a:r>
            <a:r>
              <a:rPr lang="lt-LT" sz="1600" dirty="0" smtClean="0">
                <a:solidFill>
                  <a:schemeClr val="tx1"/>
                </a:solidFill>
                <a:latin typeface="Times New Roman" panose="02020603050405020304" pitchFamily="18" charset="0"/>
              </a:rPr>
              <a:t>Lietuvos Respublikos aplinkos ministro 2016 m gruodžio 30 d. įsakymu Nr. D1-971</a:t>
            </a:r>
            <a:r>
              <a:rPr lang="en-US" sz="1600" dirty="0" smtClean="0">
                <a:solidFill>
                  <a:schemeClr val="tx1"/>
                </a:solidFill>
                <a:latin typeface="Times New Roman" panose="02020603050405020304" pitchFamily="18" charset="0"/>
              </a:rPr>
              <a:t>)</a:t>
            </a:r>
            <a:endParaRPr lang="lt-LT"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357" y="0"/>
            <a:ext cx="1015873" cy="812698"/>
          </a:xfrm>
          <a:prstGeom prst="rect">
            <a:avLst/>
          </a:prstGeom>
        </p:spPr>
      </p:pic>
    </p:spTree>
    <p:extLst>
      <p:ext uri="{BB962C8B-B14F-4D97-AF65-F5344CB8AC3E}">
        <p14:creationId xmlns:p14="http://schemas.microsoft.com/office/powerpoint/2010/main" val="3968553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331640" y="274638"/>
            <a:ext cx="6805682" cy="634082"/>
          </a:xfrm>
        </p:spPr>
        <p:txBody>
          <a:bodyPr>
            <a:noAutofit/>
          </a:bodyPr>
          <a:lstStyle/>
          <a:p>
            <a:pPr lvl="8" algn="ctr" rtl="0">
              <a:spcBef>
                <a:spcPct val="0"/>
              </a:spcBef>
            </a:pPr>
            <a:r>
              <a:rPr lang="lt-LT" sz="2800" b="1" dirty="0" smtClean="0">
                <a:solidFill>
                  <a:schemeClr val="accent2">
                    <a:lumMod val="75000"/>
                  </a:schemeClr>
                </a:solidFill>
                <a:latin typeface="Times New Roman" panose="02020603050405020304" pitchFamily="18" charset="0"/>
                <a:cs typeface="Times New Roman" panose="02020603050405020304" pitchFamily="18" charset="0"/>
              </a:rPr>
              <a:t>BENDRIJOS ĮSTATAI</a:t>
            </a:r>
            <a:endParaRPr lang="lt-LT" sz="2800" dirty="0">
              <a:solidFill>
                <a:schemeClr val="accent2">
                  <a:lumMod val="75000"/>
                </a:schemeClr>
              </a:solidFill>
            </a:endParaRPr>
          </a:p>
        </p:txBody>
      </p:sp>
      <p:sp>
        <p:nvSpPr>
          <p:cNvPr id="3" name="Turinio vietos rezervavimo ženklas 2"/>
          <p:cNvSpPr>
            <a:spLocks noGrp="1"/>
          </p:cNvSpPr>
          <p:nvPr>
            <p:ph idx="1"/>
          </p:nvPr>
        </p:nvSpPr>
        <p:spPr>
          <a:xfrm>
            <a:off x="827584" y="1183358"/>
            <a:ext cx="8064896" cy="5674642"/>
          </a:xfrm>
        </p:spPr>
        <p:txBody>
          <a:bodyPr>
            <a:noAutofit/>
          </a:bodyPr>
          <a:lstStyle/>
          <a:p>
            <a:pPr algn="just">
              <a:spcBef>
                <a:spcPts val="0"/>
              </a:spcBef>
            </a:pPr>
            <a:r>
              <a:rPr lang="lt-LT" sz="1700" b="1" i="1" dirty="0" smtClean="0">
                <a:solidFill>
                  <a:schemeClr val="tx1"/>
                </a:solidFill>
                <a:latin typeface="Times New Roman" panose="02020603050405020304" pitchFamily="18" charset="0"/>
                <a:cs typeface="Times New Roman" panose="02020603050405020304" pitchFamily="18" charset="0"/>
              </a:rPr>
              <a:t>Bendrijos įstatai </a:t>
            </a:r>
            <a:r>
              <a:rPr lang="lt-LT" sz="1700" dirty="0">
                <a:solidFill>
                  <a:schemeClr val="tx1"/>
                </a:solidFill>
                <a:latin typeface="Times New Roman" panose="02020603050405020304" pitchFamily="18" charset="0"/>
                <a:cs typeface="Times New Roman" panose="02020603050405020304" pitchFamily="18" charset="0"/>
              </a:rPr>
              <a:t>yra dokumentas, kuriuo bendrija vadovaujasi savo veikloje. </a:t>
            </a:r>
          </a:p>
          <a:p>
            <a:pPr algn="just">
              <a:spcBef>
                <a:spcPts val="0"/>
              </a:spcBef>
            </a:pPr>
            <a:r>
              <a:rPr lang="lt-LT" sz="1700" dirty="0">
                <a:solidFill>
                  <a:schemeClr val="tx1"/>
                </a:solidFill>
                <a:latin typeface="Times New Roman" panose="02020603050405020304" pitchFamily="18" charset="0"/>
                <a:cs typeface="Times New Roman" panose="02020603050405020304" pitchFamily="18" charset="0"/>
              </a:rPr>
              <a:t>Steigiamos bendrijos įstatus pasirašo bendrijos steigiamojo susirinkimo pirmininkas ir </a:t>
            </a:r>
            <a:r>
              <a:rPr lang="lt-LT" sz="1700" dirty="0" smtClean="0">
                <a:solidFill>
                  <a:schemeClr val="tx1"/>
                </a:solidFill>
                <a:latin typeface="Times New Roman" panose="02020603050405020304" pitchFamily="18" charset="0"/>
                <a:cs typeface="Times New Roman" panose="02020603050405020304" pitchFamily="18" charset="0"/>
              </a:rPr>
              <a:t>sekretorius.</a:t>
            </a:r>
            <a:r>
              <a:rPr lang="en-US" sz="1700" dirty="0" smtClean="0">
                <a:solidFill>
                  <a:schemeClr val="tx1"/>
                </a:solidFill>
                <a:latin typeface="Times New Roman" panose="02020603050405020304" pitchFamily="18" charset="0"/>
                <a:cs typeface="Times New Roman" panose="02020603050405020304" pitchFamily="18" charset="0"/>
              </a:rPr>
              <a:t> </a:t>
            </a:r>
            <a:r>
              <a:rPr lang="lt-LT" sz="1700" dirty="0" smtClean="0">
                <a:solidFill>
                  <a:schemeClr val="tx1"/>
                </a:solidFill>
                <a:latin typeface="Times New Roman" panose="02020603050405020304" pitchFamily="18" charset="0"/>
                <a:cs typeface="Times New Roman" panose="02020603050405020304" pitchFamily="18" charset="0"/>
              </a:rPr>
              <a:t>Pakeistus </a:t>
            </a:r>
            <a:r>
              <a:rPr lang="lt-LT" sz="1700" dirty="0">
                <a:solidFill>
                  <a:schemeClr val="tx1"/>
                </a:solidFill>
                <a:latin typeface="Times New Roman" panose="02020603050405020304" pitchFamily="18" charset="0"/>
                <a:cs typeface="Times New Roman" panose="02020603050405020304" pitchFamily="18" charset="0"/>
              </a:rPr>
              <a:t>bendrijos įstatus pasirašo visuotinio susirinkimo pirmininkas ir </a:t>
            </a:r>
            <a:r>
              <a:rPr lang="lt-LT" sz="1700" dirty="0" smtClean="0">
                <a:solidFill>
                  <a:schemeClr val="tx1"/>
                </a:solidFill>
                <a:latin typeface="Times New Roman" panose="02020603050405020304" pitchFamily="18" charset="0"/>
                <a:cs typeface="Times New Roman" panose="02020603050405020304" pitchFamily="18" charset="0"/>
              </a:rPr>
              <a:t>sekretorius.</a:t>
            </a:r>
            <a:r>
              <a:rPr lang="en-US" sz="1700" dirty="0" smtClean="0">
                <a:solidFill>
                  <a:schemeClr val="tx1"/>
                </a:solidFill>
                <a:latin typeface="Times New Roman" panose="02020603050405020304" pitchFamily="18" charset="0"/>
                <a:cs typeface="Times New Roman" panose="02020603050405020304" pitchFamily="18" charset="0"/>
              </a:rPr>
              <a:t> </a:t>
            </a:r>
            <a:r>
              <a:rPr lang="lt-LT" sz="1700" dirty="0" smtClean="0">
                <a:solidFill>
                  <a:schemeClr val="tx1"/>
                </a:solidFill>
                <a:latin typeface="Times New Roman" panose="02020603050405020304" pitchFamily="18" charset="0"/>
                <a:cs typeface="Times New Roman" panose="02020603050405020304" pitchFamily="18" charset="0"/>
              </a:rPr>
              <a:t>Bendrijos </a:t>
            </a:r>
            <a:r>
              <a:rPr lang="lt-LT" sz="1700" dirty="0">
                <a:solidFill>
                  <a:schemeClr val="tx1"/>
                </a:solidFill>
                <a:latin typeface="Times New Roman" panose="02020603050405020304" pitchFamily="18" charset="0"/>
                <a:cs typeface="Times New Roman" panose="02020603050405020304" pitchFamily="18" charset="0"/>
              </a:rPr>
              <a:t>steigimo dokumentų atitiktį įstatymams </a:t>
            </a:r>
            <a:r>
              <a:rPr lang="lt-LT" sz="1700" b="1" i="1" dirty="0">
                <a:solidFill>
                  <a:schemeClr val="tx1"/>
                </a:solidFill>
                <a:latin typeface="Times New Roman" panose="02020603050405020304" pitchFamily="18" charset="0"/>
                <a:cs typeface="Times New Roman" panose="02020603050405020304" pitchFamily="18" charset="0"/>
              </a:rPr>
              <a:t>tvirtina notaras</a:t>
            </a:r>
            <a:r>
              <a:rPr lang="lt-LT" sz="1700" dirty="0" smtClean="0">
                <a:solidFill>
                  <a:schemeClr val="tx1"/>
                </a:solidFill>
                <a:latin typeface="Times New Roman" panose="02020603050405020304" pitchFamily="18" charset="0"/>
                <a:cs typeface="Times New Roman" panose="02020603050405020304" pitchFamily="18" charset="0"/>
              </a:rPr>
              <a:t>.</a:t>
            </a:r>
          </a:p>
          <a:p>
            <a:pPr algn="just">
              <a:spcBef>
                <a:spcPts val="0"/>
              </a:spcBef>
            </a:pPr>
            <a:r>
              <a:rPr lang="lt-LT" sz="1700" dirty="0" smtClean="0">
                <a:solidFill>
                  <a:schemeClr val="tx1"/>
                </a:solidFill>
                <a:latin typeface="Times New Roman" panose="02020603050405020304" pitchFamily="18" charset="0"/>
                <a:cs typeface="Times New Roman" panose="02020603050405020304" pitchFamily="18" charset="0"/>
              </a:rPr>
              <a:t>Steigiamos </a:t>
            </a:r>
            <a:r>
              <a:rPr lang="lt-LT" sz="1700" dirty="0">
                <a:solidFill>
                  <a:schemeClr val="tx1"/>
                </a:solidFill>
                <a:latin typeface="Times New Roman" panose="02020603050405020304" pitchFamily="18" charset="0"/>
                <a:cs typeface="Times New Roman" panose="02020603050405020304" pitchFamily="18" charset="0"/>
              </a:rPr>
              <a:t>bendrijos įstatai netenka galios, jeigu jie </a:t>
            </a:r>
            <a:r>
              <a:rPr lang="lt-LT" sz="1700" b="1" i="1" dirty="0">
                <a:solidFill>
                  <a:schemeClr val="tx1"/>
                </a:solidFill>
                <a:latin typeface="Times New Roman" panose="02020603050405020304" pitchFamily="18" charset="0"/>
                <a:cs typeface="Times New Roman" panose="02020603050405020304" pitchFamily="18" charset="0"/>
              </a:rPr>
              <a:t>per 6 mėnesius nuo patvirtinimo </a:t>
            </a:r>
            <a:r>
              <a:rPr lang="lt-LT" sz="1700" dirty="0">
                <a:solidFill>
                  <a:schemeClr val="tx1"/>
                </a:solidFill>
                <a:latin typeface="Times New Roman" panose="02020603050405020304" pitchFamily="18" charset="0"/>
                <a:cs typeface="Times New Roman" panose="02020603050405020304" pitchFamily="18" charset="0"/>
              </a:rPr>
              <a:t>bendrijos steigiamajame susirinkime dienos nebuvo pateikti Juridinių asmenų registro tvarkytojui</a:t>
            </a:r>
            <a:r>
              <a:rPr lang="lt-LT" sz="1700" dirty="0" smtClean="0">
                <a:solidFill>
                  <a:schemeClr val="tx1"/>
                </a:solidFill>
                <a:latin typeface="Times New Roman" panose="02020603050405020304" pitchFamily="18" charset="0"/>
                <a:cs typeface="Times New Roman" panose="02020603050405020304" pitchFamily="18" charset="0"/>
              </a:rPr>
              <a:t>.</a:t>
            </a:r>
          </a:p>
          <a:p>
            <a:pPr algn="just">
              <a:spcBef>
                <a:spcPts val="0"/>
              </a:spcBef>
            </a:pPr>
            <a:r>
              <a:rPr lang="pt-BR" sz="1700" dirty="0">
                <a:solidFill>
                  <a:schemeClr val="tx1"/>
                </a:solidFill>
                <a:latin typeface="Times New Roman" panose="02020603050405020304" pitchFamily="18" charset="0"/>
                <a:cs typeface="Times New Roman" panose="02020603050405020304" pitchFamily="18" charset="0"/>
              </a:rPr>
              <a:t>Bendrija registruojama Juridinių asmenų registre</a:t>
            </a:r>
            <a:r>
              <a:rPr lang="pt-BR" sz="1700" dirty="0" smtClean="0">
                <a:solidFill>
                  <a:schemeClr val="tx1"/>
                </a:solidFill>
                <a:latin typeface="Times New Roman" panose="02020603050405020304" pitchFamily="18" charset="0"/>
                <a:cs typeface="Times New Roman" panose="02020603050405020304" pitchFamily="18" charset="0"/>
              </a:rPr>
              <a:t>.</a:t>
            </a:r>
            <a:endParaRPr lang="lt-LT" sz="1700" dirty="0">
              <a:solidFill>
                <a:schemeClr val="tx1"/>
              </a:solidFill>
              <a:latin typeface="Times New Roman" panose="02020603050405020304" pitchFamily="18" charset="0"/>
              <a:cs typeface="Times New Roman" panose="02020603050405020304" pitchFamily="18" charset="0"/>
            </a:endParaRPr>
          </a:p>
          <a:p>
            <a:pPr algn="just">
              <a:spcBef>
                <a:spcPts val="0"/>
              </a:spcBef>
            </a:pPr>
            <a:r>
              <a:rPr lang="lt-LT" sz="1700" dirty="0" smtClean="0">
                <a:solidFill>
                  <a:schemeClr val="tx1"/>
                </a:solidFill>
                <a:latin typeface="Times New Roman" panose="02020603050405020304" pitchFamily="18" charset="0"/>
                <a:cs typeface="Times New Roman" panose="02020603050405020304" pitchFamily="18" charset="0"/>
              </a:rPr>
              <a:t>Vadovaujantis 2012 </a:t>
            </a:r>
            <a:r>
              <a:rPr lang="lt-LT" sz="1700" dirty="0">
                <a:solidFill>
                  <a:schemeClr val="tx1"/>
                </a:solidFill>
                <a:latin typeface="Times New Roman" panose="02020603050405020304" pitchFamily="18" charset="0"/>
                <a:cs typeface="Times New Roman" panose="02020603050405020304" pitchFamily="18" charset="0"/>
              </a:rPr>
              <a:t>m. balandžio 12 d. Lietuvos Respublikos daugiabučių namų savininkų bendrijų įstatymo pakeitimo įstatymo </a:t>
            </a:r>
            <a:r>
              <a:rPr lang="lt-LT" sz="1700" dirty="0" smtClean="0">
                <a:solidFill>
                  <a:schemeClr val="tx1"/>
                </a:solidFill>
                <a:latin typeface="Times New Roman" panose="02020603050405020304" pitchFamily="18" charset="0"/>
                <a:cs typeface="Times New Roman" panose="02020603050405020304" pitchFamily="18" charset="0"/>
              </a:rPr>
              <a:t>Nr</a:t>
            </a:r>
            <a:r>
              <a:rPr lang="lt-LT" sz="1700" dirty="0">
                <a:solidFill>
                  <a:schemeClr val="tx1"/>
                </a:solidFill>
                <a:latin typeface="Times New Roman" panose="02020603050405020304" pitchFamily="18" charset="0"/>
                <a:cs typeface="Times New Roman" panose="02020603050405020304" pitchFamily="18" charset="0"/>
              </a:rPr>
              <a:t>. </a:t>
            </a:r>
            <a:r>
              <a:rPr lang="lt-LT" sz="1700" dirty="0" smtClean="0">
                <a:solidFill>
                  <a:schemeClr val="tx1"/>
                </a:solidFill>
                <a:latin typeface="Times New Roman" panose="02020603050405020304" pitchFamily="18" charset="0"/>
                <a:cs typeface="Times New Roman" panose="02020603050405020304" pitchFamily="18" charset="0"/>
              </a:rPr>
              <a:t>XI-1967 3 </a:t>
            </a:r>
            <a:r>
              <a:rPr lang="lt-LT" sz="1700" dirty="0">
                <a:solidFill>
                  <a:schemeClr val="tx1"/>
                </a:solidFill>
                <a:latin typeface="Times New Roman" panose="02020603050405020304" pitchFamily="18" charset="0"/>
                <a:cs typeface="Times New Roman" panose="02020603050405020304" pitchFamily="18" charset="0"/>
              </a:rPr>
              <a:t>straipsnio 1 dalimi, iki šio įstatymo įsigaliojimo įsteigtos </a:t>
            </a:r>
            <a:r>
              <a:rPr lang="lt-LT" sz="1700" dirty="0" smtClean="0">
                <a:solidFill>
                  <a:schemeClr val="tx1"/>
                </a:solidFill>
                <a:latin typeface="Times New Roman" panose="02020603050405020304" pitchFamily="18" charset="0"/>
                <a:cs typeface="Times New Roman" panose="02020603050405020304" pitchFamily="18" charset="0"/>
              </a:rPr>
              <a:t>ir </a:t>
            </a:r>
            <a:r>
              <a:rPr lang="lt-LT" sz="1700" dirty="0">
                <a:solidFill>
                  <a:schemeClr val="tx1"/>
                </a:solidFill>
                <a:latin typeface="Times New Roman" panose="02020603050405020304" pitchFamily="18" charset="0"/>
                <a:cs typeface="Times New Roman" panose="02020603050405020304" pitchFamily="18" charset="0"/>
              </a:rPr>
              <a:t>veikiančios daugiabučių namų savininkų bendrijos, </a:t>
            </a:r>
            <a:r>
              <a:rPr lang="lt-LT" sz="1700" b="1" i="1" dirty="0">
                <a:solidFill>
                  <a:schemeClr val="tx1"/>
                </a:solidFill>
                <a:latin typeface="Times New Roman" panose="02020603050405020304" pitchFamily="18" charset="0"/>
                <a:cs typeface="Times New Roman" panose="02020603050405020304" pitchFamily="18" charset="0"/>
              </a:rPr>
              <a:t>per 12 mėnesių</a:t>
            </a:r>
            <a:r>
              <a:rPr lang="lt-LT" sz="1700" dirty="0">
                <a:solidFill>
                  <a:schemeClr val="tx1"/>
                </a:solidFill>
                <a:latin typeface="Times New Roman" panose="02020603050405020304" pitchFamily="18" charset="0"/>
                <a:cs typeface="Times New Roman" panose="02020603050405020304" pitchFamily="18" charset="0"/>
              </a:rPr>
              <a:t> nuo šio </a:t>
            </a:r>
            <a:r>
              <a:rPr lang="lt-LT" sz="1700" dirty="0" smtClean="0">
                <a:solidFill>
                  <a:schemeClr val="tx1"/>
                </a:solidFill>
                <a:latin typeface="Times New Roman" panose="02020603050405020304" pitchFamily="18" charset="0"/>
                <a:cs typeface="Times New Roman" panose="02020603050405020304" pitchFamily="18" charset="0"/>
              </a:rPr>
              <a:t>įstatymo įsigaliojimo </a:t>
            </a:r>
            <a:r>
              <a:rPr lang="lt-LT" sz="1700" dirty="0">
                <a:solidFill>
                  <a:schemeClr val="tx1"/>
                </a:solidFill>
                <a:latin typeface="Times New Roman" panose="02020603050405020304" pitchFamily="18" charset="0"/>
                <a:cs typeface="Times New Roman" panose="02020603050405020304" pitchFamily="18" charset="0"/>
              </a:rPr>
              <a:t>dienos savo </a:t>
            </a:r>
            <a:r>
              <a:rPr lang="lt-LT" sz="1700" b="1" i="1" dirty="0">
                <a:solidFill>
                  <a:schemeClr val="tx1"/>
                </a:solidFill>
                <a:latin typeface="Times New Roman" panose="02020603050405020304" pitchFamily="18" charset="0"/>
                <a:cs typeface="Times New Roman" panose="02020603050405020304" pitchFamily="18" charset="0"/>
              </a:rPr>
              <a:t>įstatus turėjo suderinti</a:t>
            </a:r>
            <a:r>
              <a:rPr lang="lt-LT" sz="1700" dirty="0">
                <a:solidFill>
                  <a:schemeClr val="tx1"/>
                </a:solidFill>
                <a:latin typeface="Times New Roman" panose="02020603050405020304" pitchFamily="18" charset="0"/>
                <a:cs typeface="Times New Roman" panose="02020603050405020304" pitchFamily="18" charset="0"/>
              </a:rPr>
              <a:t> </a:t>
            </a:r>
            <a:r>
              <a:rPr lang="lt-LT" sz="1700" dirty="0" smtClean="0">
                <a:solidFill>
                  <a:schemeClr val="tx1"/>
                </a:solidFill>
                <a:latin typeface="Times New Roman" panose="02020603050405020304" pitchFamily="18" charset="0"/>
                <a:cs typeface="Times New Roman" panose="02020603050405020304" pitchFamily="18" charset="0"/>
              </a:rPr>
              <a:t>su </a:t>
            </a:r>
            <a:r>
              <a:rPr lang="lt-LT" sz="1700" dirty="0">
                <a:solidFill>
                  <a:schemeClr val="tx1"/>
                </a:solidFill>
                <a:latin typeface="Times New Roman" panose="02020603050405020304" pitchFamily="18" charset="0"/>
                <a:cs typeface="Times New Roman" panose="02020603050405020304" pitchFamily="18" charset="0"/>
              </a:rPr>
              <a:t>Lietuvos Respublikos daugiabučių namų savininkų bendrijų </a:t>
            </a:r>
            <a:r>
              <a:rPr lang="lt-LT" sz="1700" b="1" i="1" dirty="0">
                <a:solidFill>
                  <a:schemeClr val="tx1"/>
                </a:solidFill>
                <a:latin typeface="Times New Roman" panose="02020603050405020304" pitchFamily="18" charset="0"/>
                <a:cs typeface="Times New Roman" panose="02020603050405020304" pitchFamily="18" charset="0"/>
              </a:rPr>
              <a:t>įstatymo naujos redakcijos reikalavimais</a:t>
            </a:r>
            <a:r>
              <a:rPr lang="lt-LT" sz="1700" dirty="0">
                <a:solidFill>
                  <a:schemeClr val="tx1"/>
                </a:solidFill>
                <a:latin typeface="Times New Roman" panose="02020603050405020304" pitchFamily="18" charset="0"/>
                <a:cs typeface="Times New Roman" panose="02020603050405020304" pitchFamily="18" charset="0"/>
              </a:rPr>
              <a:t>. </a:t>
            </a:r>
            <a:endParaRPr lang="lt-LT" sz="1700" dirty="0" smtClean="0">
              <a:solidFill>
                <a:schemeClr val="tx1"/>
              </a:solidFill>
              <a:latin typeface="Times New Roman" panose="02020603050405020304" pitchFamily="18" charset="0"/>
              <a:cs typeface="Times New Roman" panose="02020603050405020304" pitchFamily="18" charset="0"/>
            </a:endParaRPr>
          </a:p>
          <a:p>
            <a:pPr algn="just">
              <a:spcBef>
                <a:spcPts val="0"/>
              </a:spcBef>
            </a:pPr>
            <a:r>
              <a:rPr lang="lt-LT" sz="1700" dirty="0">
                <a:solidFill>
                  <a:schemeClr val="tx1"/>
                </a:solidFill>
                <a:latin typeface="Times New Roman" panose="02020603050405020304" pitchFamily="18" charset="0"/>
                <a:cs typeface="Times New Roman" panose="02020603050405020304" pitchFamily="18" charset="0"/>
              </a:rPr>
              <a:t>Vadovaujantis 2022 m. gruodžio </a:t>
            </a:r>
            <a:r>
              <a:rPr lang="lt-LT" sz="1700" dirty="0" smtClean="0">
                <a:solidFill>
                  <a:schemeClr val="tx1"/>
                </a:solidFill>
                <a:latin typeface="Times New Roman" panose="02020603050405020304" pitchFamily="18" charset="0"/>
                <a:cs typeface="Times New Roman" panose="02020603050405020304" pitchFamily="18" charset="0"/>
              </a:rPr>
              <a:t>20 d. Lietuvos </a:t>
            </a:r>
            <a:r>
              <a:rPr lang="lt-LT" sz="1700" dirty="0">
                <a:solidFill>
                  <a:schemeClr val="tx1"/>
                </a:solidFill>
                <a:latin typeface="Times New Roman" panose="02020603050405020304" pitchFamily="18" charset="0"/>
                <a:cs typeface="Times New Roman" panose="02020603050405020304" pitchFamily="18" charset="0"/>
              </a:rPr>
              <a:t>Respublikos </a:t>
            </a:r>
            <a:r>
              <a:rPr lang="lt-LT" sz="1700" dirty="0" smtClean="0">
                <a:solidFill>
                  <a:schemeClr val="tx1"/>
                </a:solidFill>
                <a:latin typeface="Times New Roman" panose="02020603050405020304" pitchFamily="18" charset="0"/>
                <a:cs typeface="Times New Roman" panose="02020603050405020304" pitchFamily="18" charset="0"/>
              </a:rPr>
              <a:t>daugiabučių gyvenamųjų </a:t>
            </a:r>
            <a:r>
              <a:rPr lang="lt-LT" sz="1700" dirty="0">
                <a:solidFill>
                  <a:schemeClr val="tx1"/>
                </a:solidFill>
                <a:latin typeface="Times New Roman" panose="02020603050405020304" pitchFamily="18" charset="0"/>
                <a:cs typeface="Times New Roman" panose="02020603050405020304" pitchFamily="18" charset="0"/>
              </a:rPr>
              <a:t>namų ir kitos paskirties pastatų savininkų bendrijų </a:t>
            </a:r>
            <a:r>
              <a:rPr lang="lt-LT" sz="1700" dirty="0" smtClean="0">
                <a:solidFill>
                  <a:schemeClr val="tx1"/>
                </a:solidFill>
                <a:latin typeface="Times New Roman" panose="02020603050405020304" pitchFamily="18" charset="0"/>
                <a:cs typeface="Times New Roman" panose="02020603050405020304" pitchFamily="18" charset="0"/>
              </a:rPr>
              <a:t>įstatymo Nr</a:t>
            </a:r>
            <a:r>
              <a:rPr lang="lt-LT" sz="1700" dirty="0">
                <a:solidFill>
                  <a:schemeClr val="tx1"/>
                </a:solidFill>
                <a:latin typeface="Times New Roman" panose="02020603050405020304" pitchFamily="18" charset="0"/>
                <a:cs typeface="Times New Roman" panose="02020603050405020304" pitchFamily="18" charset="0"/>
              </a:rPr>
              <a:t>. I-798 11 straipsnio pakeitimo įstatymas Nr. XIV-1710 2 straipsnio 4 dalimi ir </a:t>
            </a:r>
            <a:r>
              <a:rPr lang="lt-LT" sz="1700" dirty="0" smtClean="0">
                <a:solidFill>
                  <a:schemeClr val="tx1"/>
                </a:solidFill>
                <a:latin typeface="Times New Roman" panose="02020603050405020304" pitchFamily="18" charset="0"/>
                <a:cs typeface="Times New Roman" panose="02020603050405020304" pitchFamily="18" charset="0"/>
              </a:rPr>
              <a:t>2022 </a:t>
            </a:r>
            <a:r>
              <a:rPr lang="lt-LT" sz="1700" dirty="0">
                <a:solidFill>
                  <a:schemeClr val="tx1"/>
                </a:solidFill>
                <a:latin typeface="Times New Roman" panose="02020603050405020304" pitchFamily="18" charset="0"/>
                <a:cs typeface="Times New Roman" panose="02020603050405020304" pitchFamily="18" charset="0"/>
              </a:rPr>
              <a:t>m. gruodžio 23 d. Lietuvos Respublikos Daugiabučių gyvenamųjų namų </a:t>
            </a:r>
            <a:r>
              <a:rPr lang="lt-LT" sz="1700" dirty="0" smtClean="0">
                <a:solidFill>
                  <a:schemeClr val="tx1"/>
                </a:solidFill>
                <a:latin typeface="Times New Roman" panose="02020603050405020304" pitchFamily="18" charset="0"/>
                <a:cs typeface="Times New Roman" panose="02020603050405020304" pitchFamily="18" charset="0"/>
              </a:rPr>
              <a:t>ir kitos </a:t>
            </a:r>
            <a:r>
              <a:rPr lang="lt-LT" sz="1700" dirty="0">
                <a:solidFill>
                  <a:schemeClr val="tx1"/>
                </a:solidFill>
                <a:latin typeface="Times New Roman" panose="02020603050405020304" pitchFamily="18" charset="0"/>
                <a:cs typeface="Times New Roman" panose="02020603050405020304" pitchFamily="18" charset="0"/>
              </a:rPr>
              <a:t>paskirties pastatų savininkų bendrijų įstatymo Nr. I-798 11 straipsnio pakeitimo įstatymo Nr. XIV-1779 2 straipsnio 4 dalimi, </a:t>
            </a:r>
            <a:r>
              <a:rPr lang="lt-LT" sz="1700" b="1" i="1" dirty="0">
                <a:solidFill>
                  <a:schemeClr val="tx1"/>
                </a:solidFill>
                <a:latin typeface="Times New Roman" panose="02020603050405020304" pitchFamily="18" charset="0"/>
                <a:cs typeface="Times New Roman" panose="02020603050405020304" pitchFamily="18" charset="0"/>
              </a:rPr>
              <a:t>per 12 mėnesių </a:t>
            </a:r>
            <a:r>
              <a:rPr lang="lt-LT" sz="1700" dirty="0">
                <a:solidFill>
                  <a:schemeClr val="tx1"/>
                </a:solidFill>
                <a:latin typeface="Times New Roman" panose="02020603050405020304" pitchFamily="18" charset="0"/>
                <a:cs typeface="Times New Roman" panose="02020603050405020304" pitchFamily="18" charset="0"/>
              </a:rPr>
              <a:t>nuo šių įstatymų įsigaliojimo dienos bendrijos </a:t>
            </a:r>
            <a:r>
              <a:rPr lang="lt-LT" sz="1700" b="1" i="1" dirty="0">
                <a:solidFill>
                  <a:schemeClr val="tx1"/>
                </a:solidFill>
                <a:latin typeface="Times New Roman" panose="02020603050405020304" pitchFamily="18" charset="0"/>
                <a:cs typeface="Times New Roman" panose="02020603050405020304" pitchFamily="18" charset="0"/>
              </a:rPr>
              <a:t>įstatus turi </a:t>
            </a:r>
            <a:r>
              <a:rPr lang="lt-LT" sz="1700" b="1" i="1" dirty="0" smtClean="0">
                <a:solidFill>
                  <a:schemeClr val="tx1"/>
                </a:solidFill>
                <a:latin typeface="Times New Roman" panose="02020603050405020304" pitchFamily="18" charset="0"/>
                <a:cs typeface="Times New Roman" panose="02020603050405020304" pitchFamily="18" charset="0"/>
              </a:rPr>
              <a:t>suderinti su Įstatymo </a:t>
            </a:r>
            <a:r>
              <a:rPr lang="lt-LT" sz="1700" b="1" i="1" dirty="0">
                <a:solidFill>
                  <a:schemeClr val="tx1"/>
                </a:solidFill>
                <a:latin typeface="Times New Roman" panose="02020603050405020304" pitchFamily="18" charset="0"/>
                <a:cs typeface="Times New Roman" panose="02020603050405020304" pitchFamily="18" charset="0"/>
              </a:rPr>
              <a:t>nuostatomis</a:t>
            </a:r>
            <a:r>
              <a:rPr lang="lt-LT" sz="1700" dirty="0">
                <a:solidFill>
                  <a:schemeClr val="tx1"/>
                </a:solidFill>
                <a:latin typeface="Times New Roman" panose="02020603050405020304" pitchFamily="18" charset="0"/>
                <a:cs typeface="Times New Roman" panose="02020603050405020304" pitchFamily="18" charset="0"/>
              </a:rPr>
              <a:t>.</a:t>
            </a: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322" y="0"/>
            <a:ext cx="1015873" cy="812698"/>
          </a:xfrm>
          <a:prstGeom prst="rect">
            <a:avLst/>
          </a:prstGeom>
        </p:spPr>
      </p:pic>
    </p:spTree>
    <p:extLst>
      <p:ext uri="{BB962C8B-B14F-4D97-AF65-F5344CB8AC3E}">
        <p14:creationId xmlns:p14="http://schemas.microsoft.com/office/powerpoint/2010/main" val="2686901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11560" y="260648"/>
            <a:ext cx="7920880" cy="936104"/>
          </a:xfrm>
        </p:spPr>
        <p:txBody>
          <a:bodyPr>
            <a:noAutofit/>
          </a:bodyPr>
          <a:lstStyle/>
          <a:p>
            <a:pPr algn="ctr"/>
            <a:r>
              <a:rPr lang="lt-LT" sz="2800" b="1" dirty="0" smtClean="0">
                <a:latin typeface="Times New Roman" panose="02020603050405020304" pitchFamily="18" charset="0"/>
                <a:cs typeface="Times New Roman" panose="02020603050405020304" pitchFamily="18" charset="0"/>
              </a:rPr>
              <a:t>BENDRIJOS NARIŲ IR JŲ ATSTOVŲ</a:t>
            </a:r>
            <a:br>
              <a:rPr lang="lt-LT" sz="2800" b="1" dirty="0" smtClean="0">
                <a:latin typeface="Times New Roman" panose="02020603050405020304" pitchFamily="18" charset="0"/>
                <a:cs typeface="Times New Roman" panose="02020603050405020304" pitchFamily="18" charset="0"/>
              </a:rPr>
            </a:br>
            <a:r>
              <a:rPr lang="lt-LT" sz="2800" b="1" dirty="0" smtClean="0">
                <a:latin typeface="Times New Roman" panose="02020603050405020304" pitchFamily="18" charset="0"/>
                <a:cs typeface="Times New Roman" panose="02020603050405020304" pitchFamily="18" charset="0"/>
              </a:rPr>
              <a:t> SĄRAŠAS</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457200" y="1600200"/>
            <a:ext cx="8435280" cy="4873752"/>
          </a:xfrm>
        </p:spPr>
        <p:txBody>
          <a:bodyPr>
            <a:normAutofit/>
          </a:bodyPr>
          <a:lstStyle/>
          <a:p>
            <a:pPr algn="just"/>
            <a:r>
              <a:rPr lang="lt-LT" sz="2000" dirty="0" smtClean="0">
                <a:solidFill>
                  <a:schemeClr val="tx1"/>
                </a:solidFill>
                <a:latin typeface="Times New Roman" panose="02020603050405020304" pitchFamily="18" charset="0"/>
                <a:cs typeface="Times New Roman" panose="02020603050405020304" pitchFamily="18" charset="0"/>
              </a:rPr>
              <a:t>Bendrijos </a:t>
            </a:r>
            <a:r>
              <a:rPr lang="lt-LT" sz="2000" dirty="0">
                <a:solidFill>
                  <a:schemeClr val="tx1"/>
                </a:solidFill>
                <a:latin typeface="Times New Roman" panose="02020603050405020304" pitchFamily="18" charset="0"/>
                <a:cs typeface="Times New Roman" panose="02020603050405020304" pitchFamily="18" charset="0"/>
              </a:rPr>
              <a:t>narių sąraše turi būti nurodyti bendrijos narių ar jų atstovų (įgaliotinių) kontaktiniai duomenys: </a:t>
            </a:r>
          </a:p>
          <a:p>
            <a:pPr marL="1348740" lvl="3" indent="-342900" algn="just"/>
            <a:r>
              <a:rPr lang="lt-LT" sz="2000" dirty="0" smtClean="0">
                <a:solidFill>
                  <a:schemeClr val="tx1"/>
                </a:solidFill>
                <a:latin typeface="Times New Roman" panose="02020603050405020304" pitchFamily="18" charset="0"/>
                <a:cs typeface="Times New Roman" panose="02020603050405020304" pitchFamily="18" charset="0"/>
              </a:rPr>
              <a:t>- vardas</a:t>
            </a:r>
            <a:r>
              <a:rPr lang="lt-LT" sz="2000" dirty="0">
                <a:solidFill>
                  <a:schemeClr val="tx1"/>
                </a:solidFill>
                <a:latin typeface="Times New Roman" panose="02020603050405020304" pitchFamily="18" charset="0"/>
                <a:cs typeface="Times New Roman" panose="02020603050405020304" pitchFamily="18" charset="0"/>
              </a:rPr>
              <a:t>, pavardė;</a:t>
            </a:r>
          </a:p>
          <a:p>
            <a:pPr marL="1348740" lvl="3" indent="-342900" algn="just"/>
            <a:r>
              <a:rPr lang="lt-LT" sz="2000" dirty="0" smtClean="0">
                <a:solidFill>
                  <a:schemeClr val="tx1"/>
                </a:solidFill>
                <a:latin typeface="Times New Roman" panose="02020603050405020304" pitchFamily="18" charset="0"/>
                <a:cs typeface="Times New Roman" panose="02020603050405020304" pitchFamily="18" charset="0"/>
              </a:rPr>
              <a:t>- adresas </a:t>
            </a:r>
            <a:r>
              <a:rPr lang="lt-LT" sz="2000" dirty="0">
                <a:solidFill>
                  <a:schemeClr val="tx1"/>
                </a:solidFill>
                <a:latin typeface="Times New Roman" panose="02020603050405020304" pitchFamily="18" charset="0"/>
                <a:cs typeface="Times New Roman" panose="02020603050405020304" pitchFamily="18" charset="0"/>
              </a:rPr>
              <a:t>korespondencijai ir (arba) </a:t>
            </a:r>
            <a:r>
              <a:rPr lang="lt-LT" sz="2000" dirty="0" smtClean="0">
                <a:solidFill>
                  <a:schemeClr val="tx1"/>
                </a:solidFill>
                <a:latin typeface="Times New Roman" panose="02020603050405020304" pitchFamily="18" charset="0"/>
                <a:cs typeface="Times New Roman" panose="02020603050405020304" pitchFamily="18" charset="0"/>
              </a:rPr>
              <a:t>elektroninio pašto </a:t>
            </a:r>
            <a:r>
              <a:rPr lang="lt-LT" sz="2000" dirty="0">
                <a:solidFill>
                  <a:schemeClr val="tx1"/>
                </a:solidFill>
                <a:latin typeface="Times New Roman" panose="02020603050405020304" pitchFamily="18" charset="0"/>
                <a:cs typeface="Times New Roman" panose="02020603050405020304" pitchFamily="18" charset="0"/>
              </a:rPr>
              <a:t>adresas, telefono numeris.</a:t>
            </a:r>
          </a:p>
          <a:p>
            <a:pPr algn="just"/>
            <a:r>
              <a:rPr lang="lt-LT" sz="2000" dirty="0">
                <a:solidFill>
                  <a:schemeClr val="tx1"/>
                </a:solidFill>
                <a:latin typeface="Times New Roman" panose="02020603050405020304" pitchFamily="18" charset="0"/>
                <a:cs typeface="Times New Roman" panose="02020603050405020304" pitchFamily="18" charset="0"/>
              </a:rPr>
              <a:t>Bendrijos pirmininkas atsako už bendrijos narių sąrašo (įgaliotinių sąrašo) sudarymą ir tvarkymą.</a:t>
            </a:r>
          </a:p>
          <a:p>
            <a:pPr algn="just"/>
            <a:r>
              <a:rPr lang="lt-LT" sz="2000" dirty="0">
                <a:solidFill>
                  <a:schemeClr val="tx1"/>
                </a:solidFill>
                <a:latin typeface="Times New Roman" panose="02020603050405020304" pitchFamily="18" charset="0"/>
                <a:cs typeface="Times New Roman" panose="02020603050405020304" pitchFamily="18" charset="0"/>
              </a:rPr>
              <a:t>Bendrijos ir jų atstovų sąrašo (įgaliotinių sąrašo) duomenys tikslinami ne rečiau kaip kartą per metus</a:t>
            </a:r>
            <a:r>
              <a:rPr lang="lt-LT" sz="2000" dirty="0" smtClean="0">
                <a:solidFill>
                  <a:schemeClr val="tx1"/>
                </a:solidFill>
                <a:latin typeface="Times New Roman" panose="02020603050405020304" pitchFamily="18" charset="0"/>
                <a:cs typeface="Times New Roman" panose="02020603050405020304" pitchFamily="18" charset="0"/>
              </a:rPr>
              <a:t>.</a:t>
            </a:r>
            <a:endParaRPr lang="lt-LT" sz="2000"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102717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827584" y="406349"/>
            <a:ext cx="7467600" cy="1080120"/>
          </a:xfrm>
        </p:spPr>
        <p:txBody>
          <a:bodyPr>
            <a:noAutofit/>
          </a:bodyPr>
          <a:lstStyle/>
          <a:p>
            <a:pPr algn="ctr"/>
            <a:r>
              <a:rPr lang="lt-LT" sz="2800" b="1" dirty="0" smtClean="0">
                <a:latin typeface="Times New Roman" panose="02020603050405020304" pitchFamily="18" charset="0"/>
                <a:cs typeface="Times New Roman" panose="02020603050405020304" pitchFamily="18" charset="0"/>
              </a:rPr>
              <a:t>BENDROJO NAUDOJIMO OBJEKTŲ </a:t>
            </a:r>
            <a:br>
              <a:rPr lang="lt-LT" sz="2800" b="1" dirty="0" smtClean="0">
                <a:latin typeface="Times New Roman" panose="02020603050405020304" pitchFamily="18" charset="0"/>
                <a:cs typeface="Times New Roman" panose="02020603050405020304" pitchFamily="18" charset="0"/>
              </a:rPr>
            </a:br>
            <a:r>
              <a:rPr lang="lt-LT" sz="2800" b="1" dirty="0" smtClean="0">
                <a:latin typeface="Times New Roman" panose="02020603050405020304" pitchFamily="18" charset="0"/>
                <a:cs typeface="Times New Roman" panose="02020603050405020304" pitchFamily="18" charset="0"/>
              </a:rPr>
              <a:t>APRAŠAS</a:t>
            </a:r>
            <a:endParaRPr lang="lt-LT" sz="2800" b="1" dirty="0"/>
          </a:p>
        </p:txBody>
      </p:sp>
      <p:sp>
        <p:nvSpPr>
          <p:cNvPr id="3" name="Turinio vietos rezervavimo ženklas 2"/>
          <p:cNvSpPr>
            <a:spLocks noGrp="1"/>
          </p:cNvSpPr>
          <p:nvPr>
            <p:ph idx="1"/>
          </p:nvPr>
        </p:nvSpPr>
        <p:spPr>
          <a:xfrm>
            <a:off x="457200" y="1600200"/>
            <a:ext cx="8507288" cy="4873752"/>
          </a:xfrm>
        </p:spPr>
        <p:txBody>
          <a:bodyPr>
            <a:normAutofit fontScale="92500"/>
          </a:bodyPr>
          <a:lstStyle/>
          <a:p>
            <a:pPr algn="just"/>
            <a:r>
              <a:rPr lang="lt-LT" sz="2000" b="1" i="1" dirty="0" smtClean="0">
                <a:solidFill>
                  <a:schemeClr val="tx1"/>
                </a:solidFill>
                <a:latin typeface="Times New Roman" panose="02020603050405020304" pitchFamily="18" charset="0"/>
                <a:cs typeface="Times New Roman" panose="02020603050405020304" pitchFamily="18" charset="0"/>
              </a:rPr>
              <a:t>Bendrojo </a:t>
            </a:r>
            <a:r>
              <a:rPr lang="lt-LT" sz="2000" b="1" i="1" dirty="0">
                <a:solidFill>
                  <a:schemeClr val="tx1"/>
                </a:solidFill>
                <a:latin typeface="Times New Roman" panose="02020603050405020304" pitchFamily="18" charset="0"/>
                <a:cs typeface="Times New Roman" panose="02020603050405020304" pitchFamily="18" charset="0"/>
              </a:rPr>
              <a:t>naudojimo objektų aprašas </a:t>
            </a:r>
            <a:r>
              <a:rPr lang="lt-LT" sz="2000" dirty="0">
                <a:solidFill>
                  <a:schemeClr val="tx1"/>
                </a:solidFill>
                <a:latin typeface="Times New Roman" panose="02020603050405020304" pitchFamily="18" charset="0"/>
                <a:cs typeface="Times New Roman" panose="02020603050405020304" pitchFamily="18" charset="0"/>
              </a:rPr>
              <a:t>pagal Vyriausybės įgaliotos institucijos patvirtintą tipinę formą parengtas dokumentas, kuriame nurodoma daugiabučio gyvenamojo namo ar kitos paskirties pastato (pastatų): bendrojo naudojimo objekto </a:t>
            </a:r>
            <a:r>
              <a:rPr lang="lt-LT" sz="2000" dirty="0" smtClean="0">
                <a:solidFill>
                  <a:schemeClr val="tx1"/>
                </a:solidFill>
                <a:latin typeface="Times New Roman" panose="02020603050405020304" pitchFamily="18" charset="0"/>
                <a:cs typeface="Times New Roman" panose="02020603050405020304" pitchFamily="18" charset="0"/>
              </a:rPr>
              <a:t>rūšis, paskirtis, požymiai, buvimo vieta, su </a:t>
            </a:r>
            <a:r>
              <a:rPr lang="lt-LT" sz="2000" dirty="0">
                <a:solidFill>
                  <a:schemeClr val="tx1"/>
                </a:solidFill>
                <a:latin typeface="Times New Roman" panose="02020603050405020304" pitchFamily="18" charset="0"/>
                <a:cs typeface="Times New Roman" panose="02020603050405020304" pitchFamily="18" charset="0"/>
              </a:rPr>
              <a:t>objektu susiję butų ir kitų patalpų (pastatų) </a:t>
            </a:r>
            <a:r>
              <a:rPr lang="lt-LT" sz="2000" dirty="0" smtClean="0">
                <a:solidFill>
                  <a:schemeClr val="tx1"/>
                </a:solidFill>
                <a:latin typeface="Times New Roman" panose="02020603050405020304" pitchFamily="18" charset="0"/>
                <a:cs typeface="Times New Roman" panose="02020603050405020304" pitchFamily="18" charset="0"/>
              </a:rPr>
              <a:t>savininkai, kiti </a:t>
            </a:r>
            <a:r>
              <a:rPr lang="lt-LT" sz="2000" dirty="0">
                <a:solidFill>
                  <a:schemeClr val="tx1"/>
                </a:solidFill>
                <a:latin typeface="Times New Roman" panose="02020603050405020304" pitchFamily="18" charset="0"/>
                <a:cs typeface="Times New Roman" panose="02020603050405020304" pitchFamily="18" charset="0"/>
              </a:rPr>
              <a:t>objektą charakterizuojantys duomenys.</a:t>
            </a:r>
          </a:p>
          <a:p>
            <a:pPr algn="just"/>
            <a:r>
              <a:rPr lang="lt-LT" sz="2000" dirty="0" smtClean="0">
                <a:solidFill>
                  <a:schemeClr val="tx1"/>
                </a:solidFill>
                <a:latin typeface="Times New Roman" panose="02020603050405020304" pitchFamily="18" charset="0"/>
                <a:cs typeface="Times New Roman" panose="02020603050405020304" pitchFamily="18" charset="0"/>
              </a:rPr>
              <a:t>Bendrojo </a:t>
            </a:r>
            <a:r>
              <a:rPr lang="lt-LT" sz="2000" dirty="0">
                <a:solidFill>
                  <a:schemeClr val="tx1"/>
                </a:solidFill>
                <a:latin typeface="Times New Roman" panose="02020603050405020304" pitchFamily="18" charset="0"/>
                <a:cs typeface="Times New Roman" panose="02020603050405020304" pitchFamily="18" charset="0"/>
              </a:rPr>
              <a:t>naudojimo objektų aprašo tipinė (pavyzdinė) forma patvirtinta Lietuvos Respublikos aplinkos ministro 2010 m. </a:t>
            </a:r>
            <a:r>
              <a:rPr lang="lt-LT" sz="2000" dirty="0" smtClean="0">
                <a:solidFill>
                  <a:schemeClr val="tx1"/>
                </a:solidFill>
                <a:latin typeface="Times New Roman" panose="02020603050405020304" pitchFamily="18" charset="0"/>
                <a:cs typeface="Times New Roman" panose="02020603050405020304" pitchFamily="18" charset="0"/>
              </a:rPr>
              <a:t>lapkričio 2 </a:t>
            </a:r>
            <a:r>
              <a:rPr lang="lt-LT" sz="2000" dirty="0">
                <a:solidFill>
                  <a:schemeClr val="tx1"/>
                </a:solidFill>
                <a:latin typeface="Times New Roman" panose="02020603050405020304" pitchFamily="18" charset="0"/>
                <a:cs typeface="Times New Roman" panose="02020603050405020304" pitchFamily="18" charset="0"/>
              </a:rPr>
              <a:t>d. įsakymu </a:t>
            </a:r>
            <a:r>
              <a:rPr lang="lt-LT" sz="2000" dirty="0" smtClean="0">
                <a:solidFill>
                  <a:schemeClr val="tx1"/>
                </a:solidFill>
                <a:latin typeface="Times New Roman" panose="02020603050405020304" pitchFamily="18" charset="0"/>
                <a:cs typeface="Times New Roman" panose="02020603050405020304" pitchFamily="18" charset="0"/>
              </a:rPr>
              <a:t> Nr</a:t>
            </a:r>
            <a:r>
              <a:rPr lang="lt-LT" sz="2000" dirty="0">
                <a:solidFill>
                  <a:schemeClr val="tx1"/>
                </a:solidFill>
                <a:latin typeface="Times New Roman" panose="02020603050405020304" pitchFamily="18" charset="0"/>
                <a:cs typeface="Times New Roman" panose="02020603050405020304" pitchFamily="18" charset="0"/>
              </a:rPr>
              <a:t>. D1-895.</a:t>
            </a:r>
          </a:p>
          <a:p>
            <a:pPr algn="just"/>
            <a:r>
              <a:rPr lang="lt-LT" sz="2000" dirty="0">
                <a:solidFill>
                  <a:schemeClr val="tx1"/>
                </a:solidFill>
                <a:latin typeface="Times New Roman" panose="02020603050405020304" pitchFamily="18" charset="0"/>
                <a:cs typeface="Times New Roman" panose="02020603050405020304" pitchFamily="18" charset="0"/>
              </a:rPr>
              <a:t>Bendrijos pirmininkas atsako už bendrojo naudojimo objektų aprašo sudarymą ir tvarkymą.</a:t>
            </a:r>
          </a:p>
          <a:p>
            <a:pPr algn="just"/>
            <a:r>
              <a:rPr lang="lt-LT" sz="2000" dirty="0">
                <a:solidFill>
                  <a:schemeClr val="tx1"/>
                </a:solidFill>
                <a:latin typeface="Times New Roman" panose="02020603050405020304" pitchFamily="18" charset="0"/>
                <a:cs typeface="Times New Roman" panose="02020603050405020304" pitchFamily="18" charset="0"/>
              </a:rPr>
              <a:t>Bendrojo naudojimo objektų </a:t>
            </a:r>
            <a:r>
              <a:rPr lang="lt-LT" sz="2000" b="1" i="1" dirty="0">
                <a:solidFill>
                  <a:schemeClr val="tx1"/>
                </a:solidFill>
                <a:latin typeface="Times New Roman" panose="02020603050405020304" pitchFamily="18" charset="0"/>
                <a:cs typeface="Times New Roman" panose="02020603050405020304" pitchFamily="18" charset="0"/>
              </a:rPr>
              <a:t>aprašą </a:t>
            </a:r>
            <a:r>
              <a:rPr lang="lt-LT" sz="2000" b="1" i="1" dirty="0" smtClean="0">
                <a:solidFill>
                  <a:schemeClr val="tx1"/>
                </a:solidFill>
                <a:latin typeface="Times New Roman" panose="02020603050405020304" pitchFamily="18" charset="0"/>
                <a:cs typeface="Times New Roman" panose="02020603050405020304" pitchFamily="18" charset="0"/>
              </a:rPr>
              <a:t>tvirtina</a:t>
            </a:r>
            <a:r>
              <a:rPr lang="en-US" sz="2000" b="1" i="1" dirty="0" smtClean="0">
                <a:solidFill>
                  <a:schemeClr val="tx1"/>
                </a:solidFill>
                <a:latin typeface="Times New Roman" panose="02020603050405020304" pitchFamily="18" charset="0"/>
                <a:cs typeface="Times New Roman" panose="02020603050405020304" pitchFamily="18" charset="0"/>
              </a:rPr>
              <a:t> </a:t>
            </a:r>
            <a:r>
              <a:rPr lang="lt-LT" sz="2000" b="1" i="1" dirty="0" smtClean="0">
                <a:solidFill>
                  <a:schemeClr val="tx1"/>
                </a:solidFill>
                <a:latin typeface="Times New Roman" panose="02020603050405020304" pitchFamily="18" charset="0"/>
                <a:cs typeface="Times New Roman" panose="02020603050405020304" pitchFamily="18" charset="0"/>
              </a:rPr>
              <a:t>bendrijos </a:t>
            </a:r>
            <a:r>
              <a:rPr lang="lt-LT" sz="2000" b="1" i="1" dirty="0">
                <a:solidFill>
                  <a:schemeClr val="tx1"/>
                </a:solidFill>
                <a:latin typeface="Times New Roman" panose="02020603050405020304" pitchFamily="18" charset="0"/>
                <a:cs typeface="Times New Roman" panose="02020603050405020304" pitchFamily="18" charset="0"/>
              </a:rPr>
              <a:t>susirinkimas</a:t>
            </a:r>
            <a:r>
              <a:rPr lang="lt-LT" sz="2000" dirty="0" smtClean="0">
                <a:solidFill>
                  <a:schemeClr val="tx1"/>
                </a:solidFill>
                <a:latin typeface="Times New Roman" panose="02020603050405020304" pitchFamily="18" charset="0"/>
                <a:cs typeface="Times New Roman" panose="02020603050405020304" pitchFamily="18" charset="0"/>
              </a:rPr>
              <a:t>.</a:t>
            </a:r>
          </a:p>
          <a:p>
            <a:pPr algn="just"/>
            <a:r>
              <a:rPr lang="lt-LT" sz="2000" dirty="0" smtClean="0">
                <a:solidFill>
                  <a:schemeClr val="tx1"/>
                </a:solidFill>
                <a:latin typeface="Times New Roman" panose="02020603050405020304" pitchFamily="18" charset="0"/>
              </a:rPr>
              <a:t>Bendrojo naudojimo objektų apraše iš anksto nustatoma tokių objektų valdymo ir naudojimosi jais tvarka ir sąlygos.</a:t>
            </a:r>
          </a:p>
          <a:p>
            <a:pPr algn="just"/>
            <a:r>
              <a:rPr lang="lt-LT" sz="2000" dirty="0" smtClean="0">
                <a:solidFill>
                  <a:schemeClr val="tx1"/>
                </a:solidFill>
                <a:latin typeface="Times New Roman" panose="02020603050405020304" pitchFamily="18" charset="0"/>
              </a:rPr>
              <a:t>Bendrojo naudojimo objektų aprašas leidžia butų ir kitų patalpų savininkams realizuoti teisę susitarti dėl bendrojo naudojimo objektų valdymo ir naudojimo. </a:t>
            </a:r>
            <a:endParaRPr lang="lt-LT" dirty="0">
              <a:solidFill>
                <a:schemeClr val="tx1"/>
              </a:solidFill>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7429" y="0"/>
            <a:ext cx="1015873" cy="812698"/>
          </a:xfrm>
          <a:prstGeom prst="rect">
            <a:avLst/>
          </a:prstGeom>
        </p:spPr>
      </p:pic>
    </p:spTree>
    <p:extLst>
      <p:ext uri="{BB962C8B-B14F-4D97-AF65-F5344CB8AC3E}">
        <p14:creationId xmlns:p14="http://schemas.microsoft.com/office/powerpoint/2010/main" val="3668285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14122" y="332657"/>
            <a:ext cx="7848872" cy="1008112"/>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PASTATO BENDROJO NAUDOJIMO </a:t>
            </a:r>
            <a:br>
              <a:rPr lang="lt-LT" sz="2800" b="1" dirty="0" smtClean="0">
                <a:latin typeface="Times New Roman" panose="02020603050405020304" pitchFamily="18" charset="0"/>
                <a:cs typeface="Times New Roman" panose="02020603050405020304" pitchFamily="18" charset="0"/>
              </a:rPr>
            </a:br>
            <a:r>
              <a:rPr lang="lt-LT" sz="2800" b="1" dirty="0" smtClean="0">
                <a:latin typeface="Times New Roman" panose="02020603050405020304" pitchFamily="18" charset="0"/>
                <a:cs typeface="Times New Roman" panose="02020603050405020304" pitchFamily="18" charset="0"/>
              </a:rPr>
              <a:t>OBJEKTAI</a:t>
            </a:r>
            <a:endParaRPr lang="lt-LT" sz="2800" b="1" dirty="0">
              <a:latin typeface="Times New Roman" panose="02020603050405020304" pitchFamily="18" charset="0"/>
              <a:cs typeface="Times New Roman" panose="02020603050405020304" pitchFamily="18" charset="0"/>
            </a:endParaRPr>
          </a:p>
        </p:txBody>
      </p:sp>
      <p:sp>
        <p:nvSpPr>
          <p:cNvPr id="3" name="Stačiakampis 2"/>
          <p:cNvSpPr/>
          <p:nvPr/>
        </p:nvSpPr>
        <p:spPr>
          <a:xfrm>
            <a:off x="683568" y="1340768"/>
            <a:ext cx="8210833" cy="4647426"/>
          </a:xfrm>
          <a:prstGeom prst="rect">
            <a:avLst/>
          </a:prstGeom>
        </p:spPr>
        <p:txBody>
          <a:bodyPr wrap="square">
            <a:spAutoFit/>
          </a:bodyPr>
          <a:lstStyle/>
          <a:p>
            <a:pPr marL="342900" indent="-342900" algn="just">
              <a:buFont typeface="Wingdings 3" panose="05040102010807070707" pitchFamily="18" charset="2"/>
              <a:buChar char="´"/>
            </a:pPr>
            <a:r>
              <a:rPr lang="lt-LT" sz="2400" b="1" i="1" dirty="0" smtClean="0">
                <a:latin typeface="Times New Roman" panose="02020603050405020304" pitchFamily="18" charset="0"/>
              </a:rPr>
              <a:t>Bendrosios dalinės nuosavybės teisės objektai </a:t>
            </a:r>
            <a:r>
              <a:rPr lang="lt-LT" sz="2400" dirty="0" smtClean="0">
                <a:latin typeface="Times New Roman" panose="02020603050405020304" pitchFamily="18" charset="0"/>
              </a:rPr>
              <a:t>– pastato bendrojo naudojimo patalpos, pagrindinės pastato konstrukcijos, bendrojo naudojimo mechaninė, elektros, sanitarinė techninė ir kita įranga, taip pat kitas turtas, priklausantis daugiabučių gyvenamųjų namų ar kitos paskirties pastatų savininkams bendrosios dalinės nuosavybės teise</a:t>
            </a:r>
            <a:r>
              <a:rPr lang="lt-LT" sz="2400" dirty="0" smtClean="0">
                <a:solidFill>
                  <a:srgbClr val="FF0000"/>
                </a:solidFill>
                <a:latin typeface="Times New Roman" panose="02020603050405020304" pitchFamily="18" charset="0"/>
              </a:rPr>
              <a:t>*</a:t>
            </a:r>
          </a:p>
          <a:p>
            <a:pPr marL="342900" indent="-342900" algn="just">
              <a:buFont typeface="Wingdings 3" panose="05040102010807070707" pitchFamily="18" charset="2"/>
              <a:buChar char="´"/>
            </a:pPr>
            <a:endParaRPr lang="lt-LT" sz="2400" dirty="0" smtClean="0">
              <a:latin typeface="Times New Roman" panose="02020603050405020304" pitchFamily="18" charset="0"/>
            </a:endParaRPr>
          </a:p>
          <a:p>
            <a:pPr marL="342900" indent="-342900" algn="just">
              <a:buFont typeface="Wingdings 3" panose="05040102010807070707" pitchFamily="18" charset="2"/>
              <a:buChar char="´"/>
            </a:pPr>
            <a:r>
              <a:rPr lang="lt-LT" sz="2400" b="1" i="1" dirty="0" smtClean="0">
                <a:latin typeface="Times New Roman" panose="02020603050405020304" pitchFamily="18" charset="0"/>
              </a:rPr>
              <a:t>Pastato bendrojo naudojimo objektai </a:t>
            </a:r>
            <a:r>
              <a:rPr lang="lt-LT" sz="2400" dirty="0" smtClean="0">
                <a:latin typeface="Times New Roman" panose="02020603050405020304" pitchFamily="18" charset="0"/>
              </a:rPr>
              <a:t>nurodyti Lietuvos Respublikos daugiabučių gyvenamųjų namų ir kitos paskirties pastatų savininkų bendrijų įstatymo 2 straipsnio 15 dalyje.</a:t>
            </a:r>
          </a:p>
          <a:p>
            <a:pPr marL="342900" indent="-342900">
              <a:buFont typeface="Arial" panose="020B0604020202020204" pitchFamily="34" charset="0"/>
              <a:buChar char="•"/>
            </a:pPr>
            <a:endParaRPr lang="lt-LT" sz="2400" dirty="0" smtClean="0">
              <a:solidFill>
                <a:srgbClr val="FF0000"/>
              </a:solidFill>
              <a:latin typeface="Times New Roman" panose="02020603050405020304" pitchFamily="18" charset="0"/>
            </a:endParaRPr>
          </a:p>
          <a:p>
            <a:pPr algn="just"/>
            <a:r>
              <a:rPr lang="lt-LT" dirty="0" smtClean="0">
                <a:solidFill>
                  <a:srgbClr val="FF0000"/>
                </a:solidFill>
                <a:latin typeface="Times New Roman" panose="02020603050405020304" pitchFamily="18" charset="0"/>
              </a:rPr>
              <a:t>       * </a:t>
            </a:r>
            <a:r>
              <a:rPr lang="lt-LT" sz="1400" dirty="0" smtClean="0">
                <a:solidFill>
                  <a:srgbClr val="000000"/>
                </a:solidFill>
                <a:latin typeface="Times New Roman" panose="02020603050405020304" pitchFamily="18" charset="0"/>
              </a:rPr>
              <a:t>Lietuvos Respublikos daugiabučių gyvenamųjų namų ir kitos paskirties pastatų savininkų bendrijų   įstatymo 2 str. 4 d.</a:t>
            </a:r>
            <a:endParaRPr lang="lt-LT" sz="1400"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2861458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683568" y="1196752"/>
            <a:ext cx="8208912" cy="5478423"/>
          </a:xfrm>
          <a:prstGeom prst="rect">
            <a:avLst/>
          </a:prstGeom>
        </p:spPr>
        <p:txBody>
          <a:bodyPr wrap="square">
            <a:spAutoFit/>
          </a:bodyPr>
          <a:lstStyle/>
          <a:p>
            <a:pPr marL="342900" indent="-342900" algn="just">
              <a:spcBef>
                <a:spcPts val="1200"/>
              </a:spcBef>
              <a:buFont typeface="Wingdings 3" panose="05040102010807070707" pitchFamily="18" charset="2"/>
              <a:buChar char="´"/>
            </a:pPr>
            <a:r>
              <a:rPr lang="lt-LT" sz="2200" b="1" i="1" dirty="0" smtClean="0">
                <a:latin typeface="Times New Roman" panose="02020603050405020304" pitchFamily="18" charset="0"/>
              </a:rPr>
              <a:t>Bendrosios dalinės nuosavybės teisė </a:t>
            </a:r>
            <a:r>
              <a:rPr lang="lt-LT" sz="2200" dirty="0" smtClean="0">
                <a:latin typeface="Times New Roman" panose="02020603050405020304" pitchFamily="18" charset="0"/>
              </a:rPr>
              <a:t>yra, kai bendrosios nuosavybės teisėje nustatytos kiekvieno savininko nuosavybės teisės dalys, o bendroji jungtinė nuosavybės teisė – kai nuosavybės teisės dalys nėra nustatytos</a:t>
            </a:r>
            <a:r>
              <a:rPr lang="en-US" sz="2200" dirty="0" smtClean="0">
                <a:latin typeface="Times New Roman" panose="02020603050405020304" pitchFamily="18" charset="0"/>
              </a:rPr>
              <a:t>.</a:t>
            </a:r>
            <a:r>
              <a:rPr lang="lt-LT" sz="2200" b="1" dirty="0" smtClean="0">
                <a:solidFill>
                  <a:srgbClr val="FF0000"/>
                </a:solidFill>
                <a:latin typeface="Times New Roman" panose="02020603050405020304" pitchFamily="18" charset="0"/>
              </a:rPr>
              <a:t>*</a:t>
            </a:r>
            <a:endParaRPr lang="lt-LT" sz="2200" dirty="0">
              <a:solidFill>
                <a:srgbClr val="FF0000"/>
              </a:solidFill>
              <a:latin typeface="Times New Roman" panose="02020603050405020304" pitchFamily="18" charset="0"/>
            </a:endParaRPr>
          </a:p>
          <a:p>
            <a:pPr marL="342900" indent="-342900" algn="just">
              <a:spcBef>
                <a:spcPts val="1200"/>
              </a:spcBef>
              <a:buFont typeface="Wingdings 3" panose="05040102010807070707" pitchFamily="18" charset="2"/>
              <a:buChar char="´"/>
            </a:pPr>
            <a:r>
              <a:rPr lang="lt-LT" sz="2200" dirty="0" smtClean="0">
                <a:latin typeface="Times New Roman" panose="02020603050405020304" pitchFamily="18" charset="0"/>
              </a:rPr>
              <a:t>Buto ir kitų patalpų savininkui priklausanti bendrosios dalinės nuosavybės dalis </a:t>
            </a:r>
            <a:r>
              <a:rPr lang="lt-LT" sz="2200" dirty="0" smtClean="0">
                <a:solidFill>
                  <a:srgbClr val="000000"/>
                </a:solidFill>
                <a:latin typeface="Times New Roman" panose="02020603050405020304" pitchFamily="18" charset="0"/>
              </a:rPr>
              <a:t>yra lygi jam nuosavybės teise priklausančių </a:t>
            </a:r>
            <a:r>
              <a:rPr lang="lt-LT" sz="2200" b="1" i="1" dirty="0" smtClean="0">
                <a:solidFill>
                  <a:srgbClr val="000000"/>
                </a:solidFill>
                <a:latin typeface="Times New Roman" panose="02020603050405020304" pitchFamily="18" charset="0"/>
              </a:rPr>
              <a:t>patalpų naudingojo ploto ir gyvenamojo namo naudingojo ploto santykiui</a:t>
            </a:r>
            <a:r>
              <a:rPr lang="en-US" sz="2200" b="1" i="1" dirty="0" smtClean="0">
                <a:solidFill>
                  <a:srgbClr val="000000"/>
                </a:solidFill>
                <a:latin typeface="Times New Roman" panose="02020603050405020304" pitchFamily="18" charset="0"/>
              </a:rPr>
              <a:t>.</a:t>
            </a:r>
            <a:r>
              <a:rPr lang="lt-LT" sz="2200" b="1" i="1" dirty="0" smtClean="0">
                <a:solidFill>
                  <a:srgbClr val="FF0000"/>
                </a:solidFill>
                <a:latin typeface="Times New Roman" panose="02020603050405020304" pitchFamily="18" charset="0"/>
              </a:rPr>
              <a:t>**</a:t>
            </a:r>
            <a:endParaRPr lang="lt-LT" sz="2200" i="1" dirty="0">
              <a:solidFill>
                <a:srgbClr val="FF0000"/>
              </a:solidFill>
              <a:latin typeface="Times New Roman" panose="02020603050405020304" pitchFamily="18" charset="0"/>
            </a:endParaRPr>
          </a:p>
          <a:p>
            <a:pPr marL="342900" indent="-342900" algn="just">
              <a:spcBef>
                <a:spcPts val="1200"/>
              </a:spcBef>
              <a:buFont typeface="Wingdings 3" panose="05040102010807070707" pitchFamily="18" charset="2"/>
              <a:buChar char="´"/>
            </a:pPr>
            <a:r>
              <a:rPr lang="lt-LT" sz="2200" b="1" i="1" dirty="0" smtClean="0">
                <a:solidFill>
                  <a:srgbClr val="000000"/>
                </a:solidFill>
                <a:latin typeface="Times New Roman" panose="02020603050405020304" pitchFamily="18" charset="0"/>
              </a:rPr>
              <a:t>Sprendimai</a:t>
            </a:r>
            <a:r>
              <a:rPr lang="lt-LT" sz="2200" dirty="0" smtClean="0">
                <a:solidFill>
                  <a:srgbClr val="000000"/>
                </a:solidFill>
                <a:latin typeface="Times New Roman" panose="02020603050405020304" pitchFamily="18" charset="0"/>
              </a:rPr>
              <a:t> dėl bendrojo naudojimo objektų valdymo ir naudojimo, taip pat dėl naujų bendrojo naudojimo objektų sukūrimo ir disponavimo jais klausimų, </a:t>
            </a:r>
            <a:r>
              <a:rPr lang="lt-LT" sz="2200" b="1" i="1" dirty="0" smtClean="0">
                <a:solidFill>
                  <a:srgbClr val="000000"/>
                </a:solidFill>
                <a:latin typeface="Times New Roman" panose="02020603050405020304" pitchFamily="18" charset="0"/>
              </a:rPr>
              <a:t>priimami</a:t>
            </a:r>
            <a:r>
              <a:rPr lang="lt-LT" sz="2200" dirty="0" smtClean="0">
                <a:solidFill>
                  <a:srgbClr val="000000"/>
                </a:solidFill>
                <a:latin typeface="Times New Roman" panose="02020603050405020304" pitchFamily="18" charset="0"/>
              </a:rPr>
              <a:t> butų ir kitų patalpų savininkų </a:t>
            </a:r>
            <a:r>
              <a:rPr lang="lt-LT" sz="2200" b="1" i="1" dirty="0" smtClean="0">
                <a:solidFill>
                  <a:srgbClr val="000000"/>
                </a:solidFill>
                <a:latin typeface="Times New Roman" panose="02020603050405020304" pitchFamily="18" charset="0"/>
              </a:rPr>
              <a:t>balsų dauguma</a:t>
            </a:r>
            <a:r>
              <a:rPr lang="lt-LT" sz="2200" dirty="0" smtClean="0">
                <a:solidFill>
                  <a:srgbClr val="000000"/>
                </a:solidFill>
                <a:latin typeface="Times New Roman" panose="02020603050405020304" pitchFamily="18" charset="0"/>
              </a:rPr>
              <a:t>, jeigu įstatymuose nenustatyta kitaip</a:t>
            </a:r>
            <a:r>
              <a:rPr lang="en-US" sz="2200" dirty="0" smtClean="0">
                <a:solidFill>
                  <a:srgbClr val="000000"/>
                </a:solidFill>
                <a:latin typeface="Times New Roman" panose="02020603050405020304" pitchFamily="18" charset="0"/>
              </a:rPr>
              <a:t>.</a:t>
            </a:r>
            <a:r>
              <a:rPr lang="lt-LT" sz="2200" b="1" dirty="0" smtClean="0">
                <a:solidFill>
                  <a:srgbClr val="FF0000"/>
                </a:solidFill>
                <a:latin typeface="Times New Roman" panose="02020603050405020304" pitchFamily="18" charset="0"/>
              </a:rPr>
              <a:t>***</a:t>
            </a:r>
          </a:p>
          <a:p>
            <a:endParaRPr lang="lt-LT" dirty="0">
              <a:solidFill>
                <a:srgbClr val="FF0000"/>
              </a:solidFill>
              <a:latin typeface="Times New Roman" panose="02020603050405020304" pitchFamily="18" charset="0"/>
            </a:endParaRPr>
          </a:p>
          <a:p>
            <a:r>
              <a:rPr lang="lt-LT" sz="1400" b="1" dirty="0" smtClean="0">
                <a:solidFill>
                  <a:srgbClr val="FF0000"/>
                </a:solidFill>
                <a:latin typeface="Times New Roman" panose="02020603050405020304" pitchFamily="18" charset="0"/>
              </a:rPr>
              <a:t>            *     </a:t>
            </a:r>
            <a:r>
              <a:rPr lang="lt-LT" sz="1400" dirty="0" smtClean="0">
                <a:solidFill>
                  <a:srgbClr val="000000"/>
                </a:solidFill>
                <a:latin typeface="Times New Roman" panose="02020603050405020304" pitchFamily="18" charset="0"/>
              </a:rPr>
              <a:t>Lietuvos </a:t>
            </a:r>
            <a:r>
              <a:rPr lang="lt-LT" sz="1400" dirty="0">
                <a:solidFill>
                  <a:srgbClr val="000000"/>
                </a:solidFill>
                <a:latin typeface="Times New Roman" panose="02020603050405020304" pitchFamily="18" charset="0"/>
              </a:rPr>
              <a:t>Respublikos civilinio kodekso 4.73 str. 1 d.</a:t>
            </a:r>
          </a:p>
          <a:p>
            <a:r>
              <a:rPr lang="lt-LT" sz="1400" b="1" dirty="0" smtClean="0">
                <a:solidFill>
                  <a:srgbClr val="FF0000"/>
                </a:solidFill>
                <a:latin typeface="Times New Roman" panose="02020603050405020304" pitchFamily="18" charset="0"/>
              </a:rPr>
              <a:t>            **   </a:t>
            </a:r>
            <a:r>
              <a:rPr lang="lt-LT" sz="1400" dirty="0" smtClean="0">
                <a:solidFill>
                  <a:srgbClr val="000000"/>
                </a:solidFill>
                <a:latin typeface="Times New Roman" panose="02020603050405020304" pitchFamily="18" charset="0"/>
              </a:rPr>
              <a:t>Lietuvos Respublikos civilinio kodekso 4.82 str. 7 d</a:t>
            </a:r>
            <a:r>
              <a:rPr lang="lt-LT" sz="1400" dirty="0">
                <a:solidFill>
                  <a:srgbClr val="000000"/>
                </a:solidFill>
                <a:latin typeface="Times New Roman" panose="02020603050405020304" pitchFamily="18" charset="0"/>
              </a:rPr>
              <a:t>.</a:t>
            </a:r>
          </a:p>
          <a:p>
            <a:r>
              <a:rPr lang="lt-LT" sz="1400" b="1" dirty="0" smtClean="0">
                <a:solidFill>
                  <a:srgbClr val="FF0000"/>
                </a:solidFill>
                <a:latin typeface="Times New Roman" panose="02020603050405020304" pitchFamily="18" charset="0"/>
              </a:rPr>
              <a:t>            *** </a:t>
            </a:r>
            <a:r>
              <a:rPr lang="lt-LT" sz="1400" dirty="0" smtClean="0">
                <a:solidFill>
                  <a:srgbClr val="000000"/>
                </a:solidFill>
                <a:latin typeface="Times New Roman" panose="02020603050405020304" pitchFamily="18" charset="0"/>
              </a:rPr>
              <a:t>Lietuvos Respublikos civilinio kodekso 4.85 str. 1 d</a:t>
            </a:r>
            <a:r>
              <a:rPr lang="lt-LT" sz="1400" dirty="0">
                <a:solidFill>
                  <a:srgbClr val="000000"/>
                </a:solidFill>
                <a:latin typeface="Times New Roman" panose="02020603050405020304" pitchFamily="18" charset="0"/>
              </a:rPr>
              <a:t>.</a:t>
            </a:r>
          </a:p>
          <a:p>
            <a:r>
              <a:rPr lang="lt-LT" sz="600" dirty="0">
                <a:solidFill>
                  <a:srgbClr val="FFFFFF"/>
                </a:solidFill>
                <a:latin typeface="Franklin Gothic Book" panose="020B0503020102020204" pitchFamily="34" charset="0"/>
              </a:rPr>
              <a:t>3 </a:t>
            </a:r>
            <a:endParaRPr lang="lt-LT" dirty="0"/>
          </a:p>
        </p:txBody>
      </p:sp>
      <p:pic>
        <p:nvPicPr>
          <p:cNvPr id="3" name="Paveikslėlis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12469"/>
            <a:ext cx="1015873" cy="812698"/>
          </a:xfrm>
          <a:prstGeom prst="rect">
            <a:avLst/>
          </a:prstGeom>
        </p:spPr>
      </p:pic>
    </p:spTree>
    <p:extLst>
      <p:ext uri="{BB962C8B-B14F-4D97-AF65-F5344CB8AC3E}">
        <p14:creationId xmlns:p14="http://schemas.microsoft.com/office/powerpoint/2010/main" val="3077302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403649" y="624110"/>
            <a:ext cx="7130752" cy="976090"/>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METINIS</a:t>
            </a:r>
            <a:r>
              <a:rPr lang="en-US" sz="2800" b="1" dirty="0" smtClean="0">
                <a:latin typeface="Times New Roman" panose="02020603050405020304" pitchFamily="18" charset="0"/>
                <a:cs typeface="Times New Roman" panose="02020603050405020304" pitchFamily="18" charset="0"/>
              </a:rPr>
              <a:t> </a:t>
            </a:r>
            <a:r>
              <a:rPr lang="lt-LT" sz="2800" b="1" smtClean="0">
                <a:latin typeface="Times New Roman" panose="02020603050405020304" pitchFamily="18" charset="0"/>
                <a:cs typeface="Times New Roman" panose="02020603050405020304" pitchFamily="18" charset="0"/>
              </a:rPr>
              <a:t>BENDRIJOS ŪKINĖS               VEIKLOS </a:t>
            </a:r>
            <a:r>
              <a:rPr lang="lt-LT" sz="2800" b="1" dirty="0" smtClean="0">
                <a:latin typeface="Times New Roman" panose="02020603050405020304" pitchFamily="18" charset="0"/>
                <a:cs typeface="Times New Roman" panose="02020603050405020304" pitchFamily="18" charset="0"/>
              </a:rPr>
              <a:t>PLANAS</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457200" y="1600200"/>
            <a:ext cx="8435280" cy="4873752"/>
          </a:xfrm>
        </p:spPr>
        <p:txBody>
          <a:bodyPr/>
          <a:lstStyle/>
          <a:p>
            <a:pPr lvl="0" algn="just"/>
            <a:endParaRPr lang="lt-LT" dirty="0" smtClean="0">
              <a:latin typeface="Times New Roman" panose="02020603050405020304" pitchFamily="18" charset="0"/>
              <a:cs typeface="Times New Roman" panose="02020603050405020304" pitchFamily="18" charset="0"/>
            </a:endParaRPr>
          </a:p>
          <a:p>
            <a:pPr algn="just"/>
            <a:r>
              <a:rPr lang="lt-LT" sz="2000" dirty="0" smtClean="0">
                <a:solidFill>
                  <a:schemeClr val="tx1"/>
                </a:solidFill>
                <a:latin typeface="Times New Roman" panose="02020603050405020304" pitchFamily="18" charset="0"/>
                <a:cs typeface="Times New Roman" panose="02020603050405020304" pitchFamily="18" charset="0"/>
              </a:rPr>
              <a:t>Bendrijos </a:t>
            </a:r>
            <a:r>
              <a:rPr lang="lt-LT" sz="2000" dirty="0">
                <a:solidFill>
                  <a:schemeClr val="tx1"/>
                </a:solidFill>
                <a:latin typeface="Times New Roman" panose="02020603050405020304" pitchFamily="18" charset="0"/>
                <a:cs typeface="Times New Roman" panose="02020603050405020304" pitchFamily="18" charset="0"/>
              </a:rPr>
              <a:t>pirmininkas (bendrijos valdyba) atsako už metinio bendrijos veiklos plano sudarymą ir pateikimą tvirtinti visuotiniam susirinkimui.</a:t>
            </a:r>
          </a:p>
          <a:p>
            <a:pPr algn="just"/>
            <a:r>
              <a:rPr lang="lt-LT" sz="2000" dirty="0" smtClean="0">
                <a:solidFill>
                  <a:schemeClr val="tx1"/>
                </a:solidFill>
                <a:latin typeface="Times New Roman" panose="02020603050405020304" pitchFamily="18" charset="0"/>
                <a:cs typeface="Times New Roman" panose="02020603050405020304" pitchFamily="18" charset="0"/>
              </a:rPr>
              <a:t>Metinį </a:t>
            </a:r>
            <a:r>
              <a:rPr lang="lt-LT" sz="2000" dirty="0">
                <a:solidFill>
                  <a:schemeClr val="tx1"/>
                </a:solidFill>
                <a:latin typeface="Times New Roman" panose="02020603050405020304" pitchFamily="18" charset="0"/>
                <a:cs typeface="Times New Roman" panose="02020603050405020304" pitchFamily="18" charset="0"/>
              </a:rPr>
              <a:t>bendrijos ūkinės veiklos planą tvirtina bendrijos visuotinis susirinkimas.</a:t>
            </a:r>
          </a:p>
          <a:p>
            <a:pPr algn="just"/>
            <a:endParaRPr lang="lt-LT"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9814" y="12362"/>
            <a:ext cx="1015873" cy="812698"/>
          </a:xfrm>
          <a:prstGeom prst="rect">
            <a:avLst/>
          </a:prstGeom>
        </p:spPr>
      </p:pic>
    </p:spTree>
    <p:extLst>
      <p:ext uri="{BB962C8B-B14F-4D97-AF65-F5344CB8AC3E}">
        <p14:creationId xmlns:p14="http://schemas.microsoft.com/office/powerpoint/2010/main" val="3133230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116632"/>
            <a:ext cx="8435280" cy="1143000"/>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ILGALAIKIS NAMO ATNAUJINIMO </a:t>
            </a:r>
            <a:br>
              <a:rPr lang="lt-LT" sz="2800" b="1" dirty="0" smtClean="0">
                <a:latin typeface="Times New Roman" panose="02020603050405020304" pitchFamily="18" charset="0"/>
                <a:cs typeface="Times New Roman" panose="02020603050405020304" pitchFamily="18" charset="0"/>
              </a:rPr>
            </a:br>
            <a:r>
              <a:rPr lang="lt-LT" sz="2800" b="1" dirty="0" smtClean="0">
                <a:latin typeface="Times New Roman" panose="02020603050405020304" pitchFamily="18" charset="0"/>
                <a:cs typeface="Times New Roman" panose="02020603050405020304" pitchFamily="18" charset="0"/>
              </a:rPr>
              <a:t>PLANAS</a:t>
            </a:r>
            <a:endParaRPr lang="lt-LT" sz="2800" dirty="0"/>
          </a:p>
        </p:txBody>
      </p:sp>
      <p:sp>
        <p:nvSpPr>
          <p:cNvPr id="3" name="Turinio vietos rezervavimo ženklas 2"/>
          <p:cNvSpPr>
            <a:spLocks noGrp="1"/>
          </p:cNvSpPr>
          <p:nvPr>
            <p:ph idx="1"/>
          </p:nvPr>
        </p:nvSpPr>
        <p:spPr>
          <a:xfrm>
            <a:off x="457200" y="1259632"/>
            <a:ext cx="8435280" cy="5409727"/>
          </a:xfrm>
        </p:spPr>
        <p:txBody>
          <a:bodyPr>
            <a:normAutofit/>
          </a:bodyPr>
          <a:lstStyle/>
          <a:p>
            <a:pPr algn="just"/>
            <a:r>
              <a:rPr lang="lt-LT" sz="2200" dirty="0">
                <a:solidFill>
                  <a:schemeClr val="tx1"/>
                </a:solidFill>
                <a:latin typeface="Times New Roman" panose="02020603050405020304" pitchFamily="18" charset="0"/>
                <a:cs typeface="Times New Roman" panose="02020603050405020304" pitchFamily="18" charset="0"/>
              </a:rPr>
              <a:t>Namo </a:t>
            </a:r>
            <a:r>
              <a:rPr lang="lt-LT" sz="2200" b="1" i="1" dirty="0">
                <a:solidFill>
                  <a:schemeClr val="tx1"/>
                </a:solidFill>
                <a:latin typeface="Times New Roman" panose="02020603050405020304" pitchFamily="18" charset="0"/>
                <a:cs typeface="Times New Roman" panose="02020603050405020304" pitchFamily="18" charset="0"/>
              </a:rPr>
              <a:t>bendrojo atnaujinimo objektų atnaujinimo ilgalaikio plano </a:t>
            </a:r>
            <a:r>
              <a:rPr lang="lt-LT" sz="2200" dirty="0">
                <a:solidFill>
                  <a:schemeClr val="tx1"/>
                </a:solidFill>
                <a:latin typeface="Times New Roman" panose="02020603050405020304" pitchFamily="18" charset="0"/>
                <a:cs typeface="Times New Roman" panose="02020603050405020304" pitchFamily="18" charset="0"/>
              </a:rPr>
              <a:t>p</a:t>
            </a:r>
            <a:r>
              <a:rPr lang="lt-LT" sz="2200" dirty="0" smtClean="0">
                <a:solidFill>
                  <a:schemeClr val="tx1"/>
                </a:solidFill>
                <a:latin typeface="Times New Roman" panose="02020603050405020304" pitchFamily="18" charset="0"/>
                <a:cs typeface="Times New Roman" panose="02020603050405020304" pitchFamily="18" charset="0"/>
              </a:rPr>
              <a:t>avyzdys pateiktas </a:t>
            </a:r>
            <a:r>
              <a:rPr lang="lt-LT" sz="2200" dirty="0">
                <a:solidFill>
                  <a:schemeClr val="tx1"/>
                </a:solidFill>
                <a:latin typeface="Times New Roman" panose="02020603050405020304" pitchFamily="18" charset="0"/>
                <a:cs typeface="Times New Roman" panose="02020603050405020304" pitchFamily="18" charset="0"/>
              </a:rPr>
              <a:t>Lietuvos Respublikos </a:t>
            </a:r>
            <a:r>
              <a:rPr lang="lt-LT" sz="2200" dirty="0" smtClean="0">
                <a:solidFill>
                  <a:schemeClr val="tx1"/>
                </a:solidFill>
                <a:latin typeface="Times New Roman" panose="02020603050405020304" pitchFamily="18" charset="0"/>
                <a:cs typeface="Times New Roman" panose="02020603050405020304" pitchFamily="18" charset="0"/>
              </a:rPr>
              <a:t>Vyriausybės </a:t>
            </a:r>
            <a:r>
              <a:rPr lang="lt-LT" sz="2200" dirty="0">
                <a:solidFill>
                  <a:schemeClr val="tx1"/>
                </a:solidFill>
                <a:latin typeface="Times New Roman" panose="02020603050405020304" pitchFamily="18" charset="0"/>
                <a:cs typeface="Times New Roman" panose="02020603050405020304" pitchFamily="18" charset="0"/>
              </a:rPr>
              <a:t>2015 m. balandžio 15 d. nutarimu Nr. 390 patvirtinto Butų ir kitų patalpų savininkų lėšų, skiriamų namui (statiniui) atnaujinti pagal privalomuosius statinių naudojimo ir priežiūros reikalavimus, kaupimo, jų dydžio apskaičiavimo ir sukauptų lėšų apsaugos tvarkos aprašo priede. </a:t>
            </a:r>
          </a:p>
          <a:p>
            <a:pPr algn="just"/>
            <a:r>
              <a:rPr lang="lt-LT" sz="2200" b="1" i="1" dirty="0">
                <a:solidFill>
                  <a:schemeClr val="tx1"/>
                </a:solidFill>
                <a:latin typeface="Times New Roman" panose="02020603050405020304" pitchFamily="18" charset="0"/>
                <a:cs typeface="Times New Roman" panose="02020603050405020304" pitchFamily="18" charset="0"/>
              </a:rPr>
              <a:t>Bendrijos pirmininkas (bendrijos valdyba) atsako už </a:t>
            </a:r>
            <a:r>
              <a:rPr lang="lt-LT" sz="2200" dirty="0">
                <a:solidFill>
                  <a:schemeClr val="tx1"/>
                </a:solidFill>
                <a:latin typeface="Times New Roman" panose="02020603050405020304" pitchFamily="18" charset="0"/>
                <a:cs typeface="Times New Roman" panose="02020603050405020304" pitchFamily="18" charset="0"/>
              </a:rPr>
              <a:t>namo bendrojo </a:t>
            </a:r>
            <a:r>
              <a:rPr lang="lt-LT" sz="2200" dirty="0" smtClean="0">
                <a:solidFill>
                  <a:schemeClr val="tx1"/>
                </a:solidFill>
                <a:latin typeface="Times New Roman" panose="02020603050405020304" pitchFamily="18" charset="0"/>
                <a:cs typeface="Times New Roman" panose="02020603050405020304" pitchFamily="18" charset="0"/>
              </a:rPr>
              <a:t>naudojimo </a:t>
            </a:r>
            <a:r>
              <a:rPr lang="lt-LT" sz="2200" dirty="0">
                <a:solidFill>
                  <a:schemeClr val="tx1"/>
                </a:solidFill>
                <a:latin typeface="Times New Roman" panose="02020603050405020304" pitchFamily="18" charset="0"/>
                <a:cs typeface="Times New Roman" panose="02020603050405020304" pitchFamily="18" charset="0"/>
              </a:rPr>
              <a:t>objektų atnaujinimo </a:t>
            </a:r>
            <a:r>
              <a:rPr lang="lt-LT" sz="2200" b="1" i="1" dirty="0">
                <a:solidFill>
                  <a:schemeClr val="tx1"/>
                </a:solidFill>
                <a:latin typeface="Times New Roman" panose="02020603050405020304" pitchFamily="18" charset="0"/>
                <a:cs typeface="Times New Roman" panose="02020603050405020304" pitchFamily="18" charset="0"/>
              </a:rPr>
              <a:t>ilgalaikio plano parengimą ir pateikimą visuotiniam susirinkimui</a:t>
            </a:r>
            <a:r>
              <a:rPr lang="lt-LT" sz="2200" dirty="0">
                <a:solidFill>
                  <a:schemeClr val="tx1"/>
                </a:solidFill>
                <a:latin typeface="Times New Roman" panose="02020603050405020304" pitchFamily="18" charset="0"/>
                <a:cs typeface="Times New Roman" panose="02020603050405020304" pitchFamily="18" charset="0"/>
              </a:rPr>
              <a:t>.</a:t>
            </a:r>
          </a:p>
          <a:p>
            <a:pPr algn="just"/>
            <a:r>
              <a:rPr lang="lt-LT" sz="2200" dirty="0" smtClean="0">
                <a:solidFill>
                  <a:schemeClr val="tx1"/>
                </a:solidFill>
                <a:latin typeface="Times New Roman" panose="02020603050405020304" pitchFamily="18" charset="0"/>
                <a:cs typeface="Times New Roman" panose="02020603050405020304" pitchFamily="18" charset="0"/>
              </a:rPr>
              <a:t>Namo </a:t>
            </a:r>
            <a:r>
              <a:rPr lang="lt-LT" sz="2200" dirty="0">
                <a:solidFill>
                  <a:schemeClr val="tx1"/>
                </a:solidFill>
                <a:latin typeface="Times New Roman" panose="02020603050405020304" pitchFamily="18" charset="0"/>
                <a:cs typeface="Times New Roman" panose="02020603050405020304" pitchFamily="18" charset="0"/>
              </a:rPr>
              <a:t>bendrojo naudojimo objektų atnaujinimo </a:t>
            </a:r>
            <a:r>
              <a:rPr lang="lt-LT" sz="2200" b="1" i="1" dirty="0">
                <a:solidFill>
                  <a:schemeClr val="tx1"/>
                </a:solidFill>
                <a:latin typeface="Times New Roman" panose="02020603050405020304" pitchFamily="18" charset="0"/>
                <a:cs typeface="Times New Roman" panose="02020603050405020304" pitchFamily="18" charset="0"/>
              </a:rPr>
              <a:t>ilgalaikis planas kartu su apskaičiuotu mėnesinės kaupiamosios įmokos tarifu tvirtinamas butų ir kitų patalpų savininkų sprendim</a:t>
            </a:r>
            <a:r>
              <a:rPr lang="lt-LT" sz="2200" dirty="0">
                <a:solidFill>
                  <a:schemeClr val="tx1"/>
                </a:solidFill>
                <a:latin typeface="Times New Roman" panose="02020603050405020304" pitchFamily="18" charset="0"/>
                <a:cs typeface="Times New Roman" panose="02020603050405020304" pitchFamily="18" charset="0"/>
              </a:rPr>
              <a:t>u, priimtu Lietuvos Respublikos civilinio kodekso 4.85 straipsnio nustatyta tvarka</a:t>
            </a:r>
            <a:r>
              <a:rPr lang="lt-LT" sz="2200" dirty="0" smtClean="0">
                <a:solidFill>
                  <a:schemeClr val="tx1"/>
                </a:solidFill>
                <a:latin typeface="Times New Roman" panose="02020603050405020304" pitchFamily="18" charset="0"/>
                <a:cs typeface="Times New Roman" panose="02020603050405020304" pitchFamily="18" charset="0"/>
              </a:rPr>
              <a:t>.</a:t>
            </a:r>
            <a:endParaRPr lang="lt-LT" sz="2200"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2919742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332656"/>
            <a:ext cx="8280920" cy="864096"/>
          </a:xfrm>
        </p:spPr>
        <p:txBody>
          <a:bodyPr>
            <a:noAutofit/>
          </a:bodyPr>
          <a:lstStyle/>
          <a:p>
            <a:pPr algn="ctr"/>
            <a:r>
              <a:rPr lang="lt-LT" sz="2800" b="1" dirty="0" smtClean="0">
                <a:latin typeface="Times New Roman" panose="02020603050405020304" pitchFamily="18" charset="0"/>
                <a:cs typeface="Times New Roman" panose="02020603050405020304" pitchFamily="18" charset="0"/>
              </a:rPr>
              <a:t>BENDRIJOS VEIKLOS METINĖ </a:t>
            </a:r>
            <a:br>
              <a:rPr lang="lt-LT" sz="2800" b="1" dirty="0" smtClean="0">
                <a:latin typeface="Times New Roman" panose="02020603050405020304" pitchFamily="18" charset="0"/>
                <a:cs typeface="Times New Roman" panose="02020603050405020304" pitchFamily="18" charset="0"/>
              </a:rPr>
            </a:br>
            <a:r>
              <a:rPr lang="lt-LT" sz="2800" b="1" dirty="0" smtClean="0">
                <a:latin typeface="Times New Roman" panose="02020603050405020304" pitchFamily="18" charset="0"/>
                <a:cs typeface="Times New Roman" panose="02020603050405020304" pitchFamily="18" charset="0"/>
              </a:rPr>
              <a:t>ATASKAITA</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611560" y="1412776"/>
            <a:ext cx="8208912" cy="5256584"/>
          </a:xfrm>
        </p:spPr>
        <p:txBody>
          <a:bodyPr>
            <a:noAutofit/>
          </a:bodyPr>
          <a:lstStyle/>
          <a:p>
            <a:pPr algn="just">
              <a:spcBef>
                <a:spcPts val="600"/>
              </a:spcBef>
            </a:pPr>
            <a:r>
              <a:rPr lang="lt-LT" sz="1900" dirty="0" smtClean="0">
                <a:solidFill>
                  <a:schemeClr val="tx1"/>
                </a:solidFill>
                <a:latin typeface="Times New Roman" panose="02020603050405020304" pitchFamily="18" charset="0"/>
                <a:cs typeface="Times New Roman" panose="02020603050405020304" pitchFamily="18" charset="0"/>
              </a:rPr>
              <a:t>Ne </a:t>
            </a:r>
            <a:r>
              <a:rPr lang="lt-LT" sz="1900" dirty="0">
                <a:solidFill>
                  <a:schemeClr val="tx1"/>
                </a:solidFill>
                <a:latin typeface="Times New Roman" panose="02020603050405020304" pitchFamily="18" charset="0"/>
                <a:cs typeface="Times New Roman" panose="02020603050405020304" pitchFamily="18" charset="0"/>
              </a:rPr>
              <a:t>vėliau kaip likus </a:t>
            </a:r>
            <a:r>
              <a:rPr lang="lt-LT" sz="1900" b="1" i="1" dirty="0">
                <a:solidFill>
                  <a:schemeClr val="tx1"/>
                </a:solidFill>
                <a:latin typeface="Times New Roman" panose="02020603050405020304" pitchFamily="18" charset="0"/>
                <a:cs typeface="Times New Roman" panose="02020603050405020304" pitchFamily="18" charset="0"/>
              </a:rPr>
              <a:t>15 dienų iki </a:t>
            </a:r>
            <a:r>
              <a:rPr lang="lt-LT" sz="1900" dirty="0">
                <a:solidFill>
                  <a:schemeClr val="tx1"/>
                </a:solidFill>
                <a:latin typeface="Times New Roman" panose="02020603050405020304" pitchFamily="18" charset="0"/>
                <a:cs typeface="Times New Roman" panose="02020603050405020304" pitchFamily="18" charset="0"/>
              </a:rPr>
              <a:t>eilinio visuotinio </a:t>
            </a:r>
            <a:r>
              <a:rPr lang="lt-LT" sz="1900" b="1" i="1" dirty="0">
                <a:solidFill>
                  <a:schemeClr val="tx1"/>
                </a:solidFill>
                <a:latin typeface="Times New Roman" panose="02020603050405020304" pitchFamily="18" charset="0"/>
                <a:cs typeface="Times New Roman" panose="02020603050405020304" pitchFamily="18" charset="0"/>
              </a:rPr>
              <a:t>susirinkimo</a:t>
            </a:r>
            <a:r>
              <a:rPr lang="lt-LT" sz="1900" dirty="0">
                <a:solidFill>
                  <a:schemeClr val="tx1"/>
                </a:solidFill>
                <a:latin typeface="Times New Roman" panose="02020603050405020304" pitchFamily="18" charset="0"/>
                <a:cs typeface="Times New Roman" panose="02020603050405020304" pitchFamily="18" charset="0"/>
              </a:rPr>
              <a:t> bendrijos pirmininkas privalo parengti </a:t>
            </a:r>
            <a:r>
              <a:rPr lang="lt-LT" sz="1900" b="1" i="1" dirty="0">
                <a:solidFill>
                  <a:schemeClr val="tx1"/>
                </a:solidFill>
                <a:latin typeface="Times New Roman" panose="02020603050405020304" pitchFamily="18" charset="0"/>
                <a:cs typeface="Times New Roman" panose="02020603050405020304" pitchFamily="18" charset="0"/>
              </a:rPr>
              <a:t>bendrijos veiklos metinę ataskaitą</a:t>
            </a:r>
            <a:r>
              <a:rPr lang="lt-LT" sz="1900" dirty="0">
                <a:solidFill>
                  <a:schemeClr val="tx1"/>
                </a:solidFill>
                <a:latin typeface="Times New Roman" panose="02020603050405020304" pitchFamily="18" charset="0"/>
                <a:cs typeface="Times New Roman" panose="02020603050405020304" pitchFamily="18" charset="0"/>
              </a:rPr>
              <a:t>. Ši ataskaita yra vieša. Su ja turi teisę susipažinti kiekvienas buto ar kitų patalpų savininkas.</a:t>
            </a:r>
          </a:p>
          <a:p>
            <a:pPr algn="just">
              <a:spcBef>
                <a:spcPts val="600"/>
              </a:spcBef>
            </a:pPr>
            <a:r>
              <a:rPr lang="lt-LT" sz="1900" b="1" i="1" dirty="0" smtClean="0">
                <a:solidFill>
                  <a:schemeClr val="tx1"/>
                </a:solidFill>
                <a:latin typeface="Times New Roman" panose="02020603050405020304" pitchFamily="18" charset="0"/>
                <a:cs typeface="Times New Roman" panose="02020603050405020304" pitchFamily="18" charset="0"/>
              </a:rPr>
              <a:t>Bendrijos </a:t>
            </a:r>
            <a:r>
              <a:rPr lang="lt-LT" sz="1900" b="1" i="1" dirty="0">
                <a:solidFill>
                  <a:schemeClr val="tx1"/>
                </a:solidFill>
                <a:latin typeface="Times New Roman" panose="02020603050405020304" pitchFamily="18" charset="0"/>
                <a:cs typeface="Times New Roman" panose="02020603050405020304" pitchFamily="18" charset="0"/>
              </a:rPr>
              <a:t>veiklos atskaitoje turi būti nurodyta</a:t>
            </a:r>
            <a:r>
              <a:rPr lang="lt-LT" sz="1900" dirty="0">
                <a:solidFill>
                  <a:schemeClr val="tx1"/>
                </a:solidFill>
                <a:latin typeface="Times New Roman" panose="02020603050405020304" pitchFamily="18" charset="0"/>
                <a:cs typeface="Times New Roman" panose="02020603050405020304" pitchFamily="18" charset="0"/>
              </a:rPr>
              <a:t>: informacija apie bendrijos veiklą įgyvendinant jos įstatuose nustatytus veiklos tikslus per ataskaitinį laikotarpį, metinių ir ilgalaikių ūkinės veiklos, bendrojo naudojimo objektų atnaujinimo įgyvendinant statinių naudojimo ir priežiūros privalomuosius reikalavimus planų įgyvendinimą, informacija apie bendrijos gautas ir panaudotas lėšas, nepanaudotų lėšų likutį, taip pat sukauptų lėšų pastatui (pastatams) atnaujinti panaudojimą ir jų likutį: bendrijos veiklos planai prognozės.</a:t>
            </a:r>
          </a:p>
          <a:p>
            <a:pPr algn="just">
              <a:spcBef>
                <a:spcPts val="600"/>
              </a:spcBef>
            </a:pPr>
            <a:r>
              <a:rPr lang="lt-LT" sz="1900" dirty="0">
                <a:solidFill>
                  <a:schemeClr val="tx1"/>
                </a:solidFill>
                <a:latin typeface="Times New Roman" panose="02020603050405020304" pitchFamily="18" charset="0"/>
                <a:cs typeface="Times New Roman" panose="02020603050405020304" pitchFamily="18" charset="0"/>
              </a:rPr>
              <a:t>Bendrijos pirmininkas atsako už bendrijos veiklos metinės ataskaitos parengimą.</a:t>
            </a:r>
          </a:p>
          <a:p>
            <a:pPr algn="just">
              <a:spcBef>
                <a:spcPts val="600"/>
              </a:spcBef>
            </a:pPr>
            <a:r>
              <a:rPr lang="lt-LT" sz="1900" dirty="0">
                <a:solidFill>
                  <a:schemeClr val="tx1"/>
                </a:solidFill>
                <a:latin typeface="Times New Roman" panose="02020603050405020304" pitchFamily="18" charset="0"/>
                <a:cs typeface="Times New Roman" panose="02020603050405020304" pitchFamily="18" charset="0"/>
              </a:rPr>
              <a:t>Visuotinis </a:t>
            </a:r>
            <a:r>
              <a:rPr lang="lt-LT" sz="1900" b="1" i="1" dirty="0">
                <a:solidFill>
                  <a:schemeClr val="tx1"/>
                </a:solidFill>
                <a:latin typeface="Times New Roman" panose="02020603050405020304" pitchFamily="18" charset="0"/>
                <a:cs typeface="Times New Roman" panose="02020603050405020304" pitchFamily="18" charset="0"/>
              </a:rPr>
              <a:t>susirinkimas tvirtina </a:t>
            </a:r>
            <a:r>
              <a:rPr lang="lt-LT" sz="1900" dirty="0">
                <a:solidFill>
                  <a:schemeClr val="tx1"/>
                </a:solidFill>
                <a:latin typeface="Times New Roman" panose="02020603050405020304" pitchFamily="18" charset="0"/>
                <a:cs typeface="Times New Roman" panose="02020603050405020304" pitchFamily="18" charset="0"/>
              </a:rPr>
              <a:t>bendrijos veiklos metinę ataskaitą</a:t>
            </a:r>
            <a:r>
              <a:rPr lang="lt-LT" sz="1900" dirty="0" smtClean="0">
                <a:solidFill>
                  <a:schemeClr val="tx1"/>
                </a:solidFill>
                <a:latin typeface="Times New Roman" panose="02020603050405020304" pitchFamily="18" charset="0"/>
                <a:cs typeface="Times New Roman" panose="02020603050405020304" pitchFamily="18" charset="0"/>
              </a:rPr>
              <a:t>.</a:t>
            </a:r>
            <a:endParaRPr lang="lt-LT" sz="1900"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127" y="0"/>
            <a:ext cx="1015873" cy="812698"/>
          </a:xfrm>
          <a:prstGeom prst="rect">
            <a:avLst/>
          </a:prstGeom>
        </p:spPr>
      </p:pic>
    </p:spTree>
    <p:extLst>
      <p:ext uri="{BB962C8B-B14F-4D97-AF65-F5344CB8AC3E}">
        <p14:creationId xmlns:p14="http://schemas.microsoft.com/office/powerpoint/2010/main" val="4045615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Šnabždesys">
  <a:themeElements>
    <a:clrScheme name="Šnabždesys">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Šnabždesys">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Šnabždesys">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975</TotalTime>
  <Words>2265</Words>
  <Application>Microsoft Office PowerPoint</Application>
  <PresentationFormat>Demonstracija ekrane (4:3)</PresentationFormat>
  <Paragraphs>103</Paragraphs>
  <Slides>16</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16</vt:i4>
      </vt:variant>
    </vt:vector>
  </HeadingPairs>
  <TitlesOfParts>
    <vt:vector size="22" baseType="lpstr">
      <vt:lpstr>Arial</vt:lpstr>
      <vt:lpstr>Century Gothic</vt:lpstr>
      <vt:lpstr>Franklin Gothic Book</vt:lpstr>
      <vt:lpstr>Times New Roman</vt:lpstr>
      <vt:lpstr>Wingdings 3</vt:lpstr>
      <vt:lpstr>Šnabždesys</vt:lpstr>
      <vt:lpstr>„PowerPoint“ pateiktis</vt:lpstr>
      <vt:lpstr>BENDRIJOS ĮSTATAI</vt:lpstr>
      <vt:lpstr>BENDRIJOS NARIŲ IR JŲ ATSTOVŲ  SĄRAŠAS</vt:lpstr>
      <vt:lpstr>BENDROJO NAUDOJIMO OBJEKTŲ  APRAŠAS</vt:lpstr>
      <vt:lpstr>PASTATO BENDROJO NAUDOJIMO  OBJEKTAI</vt:lpstr>
      <vt:lpstr>„PowerPoint“ pateiktis</vt:lpstr>
      <vt:lpstr>METINIS BENDRIJOS ŪKINĖS               VEIKLOS PLANAS</vt:lpstr>
      <vt:lpstr>ILGALAIKIS NAMO ATNAUJINIMO  PLANAS</vt:lpstr>
      <vt:lpstr>BENDRIJOS VEIKLOS METINĖ  ATASKAITA</vt:lpstr>
      <vt:lpstr>BUTŲ IR KITŲ PATALPŲ SAVININKŲ                             PRAŠYMŲ, SKUNDŲ IR KITŲ DOKUMENTŲ REGISTRAVIMO ŽURNALAS (DOKUMENTAS),                                INFORMACIJOS TEIKIMAS</vt:lpstr>
      <vt:lpstr>METINIŲ FINANSINIŲ ATASKAITŲ RINKINYS BEI METINIŲ PAJAMŲ IR IŠLAIDŲ SĄMATA</vt:lpstr>
      <vt:lpstr>PASLAUGŲ IR RANGOS DARBŲ PIRKIMAS</vt:lpstr>
      <vt:lpstr>VISUOTINIS SUSIRINKIMAS. SPRENDIMŲ PRIĖMIMAS*</vt:lpstr>
      <vt:lpstr>„PowerPoint“ pateiktis</vt:lpstr>
      <vt:lpstr>„PowerPoint“ pateiktis</vt:lpstr>
      <vt:lpstr>PAGRINDINIAI, DAUGIABUČIŲ NAMŲ SAVININKŲ BENDRIJAS (DNSB) REGLAMENTUOJANTYS, TEISĖS AKTAI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DAUGIABUČIŲ NAMŲ SAVININKŲ BENDRIJŲ DOKUMENTAI</dc:title>
  <dc:creator>Agnė Venienė</dc:creator>
  <cp:lastModifiedBy>Agnė Venienė</cp:lastModifiedBy>
  <cp:revision>228</cp:revision>
  <dcterms:created xsi:type="dcterms:W3CDTF">2017-11-24T11:45:21Z</dcterms:created>
  <dcterms:modified xsi:type="dcterms:W3CDTF">2024-03-25T14:00:04Z</dcterms:modified>
</cp:coreProperties>
</file>