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9"/>
  </p:notesMasterIdLst>
  <p:handoutMasterIdLst>
    <p:handoutMasterId r:id="rId20"/>
  </p:handoutMasterIdLst>
  <p:sldIdLst>
    <p:sldId id="256" r:id="rId3"/>
    <p:sldId id="302" r:id="rId4"/>
    <p:sldId id="262" r:id="rId5"/>
    <p:sldId id="264" r:id="rId6"/>
    <p:sldId id="265" r:id="rId7"/>
    <p:sldId id="310" r:id="rId8"/>
    <p:sldId id="307" r:id="rId9"/>
    <p:sldId id="312" r:id="rId10"/>
    <p:sldId id="313" r:id="rId11"/>
    <p:sldId id="314" r:id="rId12"/>
    <p:sldId id="315" r:id="rId13"/>
    <p:sldId id="316" r:id="rId14"/>
    <p:sldId id="260" r:id="rId15"/>
    <p:sldId id="266" r:id="rId16"/>
    <p:sldId id="276" r:id="rId17"/>
    <p:sldId id="300" r:id="rId18"/>
  </p:sldIdLst>
  <p:sldSz cx="9144000" cy="5143500" type="screen16x9"/>
  <p:notesSz cx="6797675" cy="9926638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Quattrocento Sans" panose="020B060402020202020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Helvetica Neue Light" panose="020B0604020202020204" charset="0"/>
      <p:regular r:id="rId33"/>
      <p:bold r:id="rId34"/>
      <p:italic r:id="rId35"/>
      <p:boldItalic r:id="rId36"/>
    </p:embeddedFont>
    <p:embeddedFont>
      <p:font typeface="Roboto Thin" panose="020B0604020202020204" charset="0"/>
      <p:regular r:id="rId37"/>
      <p:bold r:id="rId38"/>
      <p:italic r:id="rId39"/>
      <p:bold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Roboto Medium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AcRFU6UP7ETRumhjWRaGWFXgw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1" autoAdjust="0"/>
  </p:normalViewPr>
  <p:slideViewPr>
    <p:cSldViewPr snapToGrid="0">
      <p:cViewPr varScale="1">
        <p:scale>
          <a:sx n="110" d="100"/>
          <a:sy n="110" d="100"/>
        </p:scale>
        <p:origin x="432" y="384"/>
      </p:cViewPr>
      <p:guideLst>
        <p:guide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63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6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1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1CA8B7E9-CADF-4A8C-8961-0E2FF015B67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9D1BFD5E-793B-47B2-ABEB-DFBBE18B2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4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86" rIns="91398" bIns="45686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Nuo 2024 m. rugsėjo 1 d. įsigaliojančiame Švietimo įstatymo pakeitimo dėl </a:t>
            </a:r>
            <a:r>
              <a:rPr lang="lt-LT" dirty="0" err="1"/>
              <a:t>įtraukties</a:t>
            </a:r>
            <a:r>
              <a:rPr lang="lt-LT" dirty="0"/>
              <a:t> įstatyme vietoje šiuo metu vartojamos pareigybės mokytojo padėjėjas yra įteisinama pareigybė  - mokinio padėjėjas</a:t>
            </a:r>
          </a:p>
        </p:txBody>
      </p:sp>
    </p:spTree>
    <p:extLst>
      <p:ext uri="{BB962C8B-B14F-4D97-AF65-F5344CB8AC3E}">
        <p14:creationId xmlns:p14="http://schemas.microsoft.com/office/powerpoint/2010/main" val="276770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32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4eba3c655_1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4eba3c655_1_67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00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4eba3c655_1_1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4eba3c655_1_1515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>
              <a:lnSpc>
                <a:spcPct val="100000"/>
              </a:lnSpc>
            </a:pPr>
            <a:r>
              <a:rPr lang="lt-LT" sz="1200" b="1" dirty="0">
                <a:latin typeface="Quattrocento Sans"/>
                <a:ea typeface="Quattrocento Sans"/>
                <a:cs typeface="Quattrocento Sans"/>
                <a:sym typeface="Quattrocento Sans"/>
              </a:rPr>
              <a:t>Tiesiogiai paveiks: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5781 vaiką, kurie turi specialiųjų ugdymosi poreikių dėl įgimtų ar įgytų sutrikimų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(negalių, raidos, elgesio ir (ar) emocijų sutrikimų), patiriančius mokymosi sunkumus ir sutrikimus dėl  nepalankių aplinkos veiksnių (socialinių, ekonominių, kultūrinių, kalbinių ir kt.), neatpažintų gabumų, kurie šiuo metu mokosi specialiosiose mokyklose – jiems teks adaptuotis kitoje mokykloje.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2.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44 specialiųjų mokyklų vadovus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pedagoginius darbuotojus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– gali tekti keisti darbo vietą.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3.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Specialiųjų mokyklų  mokinių tėvus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– turės padėti vaikams prisitaikyti prie pakitusios mokymosi aplinkos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4.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Virš 62 600 vaikų, turinčių specialiųjų ugdymosi poreikių dėl įgimtų ar įgytų sutrikimų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(negalių, raidos, elgesio ir (ar) emocijų sutrikimų), patiriančius mokymosi sunkumus ir sutrikimus dėl  nepalankių aplinkos veiksnių (socialinių, ekonominių, kultūrinių, kalbinių ir kt.), neatpažintų gabumų, kurie šiuo metu mokosi bendrosios paskirties mokyklose  - jiems bus pritaikyta ugdymosi aplinka, užtikrintas švietimo pagalbos teikimas.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5.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Visus  ikimokyklinio ugdymo  ir bendrojo ugdymo mokyklų mokinius (virš pusės milijono),  jų tėvus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-  turės bendrauti, bendradarbiauti  ir mokytis kartu su specialiųjų poreikių turinčiais vaikais ir jų tėvais.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. Daugiau nei 2 000 ikimokyklinio ugdymo ir bendrojo ugdymo mokyklų vadovų, apie 33 000 pedagoginių darbuotojų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, -  turės kurti tinkamas aplinkas, organizuoti ir vykdyti mokymą specialių ugdymosi poreikių turintiems mokiniams. Mokytojai turės įgyti darbui su tokiais vaikais reikalingų kompetencijų, komandinio darbo gebėjimų.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</a:pPr>
            <a:r>
              <a:rPr lang="lt-LT" sz="1200" b="1" dirty="0">
                <a:latin typeface="Quattrocento Sans"/>
                <a:ea typeface="Quattrocento Sans"/>
                <a:cs typeface="Quattrocento Sans"/>
                <a:sym typeface="Quattrocento Sans"/>
              </a:rPr>
              <a:t>Netiesiogiai  paveiks: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Pedagogų rengimo centrų darbuotojus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– rengiant  pedagogų rengimo studijų programas, atsižvelgti į  </a:t>
            </a:r>
            <a:r>
              <a:rPr lang="lt-LT" sz="1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įtraukčiai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 švietime užtikrinti pedagogams keliamus reikalavimus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2.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Pedagogų kvalifikacijos tobulinimo srityje dirbančius darbuotojus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– rengiant kvalifikacijos tobulinimo programas, atsižvelgti į  </a:t>
            </a:r>
            <a:r>
              <a:rPr lang="lt-LT" sz="1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įtraukčiai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 švietime užtikrinti pedagogams keliamus reikalavimus.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Clr>
                <a:schemeClr val="lt1"/>
              </a:buClr>
              <a:buSzPts val="1200"/>
            </a:pPr>
            <a:endParaRPr sz="12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5781 vaiką, kurie turi specialiųjų ugdymosi poreikių dėl įgimtų ar įgytų sutrikimų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(negalių, raidos, elgesio ir (ar) emocijų sutrikimų), patiriančius mokymosi sunkumus ir sutrikimus dėl  nepalankių aplinkos veiksnių (socialinių, ekonominių, kultūrinių, kalbinių ir kt.), neatpažintų gabumų, kurie šiuo metu mokosi specialiosiose mokyklose – jiems teks adaptuotis kitoje mokykloje.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2.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44 specialiųjų mokyklų vadovus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pedagoginius darbuotojus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– gali tekti keisti darbo vietą.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3.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Specialiųjų mokyklų  mokinių tėvus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– turės padėti vaikams prisitaikyti prie pakitusios mokymosi aplinkos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4.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Virš 62 600 vaikų, turinčių specialiųjų ugdymosi poreikių dėl įgimtų ar įgytų sutrikimų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(negalių, raidos, elgesio ir (ar) emocijų sutrikimų), patiriančius mokymosi sunkumus ir sutrikimus dėl  nepalankių aplinkos veiksnių (socialinių, ekonominių, kultūrinių, kalbinių ir kt.), neatpažintų gabumų, kurie šiuo metu mokosi bendrosios paskirties mokyklose  - jiems bus pritaikyta ugdymosi aplinka, užtikrintas švietimo pagalbos teikimas.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5.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Visus  ikimokyklinio ugdymo  ir bendrojo ugdymo mokyklų mokinius (virš pusės milijono),  jų tėvus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-  turės bendrauti, bendradarbiauti  ir mokytis kartu su specialiųjų poreikių turinčiais vaikais ir jų tėvais.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. Daugiau nei 2 000 ikimokyklinio ugdymo ir bendrojo ugdymo mokyklų vadovų, apie 33 000 pedagoginių darbuotojų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, -  turės kurti tinkamas aplinkas, organizuoti ir vykdyti mokymą specialių ugdymosi poreikių turintiems mokiniams. Mokytojai turės įgyti darbui su tokiais vaikais reikalingų kompetencijų, komandinio darbo gebėjimų.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40"/>
              </a:spcBef>
              <a:buClr>
                <a:schemeClr val="lt1"/>
              </a:buClr>
              <a:buSzPts val="1200"/>
            </a:pPr>
            <a:r>
              <a:rPr lang="lt-LT" sz="1200" b="1" dirty="0">
                <a:latin typeface="Quattrocento Sans"/>
                <a:ea typeface="Quattrocento Sans"/>
                <a:cs typeface="Quattrocento Sans"/>
                <a:sym typeface="Quattrocento Sans"/>
              </a:rPr>
              <a:t>Netiesiogiai  paveiks: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Pedagogų rengimo centrų darbuotojus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– rengiant  pedagogų rengimo studijų programas, atsižvelgti į  </a:t>
            </a:r>
            <a:r>
              <a:rPr lang="lt-LT" sz="1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įtraukčiai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 švietime užtikrinti pedagogams keliamus reikalavimus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lt1"/>
              </a:buClr>
              <a:buSzPts val="1000"/>
            </a:pP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2. </a:t>
            </a:r>
            <a:r>
              <a:rPr lang="lt-LT" sz="1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Pedagogų kvalifikacijos tobulinimo srityje dirbančius darbuotojus 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– rengiant kvalifikacijos tobulinimo programas, atsižvelgti į  </a:t>
            </a:r>
            <a:r>
              <a:rPr lang="lt-LT" sz="10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įtraukčiai</a:t>
            </a:r>
            <a:r>
              <a:rPr lang="lt-LT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 švietime užtikrinti pedagogams keliamus reikalavimus.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000"/>
            </a:pPr>
            <a:endParaRPr sz="1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1000"/>
            </a:pPr>
            <a:endParaRPr sz="10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66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4379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lt-LT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Įgyvendinimui preliminariai reikalinga papildomai </a:t>
            </a:r>
            <a:r>
              <a:rPr lang="lt-LT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173 265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tūkst. eurų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(iš jų: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m.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28 779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tūkst. Eur.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–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48 162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tūkst. Eur.,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–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48 162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tūkst. Eur.), 2024 m. –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48 162 </a:t>
            </a:r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tūkst. Eur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899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2522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4eba3c655_0_3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4eba3c655_0_3053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1" cy="4466987"/>
          </a:xfrm>
          <a:prstGeom prst="rect">
            <a:avLst/>
          </a:prstGeom>
        </p:spPr>
        <p:txBody>
          <a:bodyPr spcFirstLastPara="1" wrap="square" lIns="91398" tIns="45686" rIns="91398" bIns="45686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2635"/>
              </a:spcBef>
              <a:buClr>
                <a:schemeClr val="dk1"/>
              </a:buClr>
              <a:buSzPts val="1050"/>
            </a:pPr>
            <a:endParaRPr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77057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1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888888"/>
              </a:buClr>
              <a:buSzPts val="1725"/>
              <a:buFont typeface="Helvetica Neue Light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59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500"/>
              <a:buFont typeface="Quattrocento Sans"/>
              <a:buNone/>
              <a:defRPr sz="2500" b="1" i="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4684713" y="555625"/>
            <a:ext cx="3990975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marL="457200" lvl="0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87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" name="Google Shape;21;p15"/>
          <p:cNvSpPr/>
          <p:nvPr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88195" y="1749822"/>
            <a:ext cx="3887788" cy="283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94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87571" y="1131590"/>
            <a:ext cx="3839765" cy="136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D8F6C"/>
              </a:buClr>
              <a:buSzPts val="3600"/>
              <a:buFont typeface="Quattrocento Sans"/>
              <a:buNone/>
              <a:defRPr sz="3600" b="1" cap="none">
                <a:solidFill>
                  <a:srgbClr val="3D8F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/>
          <p:nvPr/>
        </p:nvSpPr>
        <p:spPr>
          <a:xfrm>
            <a:off x="53975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1911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3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22"/>
          <p:cNvCxnSpPr/>
          <p:nvPr/>
        </p:nvCxnSpPr>
        <p:spPr>
          <a:xfrm>
            <a:off x="0" y="2348030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22"/>
          <p:cNvSpPr/>
          <p:nvPr/>
        </p:nvSpPr>
        <p:spPr>
          <a:xfrm>
            <a:off x="2325713" y="228256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6384792" y="228256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53827" y="2756180"/>
            <a:ext cx="3887788" cy="1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12906" y="2790740"/>
            <a:ext cx="3887788" cy="1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/>
          <p:nvPr/>
        </p:nvSpPr>
        <p:spPr>
          <a:xfrm>
            <a:off x="2569012" y="837462"/>
            <a:ext cx="3887788" cy="11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400" b="1" i="0" u="none" strike="noStrike" cap="none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5488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5508104" y="1033924"/>
            <a:ext cx="2664296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65" name="Google Shape;65;p23"/>
          <p:cNvCxnSpPr/>
          <p:nvPr/>
        </p:nvCxnSpPr>
        <p:spPr>
          <a:xfrm>
            <a:off x="5292080" y="0"/>
            <a:ext cx="0" cy="5194970"/>
          </a:xfrm>
          <a:prstGeom prst="straightConnector1">
            <a:avLst/>
          </a:prstGeom>
          <a:noFill/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3"/>
          <p:cNvSpPr/>
          <p:nvPr/>
        </p:nvSpPr>
        <p:spPr>
          <a:xfrm>
            <a:off x="5220072" y="115847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20072" y="3271292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23"/>
          <p:cNvSpPr txBox="1"/>
          <p:nvPr/>
        </p:nvSpPr>
        <p:spPr>
          <a:xfrm>
            <a:off x="539552" y="1667439"/>
            <a:ext cx="3887788" cy="11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400" b="1" i="0" u="none" strike="noStrike" cap="none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5541321" y="3457413"/>
            <a:ext cx="2631079" cy="141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28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C59D9-CF9A-4B15-9609-A4B21CAD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hangingPunct="0">
              <a:defRPr/>
            </a:lvl1pPr>
          </a:lstStyle>
          <a:p>
            <a:fld id="{7D7FBE71-E35D-46AF-8AEA-743DC5281DA7}" type="datetimeFigureOut">
              <a:rPr lang="en-US" altLang="lt-LT"/>
              <a:pPr/>
              <a:t>1/22/2021</a:t>
            </a:fld>
            <a:endParaRPr lang="en-US" alt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E1A39-E4C3-42B4-9ED8-3DA9B0C4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hangingPunct="0">
              <a:defRPr/>
            </a:lvl1pPr>
          </a:lstStyle>
          <a:p>
            <a:endParaRPr lang="en-US" alt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365A9-36ED-4F23-A268-D602A3BF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213F9-5BD8-4F04-A5D6-3C414EF4398A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631353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Google Shape;3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5330" y="3877279"/>
            <a:ext cx="1655369" cy="55089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91829" y="3158136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attrocento Sans"/>
              <a:buNone/>
              <a:defRPr sz="1200" b="1" i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774700" y="1708149"/>
            <a:ext cx="4589388" cy="145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Quattrocento Sans"/>
              <a:buNone/>
              <a:defRPr sz="4400" b="1" i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3"/>
          </p:nvPr>
        </p:nvSpPr>
        <p:spPr>
          <a:xfrm>
            <a:off x="791829" y="3495016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  <a:defRPr sz="12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4"/>
          </p:nvPr>
        </p:nvSpPr>
        <p:spPr>
          <a:xfrm>
            <a:off x="796505" y="4106573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  <a:defRPr sz="12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3814" y="-596602"/>
            <a:ext cx="950623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18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 rot="5400000">
            <a:off x="4639948" y="639450"/>
            <a:ext cx="5143501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" name="Google Shape;43;p19"/>
          <p:cNvSpPr/>
          <p:nvPr/>
        </p:nvSpPr>
        <p:spPr>
          <a:xfrm rot="5400000">
            <a:off x="4091266" y="247215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5723865" y="1805780"/>
            <a:ext cx="3168615" cy="21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03793" y="1749822"/>
            <a:ext cx="3887788" cy="283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718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 rot="5400000">
            <a:off x="-652463" y="639366"/>
            <a:ext cx="5143500" cy="38647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6611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>
              <a:solidFill>
                <a:srgbClr val="EDEDED"/>
              </a:solidFill>
              <a:sym typeface="Helvetica Light"/>
            </a:endParaRPr>
          </a:p>
        </p:txBody>
      </p:sp>
      <p:sp>
        <p:nvSpPr>
          <p:cNvPr id="5" name="Rectangle 7"/>
          <p:cNvSpPr/>
          <p:nvPr userDrawn="1"/>
        </p:nvSpPr>
        <p:spPr>
          <a:xfrm rot="5400000">
            <a:off x="-1200745" y="2499717"/>
            <a:ext cx="2519363" cy="144066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6611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>
              <a:solidFill>
                <a:srgbClr val="EDEDED"/>
              </a:solidFill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5" y="1806667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8197" y="1749822"/>
            <a:ext cx="3887788" cy="283329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6101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500"/>
              <a:buFont typeface="Quattrocento Sans"/>
              <a:buNone/>
              <a:defRPr sz="2500" b="1" i="0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4684713" y="555625"/>
            <a:ext cx="3990975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marL="457200" lvl="0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38137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Quattrocento Sans"/>
              <a:buChar char="•"/>
              <a:defRPr b="0" i="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" name="Google Shape;21;p15"/>
          <p:cNvSpPr/>
          <p:nvPr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88195" y="1749822"/>
            <a:ext cx="3887788" cy="283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87571" y="1131590"/>
            <a:ext cx="3839765" cy="136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D8F6C"/>
              </a:buClr>
              <a:buSzPts val="3600"/>
              <a:buFont typeface="Quattrocento Sans"/>
              <a:buNone/>
              <a:defRPr sz="3600" b="1" cap="none">
                <a:solidFill>
                  <a:srgbClr val="3D8F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/>
          <p:nvPr/>
        </p:nvSpPr>
        <p:spPr>
          <a:xfrm>
            <a:off x="53975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3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22"/>
          <p:cNvCxnSpPr/>
          <p:nvPr/>
        </p:nvCxnSpPr>
        <p:spPr>
          <a:xfrm>
            <a:off x="0" y="2348030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22"/>
          <p:cNvSpPr/>
          <p:nvPr/>
        </p:nvSpPr>
        <p:spPr>
          <a:xfrm>
            <a:off x="2325713" y="228256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" name="Google Shape;59;p22"/>
          <p:cNvSpPr/>
          <p:nvPr/>
        </p:nvSpPr>
        <p:spPr>
          <a:xfrm>
            <a:off x="6384792" y="228256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53827" y="2756180"/>
            <a:ext cx="3887788" cy="1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12906" y="2790740"/>
            <a:ext cx="3887788" cy="174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/>
          <p:nvPr/>
        </p:nvSpPr>
        <p:spPr>
          <a:xfrm>
            <a:off x="2569012" y="837462"/>
            <a:ext cx="3887788" cy="11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400" b="1" i="0" u="none" strike="noStrike" cap="none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5508104" y="1033924"/>
            <a:ext cx="2664296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65" name="Google Shape;65;p23"/>
          <p:cNvCxnSpPr/>
          <p:nvPr/>
        </p:nvCxnSpPr>
        <p:spPr>
          <a:xfrm>
            <a:off x="5292080" y="0"/>
            <a:ext cx="0" cy="5194970"/>
          </a:xfrm>
          <a:prstGeom prst="straightConnector1">
            <a:avLst/>
          </a:prstGeom>
          <a:noFill/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3"/>
          <p:cNvSpPr/>
          <p:nvPr/>
        </p:nvSpPr>
        <p:spPr>
          <a:xfrm>
            <a:off x="5220072" y="1158478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20072" y="3271292"/>
            <a:ext cx="144016" cy="130924"/>
          </a:xfrm>
          <a:prstGeom prst="ellipse">
            <a:avLst/>
          </a:prstGeom>
          <a:solidFill>
            <a:srgbClr val="EDEDED"/>
          </a:solidFill>
          <a:ln w="25400" cap="flat" cmpd="sng">
            <a:solidFill>
              <a:srgbClr val="3D8F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</a:pPr>
            <a:endParaRPr sz="36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" name="Google Shape;68;p23"/>
          <p:cNvSpPr txBox="1"/>
          <p:nvPr/>
        </p:nvSpPr>
        <p:spPr>
          <a:xfrm>
            <a:off x="539552" y="1667439"/>
            <a:ext cx="3887788" cy="110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400" b="1" i="0" u="none" strike="noStrike" cap="none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Click to edit master title style</a:t>
            </a:r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5541321" y="3457413"/>
            <a:ext cx="2631079" cy="141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Google Shape;3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5330" y="3877279"/>
            <a:ext cx="1655369" cy="55089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91829" y="3158136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ts val="900"/>
              <a:buFont typeface="Quattrocento Sans"/>
              <a:buNone/>
              <a:defRPr sz="1200" b="1" i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774700" y="1708149"/>
            <a:ext cx="4589388" cy="145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>
            <a:lvl1pPr marL="457200" lvl="0" indent="-228600" algn="l">
              <a:lnSpc>
                <a:spcPct val="70000"/>
              </a:lnSpc>
              <a:spcBef>
                <a:spcPts val="2636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Quattrocento Sans"/>
              <a:buNone/>
              <a:defRPr sz="4400" b="1" i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3"/>
          </p:nvPr>
        </p:nvSpPr>
        <p:spPr>
          <a:xfrm>
            <a:off x="791829" y="3495016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  <a:defRPr sz="12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4"/>
          </p:nvPr>
        </p:nvSpPr>
        <p:spPr>
          <a:xfrm>
            <a:off x="796505" y="4106573"/>
            <a:ext cx="1920875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attrocento Sans"/>
              <a:buNone/>
              <a:defRPr sz="1200" b="0" i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3814" y="-596602"/>
            <a:ext cx="950623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82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 rot="5400000">
            <a:off x="4639948" y="639450"/>
            <a:ext cx="5143501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" name="Google Shape;43;p19"/>
          <p:cNvSpPr/>
          <p:nvPr/>
        </p:nvSpPr>
        <p:spPr>
          <a:xfrm rot="5400000">
            <a:off x="4091266" y="247215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 Light"/>
              <a:buNone/>
            </a:pPr>
            <a:endParaRPr sz="23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5723865" y="1805780"/>
            <a:ext cx="3168615" cy="21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  <a:defRPr sz="2400" b="1">
                <a:solidFill>
                  <a:srgbClr val="3B3B3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03793" y="1749822"/>
            <a:ext cx="3887788" cy="283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Quattrocento Sans"/>
              <a:buNone/>
              <a:defRPr sz="1400" b="0" i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60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 rot="5400000">
            <a:off x="-652463" y="639366"/>
            <a:ext cx="5143500" cy="38647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6611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>
              <a:solidFill>
                <a:srgbClr val="EDEDED"/>
              </a:solidFill>
              <a:sym typeface="Helvetica Light"/>
            </a:endParaRPr>
          </a:p>
        </p:txBody>
      </p:sp>
      <p:sp>
        <p:nvSpPr>
          <p:cNvPr id="5" name="Rectangle 7"/>
          <p:cNvSpPr/>
          <p:nvPr userDrawn="1"/>
        </p:nvSpPr>
        <p:spPr>
          <a:xfrm rot="5400000">
            <a:off x="-1200745" y="2499717"/>
            <a:ext cx="2519363" cy="144066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6611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kern="0">
              <a:solidFill>
                <a:srgbClr val="EDEDED"/>
              </a:solidFill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5" y="1806667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88197" y="1749822"/>
            <a:ext cx="3887788" cy="283329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6785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32235" y="627319"/>
            <a:ext cx="7358063" cy="4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Quattrocento Sans"/>
              <a:buNone/>
              <a:defRPr sz="2600" b="0" i="0" u="none" strike="noStrike" cap="none">
                <a:solidFill>
                  <a:srgbClr val="50515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5103813" y="1485901"/>
            <a:ext cx="3581401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marL="457200" marR="0" lvl="0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8" r:id="rId5"/>
    <p:sldLayoutId id="2147483659" r:id="rId6"/>
    <p:sldLayoutId id="2147483661" r:id="rId7"/>
    <p:sldLayoutId id="2147483662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32235" y="627319"/>
            <a:ext cx="7358063" cy="4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Quattrocento Sans"/>
              <a:buNone/>
              <a:defRPr sz="2600" b="0" i="0" u="none" strike="noStrike" cap="none">
                <a:solidFill>
                  <a:srgbClr val="50515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51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50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5103813" y="1485901"/>
            <a:ext cx="3581401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rmAutofit/>
          </a:bodyPr>
          <a:lstStyle>
            <a:lvl1pPr marL="457200" marR="0" lvl="0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38137" algn="l" rtl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255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0"/>
            <a:ext cx="918051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2700" y="3875194"/>
            <a:ext cx="1871219" cy="73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-3810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4572000" y="-493060"/>
            <a:ext cx="4590256" cy="580688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300"/>
            </a:pPr>
            <a:r>
              <a:rPr lang="lt-LT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Švietimo įstatymo pakeitimo dėl </a:t>
            </a:r>
            <a:r>
              <a:rPr lang="lt-LT" sz="3600" b="1" i="0" u="none" strike="noStrike" cap="none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įtraukties</a:t>
            </a:r>
            <a:r>
              <a:rPr lang="lt-LT" sz="3600" b="1" i="0" u="none" strike="noStrike" cap="none" dirty="0">
                <a:solidFill>
                  <a:schemeClr val="bg2">
                    <a:lumMod val="20000"/>
                    <a:lumOff val="80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įgyvendinimo kryptys ir veiksmai 2021-2024 m. </a:t>
            </a:r>
            <a:endParaRPr sz="3600" b="1" i="0" u="none" strike="noStrike" cap="none" dirty="0">
              <a:solidFill>
                <a:schemeClr val="bg2">
                  <a:lumMod val="20000"/>
                  <a:lumOff val="80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5148064" y="-367553"/>
            <a:ext cx="3889040" cy="8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5"/>
              <a:buFont typeface="Helvetica Neue Light"/>
              <a:buNone/>
            </a:pPr>
            <a:endParaRPr lang="lt-LT" sz="2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75"/>
              <a:buFont typeface="Helvetica Neue Light"/>
              <a:buNone/>
            </a:pPr>
            <a:endParaRPr lang="lt-LT" sz="2400" b="1" dirty="0">
              <a:solidFill>
                <a:srgbClr val="FFFFFF"/>
              </a:solidFill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5220072" y="2859782"/>
            <a:ext cx="3055197" cy="30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25"/>
              <a:buFont typeface="Helvetica Neue Light"/>
              <a:buNone/>
            </a:pPr>
            <a:endParaRPr sz="1100" b="0" i="0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5220072" y="4111090"/>
            <a:ext cx="3619418" cy="10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lang="lt-LT" sz="2200" b="1" i="0" u="none" strike="noStrike" cap="none" dirty="0">
              <a:solidFill>
                <a:schemeClr val="bg1">
                  <a:lumMod val="10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2200" b="1" i="0" u="none" strike="noStrike" cap="none" dirty="0">
                <a:solidFill>
                  <a:schemeClr val="bg1">
                    <a:lumMod val="1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Gražina </a:t>
            </a:r>
            <a:r>
              <a:rPr lang="lt-LT" sz="2200" b="1" i="0" u="none" strike="noStrike" cap="none" dirty="0" err="1">
                <a:solidFill>
                  <a:schemeClr val="bg1">
                    <a:lumMod val="1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Šeibokienė</a:t>
            </a:r>
            <a:endParaRPr lang="lt-LT" sz="2200" b="1" i="0" u="none" strike="noStrike" cap="none" dirty="0">
              <a:solidFill>
                <a:schemeClr val="bg1">
                  <a:lumMod val="10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lang="lt-LT" sz="1600" dirty="0">
              <a:solidFill>
                <a:schemeClr val="bg1">
                  <a:lumMod val="10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lt-LT" sz="1600">
                <a:solidFill>
                  <a:schemeClr val="bg1">
                    <a:lumMod val="10000"/>
                  </a:schemeClr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2021-01-21</a:t>
            </a:r>
            <a:endParaRPr lang="lt-LT" sz="1600" dirty="0">
              <a:solidFill>
                <a:schemeClr val="bg1">
                  <a:lumMod val="10000"/>
                </a:schemeClr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8729" y="-131657"/>
            <a:ext cx="2106705" cy="8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5C6266A-3F2D-44F7-86B8-5807859C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3" y="1425388"/>
            <a:ext cx="3609294" cy="2559521"/>
          </a:xfrm>
        </p:spPr>
        <p:txBody>
          <a:bodyPr/>
          <a:lstStyle/>
          <a:p>
            <a:pPr marL="457200" lvl="0" indent="-228600">
              <a:spcBef>
                <a:spcPts val="2636"/>
              </a:spcBef>
            </a:pPr>
            <a:r>
              <a:rPr lang="lt-LT" dirty="0">
                <a:solidFill>
                  <a:srgbClr val="000000"/>
                </a:solidFill>
              </a:rPr>
              <a:t>	</a:t>
            </a:r>
            <a:r>
              <a:rPr lang="lt-LT" sz="2800" dirty="0">
                <a:solidFill>
                  <a:srgbClr val="000000"/>
                </a:solidFill>
              </a:rPr>
              <a:t>Gerinti pedagogų ir švietimo pagalbos specialistų pasirengimą </a:t>
            </a:r>
            <a:r>
              <a:rPr lang="lt-LT" sz="2800" dirty="0" err="1">
                <a:solidFill>
                  <a:srgbClr val="000000"/>
                </a:solidFill>
              </a:rPr>
              <a:t>įtraukčiai</a:t>
            </a:r>
            <a:r>
              <a:rPr lang="lt-LT" sz="2800" dirty="0">
                <a:solidFill>
                  <a:srgbClr val="000000"/>
                </a:solidFill>
              </a:rPr>
              <a:t> švietime</a:t>
            </a:r>
            <a:r>
              <a:rPr lang="lt-LT" sz="1800" dirty="0">
                <a:solidFill>
                  <a:srgbClr val="000000"/>
                </a:solidFill>
              </a:rPr>
              <a:t/>
            </a:r>
            <a:br>
              <a:rPr lang="lt-LT" sz="1800" dirty="0">
                <a:solidFill>
                  <a:srgbClr val="000000"/>
                </a:solidFill>
              </a:rPr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C2A4C84-9A5C-4776-B626-13C38877D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9976" y="0"/>
            <a:ext cx="4885765" cy="5143500"/>
          </a:xfrm>
        </p:spPr>
        <p:txBody>
          <a:bodyPr>
            <a:normAutofit fontScale="85000" lnSpcReduction="20000"/>
          </a:bodyPr>
          <a:lstStyle/>
          <a:p>
            <a:pPr lvl="0" algn="just"/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Gerinti pedagogų rengimą tikslinant reikalavimus studijų programų rengimui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Turintiems pedagogo kvalifikaciją sudaryti sąlygas įgyti kitą pedagoginę specializaciją (specialiojo pedagogo, logopedo ar pan.)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Psichologams, neįgijusiems magistrantūros studijų metu vaikų konsultavimo, individualių ugdymosi poreikių vertinimo, ugdymo pritaikymo kompetencijų sudaryti sąlygas jas įgyti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Mobilios metodinės konsultacinės pagalbos teikimas mokykloms esant sudėtingiems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atvejams  </a:t>
            </a:r>
          </a:p>
          <a:p>
            <a:pPr lvl="0" algn="just"/>
            <a:r>
              <a:rPr lang="lt-LT" sz="1900" b="1" dirty="0">
                <a:latin typeface="Arial" panose="020B0604020202020204" pitchFamily="34" charset="0"/>
                <a:cs typeface="Arial" panose="020B0604020202020204" pitchFamily="34" charset="0"/>
              </a:rPr>
              <a:t>Metodinės pagalbos rinkinių mokykloms parengimas</a:t>
            </a:r>
          </a:p>
          <a:p>
            <a:pPr lvl="0" algn="just"/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697545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6B553E-64EC-49F4-BD1B-445EDBC1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95" y="1151619"/>
            <a:ext cx="3204111" cy="2833290"/>
          </a:xfrm>
        </p:spPr>
        <p:txBody>
          <a:bodyPr/>
          <a:lstStyle/>
          <a:p>
            <a:r>
              <a:rPr lang="lt-LT" sz="2800" dirty="0"/>
              <a:t>Pritaikyti mokyklų aplinkas ir ugdymo procesus įvairių ugdymosi poreikių turintiems mokiniams </a:t>
            </a:r>
            <a:br>
              <a:rPr lang="lt-LT" sz="2800" dirty="0"/>
            </a:br>
            <a:endParaRPr lang="lt-LT" sz="28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783DFFD-E82E-4F34-8280-E073415AD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8235" y="1"/>
            <a:ext cx="4217750" cy="51435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Mokyklų aprūpinimas specialiosiomis ugdymo ir techninės pagalbos priemonėmis 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Parengtos metodinės rekomendacijos dėl tinkamų sąlygų sukūrimo, ugdymo organizavimo pritaikymo mokiniams, turintiems individualių ugdymosi poreikių dėl įvairiapusių raidos, regos, klausos, intelekto ir kt. negalių</a:t>
            </a:r>
          </a:p>
          <a:p>
            <a:pPr lvl="0" algn="just"/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Įtraukiųjų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grupių, klasių steigimas bendrosios paskirties mokyklose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Profesinio mokymo programų, modulių pritaikymas specialiųjų ugdymosi poreikių turintiems moksleiviams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879963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7696B9E-FA33-4F3D-B769-A6DC2223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887506"/>
            <a:ext cx="3971364" cy="3854823"/>
          </a:xfrm>
        </p:spPr>
        <p:txBody>
          <a:bodyPr/>
          <a:lstStyle/>
          <a:p>
            <a: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  <a:t/>
            </a:r>
            <a:b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</a:br>
            <a: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  <a:t/>
            </a:r>
            <a:b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</a:br>
            <a: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  <a:t>Kurti </a:t>
            </a:r>
            <a:r>
              <a:rPr lang="lt-LT" sz="2800" dirty="0" err="1">
                <a:latin typeface="Quattrocento Sans" panose="020B0604020202020204" charset="0"/>
                <a:ea typeface="Times New Roman" panose="02020603050405020304" pitchFamily="18" charset="0"/>
              </a:rPr>
              <a:t>įtraukties</a:t>
            </a:r>
            <a:r>
              <a:rPr lang="lt-LT" sz="2800" dirty="0">
                <a:latin typeface="Quattrocento Sans" panose="020B0604020202020204" charset="0"/>
                <a:ea typeface="Times New Roman" panose="02020603050405020304" pitchFamily="18" charset="0"/>
              </a:rPr>
              <a:t> švietime įsivertinimo ir stebėsenos sistemą </a:t>
            </a:r>
            <a:endParaRPr lang="lt-LT" sz="2800" dirty="0">
              <a:latin typeface="Quattrocento Sans" panose="020B0604020202020204" charset="0"/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7178012-47EC-4525-99E5-213B1F8D94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9976" y="1"/>
            <a:ext cx="4823012" cy="5143500"/>
          </a:xfrm>
        </p:spPr>
        <p:txBody>
          <a:bodyPr/>
          <a:lstStyle/>
          <a:p>
            <a:pPr lvl="0"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Parengti ir įdiegti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švietime įsivertinimo instrumentus mokykloms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Atlikti trumpalaikius LMT finansuojamus tyrimus</a:t>
            </a:r>
          </a:p>
          <a:p>
            <a:pPr lvl="0" algn="just"/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Sukurta </a:t>
            </a:r>
            <a:r>
              <a:rPr lang="lt-L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 plano įgyvendinimo koordinavimo ir stebėsenos grupė  </a:t>
            </a:r>
          </a:p>
          <a:p>
            <a:pPr lvl="0" algn="just"/>
            <a:endParaRPr lang="lt-L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59406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g84eba3c655_0_3053"/>
          <p:cNvGrpSpPr/>
          <p:nvPr/>
        </p:nvGrpSpPr>
        <p:grpSpPr>
          <a:xfrm>
            <a:off x="314002" y="1085316"/>
            <a:ext cx="2411457" cy="3804305"/>
            <a:chOff x="999019" y="1574024"/>
            <a:chExt cx="1899683" cy="2304801"/>
          </a:xfrm>
        </p:grpSpPr>
        <p:sp>
          <p:nvSpPr>
            <p:cNvPr id="142" name="Google Shape;142;g84eba3c655_0_3053"/>
            <p:cNvSpPr txBox="1"/>
            <p:nvPr/>
          </p:nvSpPr>
          <p:spPr>
            <a:xfrm>
              <a:off x="1186679" y="1574024"/>
              <a:ext cx="747397" cy="373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lt-LT" sz="28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0,4</a:t>
              </a:r>
              <a:r>
                <a:rPr lang="lt-LT" sz="2800" dirty="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r>
                <a:rPr lang="lt-LT" sz="28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 </a:t>
              </a:r>
              <a:r>
                <a:rPr lang="lt-LT" sz="2800" b="1" dirty="0" err="1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proc</a:t>
              </a:r>
              <a:endParaRPr sz="2800" b="1" dirty="0">
                <a:solidFill>
                  <a:srgbClr val="1B786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3" name="Google Shape;143;g84eba3c655_0_3053"/>
            <p:cNvSpPr txBox="1"/>
            <p:nvPr/>
          </p:nvSpPr>
          <p:spPr>
            <a:xfrm>
              <a:off x="1235825" y="2695025"/>
              <a:ext cx="1505100" cy="737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Sumažės atskirtis</a:t>
              </a:r>
              <a:endParaRPr sz="2400" b="1" dirty="0">
                <a:solidFill>
                  <a:srgbClr val="1B786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44" name="Google Shape;144;g84eba3c655_0_3053"/>
            <p:cNvSpPr txBox="1"/>
            <p:nvPr/>
          </p:nvSpPr>
          <p:spPr>
            <a:xfrm>
              <a:off x="1215575" y="31414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 dirty="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5" name="Google Shape;145;g84eba3c655_0_3053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6" name="Google Shape;146;g84eba3c655_0_3053"/>
            <p:cNvSpPr/>
            <p:nvPr/>
          </p:nvSpPr>
          <p:spPr>
            <a:xfrm flipH="1">
              <a:off x="999019" y="2246450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/>
                <a:t>  </a:t>
              </a:r>
              <a:endParaRPr/>
            </a:p>
          </p:txBody>
        </p:sp>
        <p:sp>
          <p:nvSpPr>
            <p:cNvPr id="147" name="Google Shape;147;g84eba3c655_0_3053"/>
            <p:cNvSpPr/>
            <p:nvPr/>
          </p:nvSpPr>
          <p:spPr>
            <a:xfrm>
              <a:off x="999020" y="2406628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" name="Google Shape;148;g84eba3c655_0_3053"/>
          <p:cNvGrpSpPr/>
          <p:nvPr/>
        </p:nvGrpSpPr>
        <p:grpSpPr>
          <a:xfrm>
            <a:off x="2396095" y="1085316"/>
            <a:ext cx="2298282" cy="3804302"/>
            <a:chOff x="999653" y="1574025"/>
            <a:chExt cx="1918272" cy="2456623"/>
          </a:xfrm>
        </p:grpSpPr>
        <p:sp>
          <p:nvSpPr>
            <p:cNvPr id="149" name="Google Shape;149;g84eba3c655_0_3053"/>
            <p:cNvSpPr txBox="1"/>
            <p:nvPr/>
          </p:nvSpPr>
          <p:spPr>
            <a:xfrm>
              <a:off x="1436700" y="1574025"/>
              <a:ext cx="791875" cy="242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lt-LT" sz="28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80</a:t>
              </a:r>
              <a:r>
                <a:rPr lang="lt-LT" sz="2800" dirty="0">
                  <a:solidFill>
                    <a:srgbClr val="1D7E74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 %</a:t>
              </a:r>
              <a:endParaRPr sz="2800" b="1" dirty="0">
                <a:solidFill>
                  <a:srgbClr val="1B786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50" name="Google Shape;150;g84eba3c655_0_3053"/>
            <p:cNvSpPr txBox="1"/>
            <p:nvPr/>
          </p:nvSpPr>
          <p:spPr>
            <a:xfrm>
              <a:off x="999653" y="3008727"/>
              <a:ext cx="1505100" cy="1021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Švietimo 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1B786E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pagalba atlieps poreikius</a:t>
              </a:r>
              <a:endParaRPr sz="2400" b="1" dirty="0">
                <a:solidFill>
                  <a:srgbClr val="1B786E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51" name="Google Shape;151;g84eba3c655_0_305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 dirty="0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2" name="Google Shape;152;g84eba3c655_0_3053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3" name="Google Shape;153;g84eba3c655_0_3053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/>
                <a:t>  </a:t>
              </a:r>
              <a:endParaRPr/>
            </a:p>
          </p:txBody>
        </p:sp>
        <p:sp>
          <p:nvSpPr>
            <p:cNvPr id="154" name="Google Shape;154;g84eba3c655_0_305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g84eba3c655_0_3053"/>
          <p:cNvGrpSpPr/>
          <p:nvPr/>
        </p:nvGrpSpPr>
        <p:grpSpPr>
          <a:xfrm>
            <a:off x="4604349" y="981628"/>
            <a:ext cx="2198394" cy="3615546"/>
            <a:chOff x="1083025" y="1562918"/>
            <a:chExt cx="1834900" cy="2326307"/>
          </a:xfrm>
        </p:grpSpPr>
        <p:sp>
          <p:nvSpPr>
            <p:cNvPr id="156" name="Google Shape;156;g84eba3c655_0_3053"/>
            <p:cNvSpPr txBox="1"/>
            <p:nvPr/>
          </p:nvSpPr>
          <p:spPr>
            <a:xfrm>
              <a:off x="1534946" y="1562918"/>
              <a:ext cx="778402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lt-LT" sz="28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80 </a:t>
              </a:r>
              <a:r>
                <a:rPr lang="lt-LT" sz="2800" dirty="0">
                  <a:solidFill>
                    <a:srgbClr val="008080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r>
                <a:rPr lang="lt-LT" sz="28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endParaRPr sz="2800" b="1" dirty="0">
                <a:solidFill>
                  <a:srgbClr val="00808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57" name="Google Shape;157;g84eba3c655_0_3053"/>
            <p:cNvSpPr txBox="1"/>
            <p:nvPr/>
          </p:nvSpPr>
          <p:spPr>
            <a:xfrm>
              <a:off x="1235825" y="2695025"/>
              <a:ext cx="1505100" cy="88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Pritaikytos mokyklos</a:t>
              </a:r>
            </a:p>
          </p:txBody>
        </p:sp>
        <p:sp>
          <p:nvSpPr>
            <p:cNvPr id="158" name="Google Shape;158;g84eba3c655_0_305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 dirty="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9" name="Google Shape;159;g84eba3c655_0_3053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0" name="Google Shape;160;g84eba3c655_0_3053"/>
            <p:cNvSpPr/>
            <p:nvPr/>
          </p:nvSpPr>
          <p:spPr>
            <a:xfrm flipH="1">
              <a:off x="1083025" y="2306625"/>
              <a:ext cx="1834800" cy="136429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/>
                <a:t>  </a:t>
              </a:r>
              <a:endParaRPr/>
            </a:p>
          </p:txBody>
        </p:sp>
        <p:sp>
          <p:nvSpPr>
            <p:cNvPr id="161" name="Google Shape;161;g84eba3c655_0_305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g84eba3c655_0_3053"/>
          <p:cNvGrpSpPr/>
          <p:nvPr/>
        </p:nvGrpSpPr>
        <p:grpSpPr>
          <a:xfrm>
            <a:off x="6413893" y="942884"/>
            <a:ext cx="2388056" cy="3702542"/>
            <a:chOff x="924722" y="1506943"/>
            <a:chExt cx="1993203" cy="2382282"/>
          </a:xfrm>
        </p:grpSpPr>
        <p:sp>
          <p:nvSpPr>
            <p:cNvPr id="163" name="Google Shape;163;g84eba3c655_0_3053"/>
            <p:cNvSpPr txBox="1"/>
            <p:nvPr/>
          </p:nvSpPr>
          <p:spPr>
            <a:xfrm>
              <a:off x="924722" y="1506943"/>
              <a:ext cx="1893984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1600"/>
                </a:spcAft>
              </a:pP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50 </a:t>
              </a: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 Thin"/>
                  <a:cs typeface="Times New Roman" panose="02020603050405020304" pitchFamily="18" charset="0"/>
                  <a:sym typeface="Roboto Thin"/>
                </a:rPr>
                <a:t>%</a:t>
              </a: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pasieks 3 PISA lygį </a:t>
              </a:r>
              <a:endParaRPr sz="2400" b="1" dirty="0">
                <a:solidFill>
                  <a:srgbClr val="00808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64" name="Google Shape;164;g84eba3c655_0_3053"/>
            <p:cNvSpPr txBox="1"/>
            <p:nvPr/>
          </p:nvSpPr>
          <p:spPr>
            <a:xfrm>
              <a:off x="1235825" y="2695025"/>
              <a:ext cx="1505100" cy="1082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2400" b="1" dirty="0">
                  <a:solidFill>
                    <a:srgbClr val="00808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Pagėrės mokymosi pasiekimai</a:t>
              </a:r>
              <a:endParaRPr sz="2400" b="1" dirty="0">
                <a:solidFill>
                  <a:srgbClr val="00808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165" name="Google Shape;165;g84eba3c655_0_3053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6" name="Google Shape;166;g84eba3c655_0_3053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7" name="Google Shape;167;g84eba3c655_0_3053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/>
                <a:t>  </a:t>
              </a:r>
              <a:endParaRPr/>
            </a:p>
          </p:txBody>
        </p:sp>
        <p:sp>
          <p:nvSpPr>
            <p:cNvPr id="168" name="Google Shape;168;g84eba3c655_0_3053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g84eba3c655_0_3053"/>
          <p:cNvSpPr txBox="1"/>
          <p:nvPr/>
        </p:nvSpPr>
        <p:spPr>
          <a:xfrm>
            <a:off x="410797" y="164497"/>
            <a:ext cx="8643555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Quattrocento Sans"/>
              <a:buNone/>
            </a:pPr>
            <a:r>
              <a:rPr lang="lt-LT" sz="2800" b="1" dirty="0">
                <a:solidFill>
                  <a:srgbClr val="3B3B3B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Siekiamas rezultatas 2024 m. </a:t>
            </a:r>
            <a:r>
              <a:rPr lang="lt-LT" sz="2400" b="1" dirty="0">
                <a:solidFill>
                  <a:srgbClr val="3B3B3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</a:t>
            </a:r>
            <a:r>
              <a:rPr lang="lt-LT" sz="2800" b="1" dirty="0">
                <a:solidFill>
                  <a:schemeClr val="tx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mokykla kiekvienam 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ea typeface="Helvetica Neue Light"/>
              <a:cs typeface="Times New Roman" panose="02020603050405020304" pitchFamily="18" charset="0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1402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529AE7A-8DC0-483C-B715-86996211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Galimi finansiniai šaltiniai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9C964AA-63D4-41FF-9390-CE3955823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9913" y="555625"/>
            <a:ext cx="4895776" cy="4032250"/>
          </a:xfrm>
        </p:spPr>
        <p:txBody>
          <a:bodyPr>
            <a:noAutofit/>
          </a:bodyPr>
          <a:lstStyle/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 lėšos </a:t>
            </a:r>
          </a:p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Ekonomikos skatinimo DNR planas</a:t>
            </a:r>
          </a:p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2014-2020 m. ES SF lėšos</a:t>
            </a:r>
          </a:p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2021-2027 m. ES SF lėšos</a:t>
            </a:r>
          </a:p>
          <a:p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Savivaldybių biudžetų lėšos</a:t>
            </a:r>
          </a:p>
          <a:p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Ekonomikos gaivinimo ir atsparumo didinimo priemonės (angl. </a:t>
            </a:r>
            <a:r>
              <a:rPr lang="lt-L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RRF lėšos</a:t>
            </a:r>
            <a:br>
              <a:rPr lang="lt-L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3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E0F3C62-C9EF-4496-9261-1D611FE4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1" y="1848678"/>
            <a:ext cx="2743200" cy="2136230"/>
          </a:xfrm>
        </p:spPr>
        <p:txBody>
          <a:bodyPr/>
          <a:lstStyle/>
          <a:p>
            <a:r>
              <a:rPr lang="lt-LT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Planuojami pokyčiai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 m.</a:t>
            </a:r>
            <a:r>
              <a:rPr lang="lt-LT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lt-LT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t-LT" sz="2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+13 779 t</a:t>
            </a:r>
            <a:r>
              <a:rPr lang="lt-LT" sz="2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ū</a:t>
            </a:r>
            <a:r>
              <a:rPr lang="en-US" sz="21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kst</a:t>
            </a:r>
            <a:r>
              <a:rPr lang="en-US" sz="2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Eur)</a:t>
            </a:r>
            <a:endParaRPr lang="lt-LT" sz="2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F64C346-5F61-4982-BCB6-B6322121A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2592" y="506557"/>
            <a:ext cx="5854148" cy="4412783"/>
          </a:xfrm>
        </p:spPr>
        <p:txBody>
          <a:bodyPr>
            <a:norm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lt-LT" sz="1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uo</a:t>
            </a:r>
            <a:r>
              <a:rPr lang="lt-LT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2021 m. sausio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 d.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įsteigti 285 papildomas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mokytojų padėjėjų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 pareigybes (biudžeto projekte papildomai numatyta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3 685 tūkst. Eur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lt-LT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Nuo 2021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m. rug</a:t>
            </a:r>
            <a:r>
              <a:rPr lang="lt-LT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sėjo 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 d.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Panaikinti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švietimo pagalbos pedagoginių darbuotojų darbo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lt-L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žmokesčio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 atotrūkį nuo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mokytojų darbo užmokesčio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įsteigti papildomas švietimo pagalbos specialistų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pareigybes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 (biudžeto projekte papildomai numatyta </a:t>
            </a:r>
            <a:r>
              <a:rPr lang="lt-LT" sz="1800" b="1" dirty="0">
                <a:latin typeface="Calibri" panose="020F0502020204030204" pitchFamily="34" charset="0"/>
                <a:cs typeface="Calibri" panose="020F0502020204030204" pitchFamily="34" charset="0"/>
              </a:rPr>
              <a:t>10 094 tūkst. Eur)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71525" lvl="1" indent="-257175">
              <a:spcBef>
                <a:spcPts val="0"/>
              </a:spcBef>
            </a:pP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atlyginimai padidėtų vidutiniškai </a:t>
            </a:r>
            <a:r>
              <a:rPr lang="lt-LT" sz="1500" b="1" dirty="0">
                <a:latin typeface="Calibri" panose="020F0502020204030204" pitchFamily="34" charset="0"/>
                <a:cs typeface="Calibri" panose="020F0502020204030204" pitchFamily="34" charset="0"/>
              </a:rPr>
              <a:t>18,5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proc.</a:t>
            </a: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 (atskiroms pareigybėms skirtingai – nuo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iki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25 proc.)</a:t>
            </a:r>
          </a:p>
          <a:p>
            <a:pPr marL="771525" lvl="1" indent="-257175">
              <a:spcBef>
                <a:spcPts val="0"/>
              </a:spcBef>
            </a:pP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dėl konkrečių darbo apmokėjimo sąlygų pakeitimų būtų tariamasi su socialiniais partneriais</a:t>
            </a:r>
          </a:p>
          <a:p>
            <a:pPr marL="771525" lvl="1" indent="-257175">
              <a:spcBef>
                <a:spcPts val="0"/>
              </a:spcBef>
            </a:pP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būtų įsteigta iki </a:t>
            </a:r>
            <a:r>
              <a:rPr lang="lt-LT" sz="1500" b="1" dirty="0">
                <a:latin typeface="Calibri" panose="020F0502020204030204" pitchFamily="34" charset="0"/>
                <a:cs typeface="Calibri" panose="020F0502020204030204" pitchFamily="34" charset="0"/>
              </a:rPr>
              <a:t>760 pareigybių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ats</a:t>
            </a:r>
            <a:r>
              <a:rPr lang="lt-L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ižvelgiant</a:t>
            </a:r>
            <a:r>
              <a:rPr lang="lt-LT" sz="1500" dirty="0">
                <a:latin typeface="Calibri" panose="020F0502020204030204" pitchFamily="34" charset="0"/>
                <a:cs typeface="Calibri" panose="020F0502020204030204" pitchFamily="34" charset="0"/>
              </a:rPr>
              <a:t> į specialistų pasiūlą)</a:t>
            </a:r>
          </a:p>
        </p:txBody>
      </p:sp>
    </p:spTree>
    <p:extLst>
      <p:ext uri="{BB962C8B-B14F-4D97-AF65-F5344CB8AC3E}">
        <p14:creationId xmlns:p14="http://schemas.microsoft.com/office/powerpoint/2010/main" val="29514462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02BB-E025-4951-A160-C1231EC0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3666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1CD6B-0441-4C07-A516-880F6FD7498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6662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DEDE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8132" name="Turinio vietos rezervavimo ženklas 5">
            <a:extLst>
              <a:ext uri="{FF2B5EF4-FFF2-40B4-BE49-F238E27FC236}">
                <a16:creationId xmlns:a16="http://schemas.microsoft.com/office/drawing/2014/main" id="{4DA9798E-F47D-4EE8-8914-50B12383F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1300" y="1868488"/>
            <a:ext cx="3581400" cy="1406525"/>
          </a:xfrm>
        </p:spPr>
      </p:pic>
    </p:spTree>
    <p:extLst>
      <p:ext uri="{BB962C8B-B14F-4D97-AF65-F5344CB8AC3E}">
        <p14:creationId xmlns:p14="http://schemas.microsoft.com/office/powerpoint/2010/main" val="10513636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o vietos rezervavimo ženklas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58550" cy="4621169"/>
          </a:xfrm>
          <a:prstGeom prst="rect">
            <a:avLst/>
          </a:prstGeom>
        </p:spPr>
      </p:pic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-82503" y="254383"/>
            <a:ext cx="5506150" cy="2566873"/>
          </a:xfrm>
        </p:spPr>
        <p:txBody>
          <a:bodyPr/>
          <a:lstStyle/>
          <a:p>
            <a:pPr algn="ctr"/>
            <a:r>
              <a:rPr lang="lt-LT" sz="2800" dirty="0"/>
              <a:t>	</a:t>
            </a:r>
          </a:p>
          <a:p>
            <a:r>
              <a:rPr lang="lt-LT" sz="2800" dirty="0"/>
              <a:t>	</a:t>
            </a:r>
            <a:r>
              <a:rPr lang="lt-LT" sz="2400" dirty="0"/>
              <a:t>LIETUVOS RESPUBLIKOS ŠVIETIMO ĮSTATYMO Nr. I-1489</a:t>
            </a:r>
            <a:r>
              <a:rPr lang="lt-LT" sz="2400" baseline="30000" dirty="0"/>
              <a:t>  </a:t>
            </a:r>
            <a:r>
              <a:rPr lang="lt-LT" sz="2400" dirty="0"/>
              <a:t>5, 14, 21, 29, 30, 34 IR 36 STRAIPSNIŲ PAKEITIMO IR PAPILDYMO 45</a:t>
            </a:r>
            <a:r>
              <a:rPr lang="lt-LT" sz="2400" baseline="30000" dirty="0"/>
              <a:t>1</a:t>
            </a:r>
            <a:r>
              <a:rPr lang="lt-LT" sz="2400" dirty="0"/>
              <a:t> STRAIPSNIU ĮSTATYMAS</a:t>
            </a:r>
          </a:p>
          <a:p>
            <a:endParaRPr lang="en-GB" sz="28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3"/>
          </p:nvPr>
        </p:nvSpPr>
        <p:spPr>
          <a:xfrm>
            <a:off x="268132" y="2151935"/>
            <a:ext cx="5155515" cy="1235496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Priimtas Lietuvos Respublikos Seime 2020-06-30</a:t>
            </a:r>
            <a:endParaRPr lang="en-GB" sz="2400" b="1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4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43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4eba3c655_1_675"/>
          <p:cNvSpPr txBox="1"/>
          <p:nvPr/>
        </p:nvSpPr>
        <p:spPr>
          <a:xfrm>
            <a:off x="126475" y="210800"/>
            <a:ext cx="86148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Įteisinti ŠĮ pakeitimai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01" name="Google Shape;201;g84eba3c655_1_675"/>
          <p:cNvGrpSpPr/>
          <p:nvPr/>
        </p:nvGrpSpPr>
        <p:grpSpPr>
          <a:xfrm>
            <a:off x="1045034" y="4169928"/>
            <a:ext cx="7768514" cy="973571"/>
            <a:chOff x="1779251" y="2312454"/>
            <a:chExt cx="5771724" cy="888803"/>
          </a:xfrm>
        </p:grpSpPr>
        <p:sp>
          <p:nvSpPr>
            <p:cNvPr id="202" name="Google Shape;202;g84eba3c655_1_67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84eba3c655_1_675"/>
            <p:cNvSpPr/>
            <p:nvPr/>
          </p:nvSpPr>
          <p:spPr>
            <a:xfrm flipH="1">
              <a:off x="1779251" y="2313212"/>
              <a:ext cx="1070935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g84eba3c655_1_675"/>
            <p:cNvSpPr/>
            <p:nvPr/>
          </p:nvSpPr>
          <p:spPr>
            <a:xfrm rot="16200000">
              <a:off x="4456596" y="693335"/>
              <a:ext cx="643356" cy="3881593"/>
            </a:xfrm>
            <a:prstGeom prst="flowChartOffpageConnector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g84eba3c655_1_675"/>
            <p:cNvSpPr/>
            <p:nvPr/>
          </p:nvSpPr>
          <p:spPr>
            <a:xfrm>
              <a:off x="1837277" y="2414501"/>
              <a:ext cx="20004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b="1" dirty="0">
                  <a:solidFill>
                    <a:srgbClr val="FFFFFF"/>
                  </a:solidFill>
                  <a:latin typeface="Times New Roman" panose="02020603050405020304" pitchFamily="18" charset="0"/>
                  <a:ea typeface="Roboto Medium"/>
                  <a:cs typeface="Times New Roman" panose="02020603050405020304" pitchFamily="18" charset="0"/>
                  <a:sym typeface="Roboto Medium"/>
                </a:rPr>
                <a:t>Įsigaliojimas</a:t>
              </a:r>
              <a:endParaRPr b="1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08" name="Google Shape;208;g84eba3c655_1_675"/>
            <p:cNvSpPr/>
            <p:nvPr/>
          </p:nvSpPr>
          <p:spPr>
            <a:xfrm>
              <a:off x="2462958" y="2558957"/>
              <a:ext cx="42204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endParaRPr lang="lt-LT" sz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  <a:p>
              <a:pPr marL="37465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įsigalioja visa apimtimi </a:t>
              </a:r>
              <a:r>
                <a:rPr lang="lt-LT" sz="12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nuo 2024 m.</a:t>
              </a:r>
              <a:r>
                <a:rPr lang="lt-LT" sz="1200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rugsėjo 1 d. </a:t>
              </a:r>
              <a:endParaRPr lang="lt-LT" sz="800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74650" lvl="0" indent="-171450" algn="just">
                <a:lnSpc>
                  <a:spcPct val="115000"/>
                </a:lnSpc>
                <a:buClr>
                  <a:schemeClr val="dk1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pasirengimas 4 metai: 2020–2024 metai </a:t>
              </a:r>
            </a:p>
          </p:txBody>
        </p:sp>
      </p:grpSp>
      <p:grpSp>
        <p:nvGrpSpPr>
          <p:cNvPr id="209" name="Google Shape;209;g84eba3c655_1_675"/>
          <p:cNvGrpSpPr/>
          <p:nvPr/>
        </p:nvGrpSpPr>
        <p:grpSpPr>
          <a:xfrm>
            <a:off x="217388" y="3349179"/>
            <a:ext cx="7476450" cy="643500"/>
            <a:chOff x="1208600" y="2322568"/>
            <a:chExt cx="7476450" cy="643500"/>
          </a:xfrm>
        </p:grpSpPr>
        <p:sp>
          <p:nvSpPr>
            <p:cNvPr id="210" name="Google Shape;210;g84eba3c655_1_67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g84eba3c655_1_67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g84eba3c655_1_67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g84eba3c655_1_675"/>
            <p:cNvSpPr/>
            <p:nvPr/>
          </p:nvSpPr>
          <p:spPr>
            <a:xfrm>
              <a:off x="2342625" y="2399955"/>
              <a:ext cx="20451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b="1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papildytas </a:t>
              </a:r>
              <a:endParaRPr b="1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14" name="Google Shape;214;g84eba3c655_1_67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g84eba3c655_1_675"/>
            <p:cNvSpPr/>
            <p:nvPr/>
          </p:nvSpPr>
          <p:spPr>
            <a:xfrm>
              <a:off x="1208600" y="2322580"/>
              <a:ext cx="10743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0320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lt-LT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 str.</a:t>
              </a:r>
              <a:endParaRPr sz="260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16" name="Google Shape;216;g84eba3c655_1_675"/>
            <p:cNvSpPr/>
            <p:nvPr/>
          </p:nvSpPr>
          <p:spPr>
            <a:xfrm>
              <a:off x="4387850" y="2323755"/>
              <a:ext cx="4297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ikimokyklinio ir bendrojo ugdymo mokyklose sudarytos sąlygos kurčiajam ir neprigirdinčiajam mokytis gimtosios </a:t>
              </a:r>
              <a:r>
                <a:rPr lang="lt-LT" sz="12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(gestų) kalbos</a:t>
              </a:r>
              <a:endParaRPr sz="800" b="1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" name="Google Shape;217;g84eba3c655_1_675"/>
          <p:cNvGrpSpPr/>
          <p:nvPr/>
        </p:nvGrpSpPr>
        <p:grpSpPr>
          <a:xfrm>
            <a:off x="283073" y="1753753"/>
            <a:ext cx="7987442" cy="818716"/>
            <a:chOff x="1208571" y="2322568"/>
            <a:chExt cx="6651212" cy="818716"/>
          </a:xfrm>
        </p:grpSpPr>
        <p:sp>
          <p:nvSpPr>
            <p:cNvPr id="218" name="Google Shape;218;g84eba3c655_1_675"/>
            <p:cNvSpPr/>
            <p:nvPr/>
          </p:nvSpPr>
          <p:spPr>
            <a:xfrm>
              <a:off x="4395664" y="2341401"/>
              <a:ext cx="3464119" cy="70313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g84eba3c655_1_67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g84eba3c655_1_675"/>
            <p:cNvSpPr/>
            <p:nvPr/>
          </p:nvSpPr>
          <p:spPr>
            <a:xfrm rot="162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g84eba3c655_1_67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b="1" dirty="0">
                  <a:solidFill>
                    <a:srgbClr val="FFFFFF"/>
                  </a:solidFill>
                  <a:latin typeface="Times New Roman" panose="02020603050405020304" pitchFamily="18" charset="0"/>
                  <a:ea typeface="Roboto Medium"/>
                  <a:cs typeface="Times New Roman" panose="02020603050405020304" pitchFamily="18" charset="0"/>
                  <a:sym typeface="Roboto Medium"/>
                </a:rPr>
                <a:t>daugiau kaip vieno mokytojo dalyvavimas organizuojant ugdymą</a:t>
              </a:r>
              <a:endParaRPr b="1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22" name="Google Shape;222;g84eba3c655_1_67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g84eba3c655_1_675"/>
            <p:cNvSpPr/>
            <p:nvPr/>
          </p:nvSpPr>
          <p:spPr>
            <a:xfrm>
              <a:off x="1208571" y="2322594"/>
              <a:ext cx="9129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lt-LT" sz="1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 str. 7 d.</a:t>
              </a:r>
              <a:endParaRPr sz="2600" b="1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4" name="Google Shape;224;g84eba3c655_1_675"/>
            <p:cNvSpPr/>
            <p:nvPr/>
          </p:nvSpPr>
          <p:spPr>
            <a:xfrm>
              <a:off x="4392337" y="2498984"/>
              <a:ext cx="3123223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9250" lvl="0" indent="-171450" algn="just" rtl="0">
                <a:lnSpc>
                  <a:spcPct val="115000"/>
                </a:lnSpc>
                <a:spcAft>
                  <a:spcPts val="0"/>
                </a:spcAft>
                <a:buClr>
                  <a:srgbClr val="0B7140"/>
                </a:buClr>
                <a:buSzPts val="800"/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Išaugusi ugdymo kokybė</a:t>
              </a:r>
            </a:p>
            <a:p>
              <a:pPr marL="349250" lvl="0" indent="-171450" algn="just" rtl="0">
                <a:lnSpc>
                  <a:spcPct val="115000"/>
                </a:lnSpc>
                <a:spcAft>
                  <a:spcPts val="0"/>
                </a:spcAft>
                <a:buClr>
                  <a:srgbClr val="0B7140"/>
                </a:buClr>
                <a:buSzPts val="800"/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/>
                  <a:ea typeface="Roboto"/>
                  <a:cs typeface="Times New Roman"/>
                  <a:sym typeface="Times New Roman"/>
                </a:rPr>
                <a:t>Padidėjęs psichologinis saugumas</a:t>
              </a:r>
            </a:p>
            <a:p>
              <a:pPr marL="349250" lvl="0" indent="-171450" algn="just" rtl="0">
                <a:lnSpc>
                  <a:spcPct val="115000"/>
                </a:lnSpc>
                <a:spcAft>
                  <a:spcPts val="0"/>
                </a:spcAft>
                <a:buClr>
                  <a:srgbClr val="0B7140"/>
                </a:buClr>
                <a:buSzPts val="800"/>
                <a:buFont typeface="Arial" panose="020B0604020202020204" pitchFamily="34" charset="0"/>
                <a:buChar char="•"/>
              </a:pPr>
              <a:r>
                <a:rPr lang="lt-LT" sz="1200" dirty="0">
                  <a:solidFill>
                    <a:schemeClr val="dk1"/>
                  </a:solidFill>
                  <a:latin typeface="Times New Roman"/>
                  <a:ea typeface="Roboto"/>
                  <a:cs typeface="Times New Roman"/>
                  <a:sym typeface="Times New Roman"/>
                </a:rPr>
                <a:t>Geresnės darbo sąlygos pedagogams</a:t>
              </a:r>
            </a:p>
            <a:p>
              <a:pPr marL="177800" lvl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B7140"/>
                </a:buClr>
                <a:buSzPts val="800"/>
              </a:pPr>
              <a:endParaRPr lang="lt-LT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5" name="Google Shape;225;g84eba3c655_1_675"/>
          <p:cNvGrpSpPr/>
          <p:nvPr/>
        </p:nvGrpSpPr>
        <p:grpSpPr>
          <a:xfrm>
            <a:off x="680493" y="609601"/>
            <a:ext cx="7799425" cy="1026711"/>
            <a:chOff x="1208575" y="1939357"/>
            <a:chExt cx="7799425" cy="1026711"/>
          </a:xfrm>
        </p:grpSpPr>
        <p:sp>
          <p:nvSpPr>
            <p:cNvPr id="226" name="Google Shape;226;g84eba3c655_1_67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27" name="Google Shape;227;g84eba3c655_1_67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8" name="Google Shape;228;g84eba3c655_1_67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9" name="Google Shape;229;g84eba3c655_1_67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  <a:buNone/>
              </a:pPr>
              <a:r>
                <a:rPr lang="lt-LT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lt-LT" b="1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įtraukties</a:t>
              </a:r>
              <a:r>
                <a:rPr lang="lt-LT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švietime principas</a:t>
              </a:r>
              <a:endParaRPr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30" name="Google Shape;230;g84eba3c655_1_67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31" name="Google Shape;231;g84eba3c655_1_675"/>
            <p:cNvSpPr/>
            <p:nvPr/>
          </p:nvSpPr>
          <p:spPr>
            <a:xfrm>
              <a:off x="1208575" y="2322583"/>
              <a:ext cx="1074300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lt-LT" sz="1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 str. 5 d.</a:t>
              </a:r>
              <a:endParaRPr sz="2600" b="1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2" name="Google Shape;232;g84eba3c655_1_675"/>
            <p:cNvSpPr/>
            <p:nvPr/>
          </p:nvSpPr>
          <p:spPr>
            <a:xfrm>
              <a:off x="4387700" y="1939357"/>
              <a:ext cx="4620300" cy="88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7800" lvl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SzPts val="800"/>
              </a:pPr>
              <a:r>
                <a:rPr lang="lt-LT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</a:t>
              </a:r>
              <a:r>
                <a:rPr lang="lt-LT" sz="1800" b="1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Laukiamas pokytis 2024 m.</a:t>
              </a:r>
            </a:p>
            <a:p>
              <a:pPr marL="177800" lvl="0" algn="just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SzPts val="800"/>
              </a:pPr>
              <a:r>
                <a:rPr lang="lt-LT" sz="1200" dirty="0">
                  <a:solidFill>
                    <a:schemeClr val="tx1"/>
                  </a:solidFill>
                  <a:latin typeface="Times New Roman"/>
                  <a:ea typeface="Roboto"/>
                  <a:cs typeface="Times New Roman"/>
                  <a:sym typeface="Times New Roman"/>
                </a:rPr>
                <a:t>Teisinės prielaidos atvirai ir teisingai, kiekvieno ugdymosi poreikius atliepiančiai mokyklai kurti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3" name="Google Shape;233;g84eba3c655_1_675"/>
          <p:cNvGrpSpPr/>
          <p:nvPr/>
        </p:nvGrpSpPr>
        <p:grpSpPr>
          <a:xfrm>
            <a:off x="548658" y="2544796"/>
            <a:ext cx="7866079" cy="660188"/>
            <a:chOff x="1043329" y="2305854"/>
            <a:chExt cx="6629246" cy="660188"/>
          </a:xfrm>
        </p:grpSpPr>
        <p:sp>
          <p:nvSpPr>
            <p:cNvPr id="234" name="Google Shape;234;g84eba3c655_1_675"/>
            <p:cNvSpPr/>
            <p:nvPr/>
          </p:nvSpPr>
          <p:spPr>
            <a:xfrm flipH="1">
              <a:off x="1970301" y="2320319"/>
              <a:ext cx="1773890" cy="6426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g84eba3c655_1_675"/>
            <p:cNvSpPr/>
            <p:nvPr/>
          </p:nvSpPr>
          <p:spPr>
            <a:xfrm>
              <a:off x="1942477" y="2399951"/>
              <a:ext cx="2563439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b="1" dirty="0">
                  <a:solidFill>
                    <a:srgbClr val="FFFFFF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pripažinta netekus galios</a:t>
              </a:r>
              <a:endParaRPr b="1" dirty="0">
                <a:solidFill>
                  <a:srgbClr val="FFFFFF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238" name="Google Shape;238;g84eba3c655_1_675"/>
            <p:cNvSpPr/>
            <p:nvPr/>
          </p:nvSpPr>
          <p:spPr>
            <a:xfrm>
              <a:off x="1043329" y="2322574"/>
              <a:ext cx="923924" cy="6426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lt-LT" sz="12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29 str. 10 d</a:t>
              </a:r>
              <a:r>
                <a:rPr lang="lt-LT" sz="12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2600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9" name="Google Shape;239;g84eba3c655_1_675"/>
            <p:cNvSpPr/>
            <p:nvPr/>
          </p:nvSpPr>
          <p:spPr>
            <a:xfrm>
              <a:off x="4343314" y="2305854"/>
              <a:ext cx="3329261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Sumažėjęs specialiųjų mokyklų skaičius</a:t>
              </a: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 mokyklų finansinis skatinimas ugdyti negalią ar  SUP mokinius</a:t>
              </a:r>
            </a:p>
            <a:p>
              <a:pPr marL="285750" lvl="0" indent="-2857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lt-L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Išaugusios pedagogų kompetencijos ugdyti SUP mokinius </a:t>
              </a:r>
            </a:p>
          </p:txBody>
        </p:sp>
        <p:sp>
          <p:nvSpPr>
            <p:cNvPr id="240" name="Google Shape;240;g84eba3c655_1_675"/>
            <p:cNvSpPr/>
            <p:nvPr/>
          </p:nvSpPr>
          <p:spPr>
            <a:xfrm>
              <a:off x="3728225" y="2323742"/>
              <a:ext cx="3630683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7800" lvl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7140"/>
                </a:buClr>
                <a:buSzPts val="800"/>
              </a:pPr>
              <a:endParaRPr sz="800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" name="Google Shape;204;g84eba3c655_1_675"/>
          <p:cNvSpPr/>
          <p:nvPr/>
        </p:nvSpPr>
        <p:spPr>
          <a:xfrm rot="16200000">
            <a:off x="3794315" y="2500677"/>
            <a:ext cx="645442" cy="736079"/>
          </a:xfrm>
          <a:prstGeom prst="flowChartOffpageConnector">
            <a:avLst/>
          </a:prstGeom>
          <a:solidFill>
            <a:srgbClr val="0B7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60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g84eba3c655_1_1515"/>
          <p:cNvCxnSpPr>
            <a:stCxn id="300" idx="2"/>
            <a:endCxn id="301" idx="0"/>
          </p:cNvCxnSpPr>
          <p:nvPr/>
        </p:nvCxnSpPr>
        <p:spPr>
          <a:xfrm rot="-5400000" flipH="1">
            <a:off x="5507550" y="57775"/>
            <a:ext cx="457200" cy="2328300"/>
          </a:xfrm>
          <a:prstGeom prst="bentConnector3">
            <a:avLst>
              <a:gd name="adj1" fmla="val 50016"/>
            </a:avLst>
          </a:prstGeom>
          <a:noFill/>
          <a:ln w="9525" cap="flat" cmpd="sng">
            <a:solidFill>
              <a:schemeClr val="accent2">
                <a:lumMod val="5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02" name="Google Shape;302;g84eba3c655_1_1515"/>
          <p:cNvCxnSpPr>
            <a:stCxn id="303" idx="0"/>
            <a:endCxn id="300" idx="2"/>
          </p:cNvCxnSpPr>
          <p:nvPr/>
        </p:nvCxnSpPr>
        <p:spPr>
          <a:xfrm rot="-5400000">
            <a:off x="3199125" y="77750"/>
            <a:ext cx="457500" cy="22884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04" name="Google Shape;304;g84eba3c655_1_1515"/>
          <p:cNvCxnSpPr>
            <a:stCxn id="303" idx="2"/>
            <a:endCxn id="305" idx="0"/>
          </p:cNvCxnSpPr>
          <p:nvPr/>
        </p:nvCxnSpPr>
        <p:spPr>
          <a:xfrm rot="5400000">
            <a:off x="1596075" y="1663100"/>
            <a:ext cx="258000" cy="1117200"/>
          </a:xfrm>
          <a:prstGeom prst="bentConnector3">
            <a:avLst>
              <a:gd name="adj1" fmla="val 49976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06" name="Google Shape;306;g84eba3c655_1_1515"/>
          <p:cNvCxnSpPr>
            <a:stCxn id="307" idx="0"/>
            <a:endCxn id="303" idx="2"/>
          </p:cNvCxnSpPr>
          <p:nvPr/>
        </p:nvCxnSpPr>
        <p:spPr>
          <a:xfrm rot="5400000" flipH="1">
            <a:off x="2636525" y="1739997"/>
            <a:ext cx="257700" cy="963300"/>
          </a:xfrm>
          <a:prstGeom prst="bentConnector3">
            <a:avLst>
              <a:gd name="adj1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08" name="Google Shape;308;g84eba3c655_1_1515"/>
          <p:cNvCxnSpPr>
            <a:stCxn id="301" idx="2"/>
            <a:endCxn id="309" idx="0"/>
          </p:cNvCxnSpPr>
          <p:nvPr/>
        </p:nvCxnSpPr>
        <p:spPr>
          <a:xfrm rot="-5400000" flipH="1">
            <a:off x="7079610" y="1913446"/>
            <a:ext cx="257700" cy="6162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0" name="Google Shape;310;g84eba3c655_1_1515"/>
          <p:cNvCxnSpPr>
            <a:stCxn id="311" idx="0"/>
            <a:endCxn id="301" idx="2"/>
          </p:cNvCxnSpPr>
          <p:nvPr/>
        </p:nvCxnSpPr>
        <p:spPr>
          <a:xfrm rot="-5400000">
            <a:off x="6057660" y="1507917"/>
            <a:ext cx="257700" cy="14274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312" name="Google Shape;312;g84eba3c655_1_1515"/>
          <p:cNvGrpSpPr/>
          <p:nvPr/>
        </p:nvGrpSpPr>
        <p:grpSpPr>
          <a:xfrm>
            <a:off x="1241400" y="351325"/>
            <a:ext cx="6661200" cy="642000"/>
            <a:chOff x="1241400" y="351325"/>
            <a:chExt cx="6661200" cy="642000"/>
          </a:xfrm>
        </p:grpSpPr>
        <p:sp>
          <p:nvSpPr>
            <p:cNvPr id="300" name="Google Shape;300;g84eba3c655_1_1515"/>
            <p:cNvSpPr txBox="1"/>
            <p:nvPr/>
          </p:nvSpPr>
          <p:spPr>
            <a:xfrm>
              <a:off x="1241400" y="351325"/>
              <a:ext cx="6661200" cy="642000"/>
            </a:xfrm>
            <a:prstGeom prst="rect">
              <a:avLst/>
            </a:prstGeom>
            <a:solidFill>
              <a:srgbClr val="085631"/>
            </a:solidFill>
            <a:ln w="19050" cap="flat" cmpd="sng">
              <a:solidFill>
                <a:srgbClr val="0856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lt-LT" sz="17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Tikslinės grupės, kurias paveiks teisės akto įgyvendinimas</a:t>
              </a:r>
              <a:endParaRPr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g84eba3c655_1_1515"/>
            <p:cNvSpPr/>
            <p:nvPr/>
          </p:nvSpPr>
          <p:spPr>
            <a:xfrm>
              <a:off x="3802950" y="550975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14" name="Google Shape;314;g84eba3c655_1_1515"/>
          <p:cNvGrpSpPr/>
          <p:nvPr/>
        </p:nvGrpSpPr>
        <p:grpSpPr>
          <a:xfrm>
            <a:off x="744825" y="1450675"/>
            <a:ext cx="3077700" cy="642025"/>
            <a:chOff x="744825" y="1450675"/>
            <a:chExt cx="3077700" cy="642025"/>
          </a:xfrm>
        </p:grpSpPr>
        <p:sp>
          <p:nvSpPr>
            <p:cNvPr id="303" name="Google Shape;303;g84eba3c655_1_1515"/>
            <p:cNvSpPr txBox="1"/>
            <p:nvPr/>
          </p:nvSpPr>
          <p:spPr>
            <a:xfrm>
              <a:off x="744825" y="1450700"/>
              <a:ext cx="3077700" cy="642000"/>
            </a:xfrm>
            <a:prstGeom prst="rect">
              <a:avLst/>
            </a:prstGeom>
            <a:solidFill>
              <a:srgbClr val="0B7140"/>
            </a:solidFill>
            <a:ln w="19050" cap="flat" cmpd="sng">
              <a:solidFill>
                <a:srgbClr val="0B71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lt-LT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Vaikus/mokinius </a:t>
              </a:r>
            </a:p>
            <a:p>
              <a:pPr marL="0" lvl="0" indent="0" algn="ctr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lt-LT" sz="16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(apie 500 000)</a:t>
              </a:r>
              <a:endParaRPr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g84eba3c655_1_1515"/>
            <p:cNvSpPr/>
            <p:nvPr/>
          </p:nvSpPr>
          <p:spPr>
            <a:xfrm>
              <a:off x="2032650" y="1450675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g84eba3c655_1_1515"/>
          <p:cNvGrpSpPr/>
          <p:nvPr/>
        </p:nvGrpSpPr>
        <p:grpSpPr>
          <a:xfrm>
            <a:off x="5382486" y="1450655"/>
            <a:ext cx="3035748" cy="642041"/>
            <a:chOff x="5573250" y="1450675"/>
            <a:chExt cx="1538100" cy="442513"/>
          </a:xfrm>
        </p:grpSpPr>
        <p:sp>
          <p:nvSpPr>
            <p:cNvPr id="301" name="Google Shape;301;g84eba3c655_1_1515"/>
            <p:cNvSpPr txBox="1"/>
            <p:nvPr/>
          </p:nvSpPr>
          <p:spPr>
            <a:xfrm>
              <a:off x="5573250" y="1450688"/>
              <a:ext cx="1538100" cy="442500"/>
            </a:xfrm>
            <a:prstGeom prst="rect">
              <a:avLst/>
            </a:prstGeom>
            <a:solidFill>
              <a:srgbClr val="0B7140"/>
            </a:solidFill>
            <a:ln w="19050" cap="flat" cmpd="sng">
              <a:solidFill>
                <a:srgbClr val="0B71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lt-LT" sz="15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Savivaldybių administracijas</a:t>
              </a:r>
              <a:endParaRPr sz="15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g84eba3c655_1_1515"/>
            <p:cNvSpPr/>
            <p:nvPr/>
          </p:nvSpPr>
          <p:spPr>
            <a:xfrm>
              <a:off x="5573250" y="1450675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318" name="Google Shape;318;g84eba3c655_1_1515"/>
          <p:cNvGrpSpPr/>
          <p:nvPr/>
        </p:nvGrpSpPr>
        <p:grpSpPr>
          <a:xfrm>
            <a:off x="6418500" y="2350450"/>
            <a:ext cx="2196000" cy="783325"/>
            <a:chOff x="6418500" y="2350450"/>
            <a:chExt cx="2196000" cy="783325"/>
          </a:xfrm>
        </p:grpSpPr>
        <p:sp>
          <p:nvSpPr>
            <p:cNvPr id="309" name="Google Shape;309;g84eba3c655_1_1515"/>
            <p:cNvSpPr txBox="1"/>
            <p:nvPr/>
          </p:nvSpPr>
          <p:spPr>
            <a:xfrm>
              <a:off x="6418500" y="2350475"/>
              <a:ext cx="2196000" cy="783300"/>
            </a:xfrm>
            <a:prstGeom prst="rect">
              <a:avLst/>
            </a:prstGeom>
            <a:solidFill>
              <a:srgbClr val="0B7743"/>
            </a:solidFill>
            <a:ln w="19050" cap="flat" cmpd="sng">
              <a:solidFill>
                <a:srgbClr val="0B77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Pedagogų kvalifikacijos tobulinimo centrus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g84eba3c655_1_1515"/>
            <p:cNvSpPr/>
            <p:nvPr/>
          </p:nvSpPr>
          <p:spPr>
            <a:xfrm>
              <a:off x="6418500" y="2350450"/>
              <a:ext cx="13278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g84eba3c655_1_1515"/>
          <p:cNvGrpSpPr/>
          <p:nvPr/>
        </p:nvGrpSpPr>
        <p:grpSpPr>
          <a:xfrm>
            <a:off x="4679648" y="2350467"/>
            <a:ext cx="1586323" cy="713399"/>
            <a:chOff x="4938300" y="2350475"/>
            <a:chExt cx="1327800" cy="442500"/>
          </a:xfrm>
        </p:grpSpPr>
        <p:sp>
          <p:nvSpPr>
            <p:cNvPr id="311" name="Google Shape;311;g84eba3c655_1_1515"/>
            <p:cNvSpPr txBox="1"/>
            <p:nvPr/>
          </p:nvSpPr>
          <p:spPr>
            <a:xfrm>
              <a:off x="4938300" y="2350475"/>
              <a:ext cx="1327800" cy="442500"/>
            </a:xfrm>
            <a:prstGeom prst="rect">
              <a:avLst/>
            </a:prstGeom>
            <a:solidFill>
              <a:srgbClr val="0B7743"/>
            </a:solidFill>
            <a:ln w="19050" cap="flat" cmpd="sng">
              <a:solidFill>
                <a:srgbClr val="0B77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PPT/ŠPT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g84eba3c655_1_1515"/>
            <p:cNvSpPr/>
            <p:nvPr/>
          </p:nvSpPr>
          <p:spPr>
            <a:xfrm>
              <a:off x="4938300" y="2350538"/>
              <a:ext cx="13278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/>
            </a:p>
          </p:txBody>
        </p:sp>
      </p:grpSp>
      <p:grpSp>
        <p:nvGrpSpPr>
          <p:cNvPr id="322" name="Google Shape;322;g84eba3c655_1_1515"/>
          <p:cNvGrpSpPr/>
          <p:nvPr/>
        </p:nvGrpSpPr>
        <p:grpSpPr>
          <a:xfrm>
            <a:off x="196749" y="2350575"/>
            <a:ext cx="1939297" cy="783149"/>
            <a:chOff x="2897770" y="2350475"/>
            <a:chExt cx="1454400" cy="570600"/>
          </a:xfrm>
        </p:grpSpPr>
        <p:sp>
          <p:nvSpPr>
            <p:cNvPr id="305" name="Google Shape;305;g84eba3c655_1_1515"/>
            <p:cNvSpPr txBox="1"/>
            <p:nvPr/>
          </p:nvSpPr>
          <p:spPr>
            <a:xfrm>
              <a:off x="2897770" y="2350475"/>
              <a:ext cx="1454400" cy="570600"/>
            </a:xfrm>
            <a:prstGeom prst="rect">
              <a:avLst/>
            </a:prstGeom>
            <a:solidFill>
              <a:srgbClr val="0B7743"/>
            </a:solidFill>
            <a:ln w="19050" cap="flat" cmpd="sng">
              <a:solidFill>
                <a:srgbClr val="0B77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Vadovus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(daugiau nei 2000)</a:t>
              </a:r>
              <a:endParaRPr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g84eba3c655_1_1515"/>
            <p:cNvSpPr/>
            <p:nvPr/>
          </p:nvSpPr>
          <p:spPr>
            <a:xfrm>
              <a:off x="2897775" y="2350538"/>
              <a:ext cx="13278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324" name="Google Shape;324;g84eba3c655_1_1515"/>
          <p:cNvGrpSpPr/>
          <p:nvPr/>
        </p:nvGrpSpPr>
        <p:grpSpPr>
          <a:xfrm>
            <a:off x="2207973" y="2350497"/>
            <a:ext cx="2078104" cy="850264"/>
            <a:chOff x="1397692" y="2350467"/>
            <a:chExt cx="1558500" cy="619500"/>
          </a:xfrm>
        </p:grpSpPr>
        <p:sp>
          <p:nvSpPr>
            <p:cNvPr id="307" name="Google Shape;307;g84eba3c655_1_1515"/>
            <p:cNvSpPr txBox="1"/>
            <p:nvPr/>
          </p:nvSpPr>
          <p:spPr>
            <a:xfrm>
              <a:off x="1397692" y="2350467"/>
              <a:ext cx="1558500" cy="619500"/>
            </a:xfrm>
            <a:prstGeom prst="rect">
              <a:avLst/>
            </a:prstGeom>
            <a:solidFill>
              <a:srgbClr val="0B7743"/>
            </a:solidFill>
            <a:ln w="19050" cap="flat" cmpd="sng">
              <a:solidFill>
                <a:srgbClr val="0B77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Mokyklų bendruomenes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(daugiau nei 2000)</a:t>
              </a:r>
              <a:endParaRPr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g84eba3c655_1_1515"/>
            <p:cNvSpPr/>
            <p:nvPr/>
          </p:nvSpPr>
          <p:spPr>
            <a:xfrm>
              <a:off x="1397700" y="2350538"/>
              <a:ext cx="13278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grpSp>
        <p:nvGrpSpPr>
          <p:cNvPr id="326" name="Google Shape;326;g84eba3c655_1_1515"/>
          <p:cNvGrpSpPr/>
          <p:nvPr/>
        </p:nvGrpSpPr>
        <p:grpSpPr>
          <a:xfrm>
            <a:off x="3083943" y="3801375"/>
            <a:ext cx="2621655" cy="850264"/>
            <a:chOff x="2431650" y="3199077"/>
            <a:chExt cx="2054106" cy="619500"/>
          </a:xfrm>
        </p:grpSpPr>
        <p:sp>
          <p:nvSpPr>
            <p:cNvPr id="327" name="Google Shape;327;g84eba3c655_1_1515"/>
            <p:cNvSpPr txBox="1"/>
            <p:nvPr/>
          </p:nvSpPr>
          <p:spPr>
            <a:xfrm>
              <a:off x="2431656" y="3199077"/>
              <a:ext cx="2054100" cy="619500"/>
            </a:xfrm>
            <a:prstGeom prst="rect">
              <a:avLst/>
            </a:prstGeom>
            <a:solidFill>
              <a:srgbClr val="0C8148"/>
            </a:solidFill>
            <a:ln w="19050" cap="flat" cmpd="sng">
              <a:solidFill>
                <a:srgbClr val="0C81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600" dirty="0">
                  <a:solidFill>
                    <a:schemeClr val="lt1"/>
                  </a:solidFill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Pedagoginius darbuotojus (apie </a:t>
              </a:r>
              <a:r>
                <a:rPr lang="lt-LT" sz="1600" b="1" dirty="0">
                  <a:solidFill>
                    <a:schemeClr val="lt1"/>
                  </a:solidFill>
                  <a:latin typeface="Roboto" panose="020B0604020202020204" charset="0"/>
                  <a:ea typeface="Roboto" panose="020B0604020202020204" charset="0"/>
                  <a:cs typeface="Quattrocento Sans"/>
                  <a:sym typeface="Quattrocento Sans"/>
                </a:rPr>
                <a:t>33 000)</a:t>
              </a:r>
              <a:endParaRPr sz="1600" dirty="0">
                <a:solidFill>
                  <a:schemeClr val="lt1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endParaRPr>
            </a:p>
          </p:txBody>
        </p:sp>
        <p:sp>
          <p:nvSpPr>
            <p:cNvPr id="328" name="Google Shape;328;g84eba3c655_1_1515"/>
            <p:cNvSpPr/>
            <p:nvPr/>
          </p:nvSpPr>
          <p:spPr>
            <a:xfrm>
              <a:off x="2431650" y="3250338"/>
              <a:ext cx="13278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329" name="Google Shape;329;g84eba3c655_1_1515"/>
          <p:cNvGrpSpPr/>
          <p:nvPr/>
        </p:nvGrpSpPr>
        <p:grpSpPr>
          <a:xfrm>
            <a:off x="87675" y="3671200"/>
            <a:ext cx="2498125" cy="713457"/>
            <a:chOff x="632341" y="3250273"/>
            <a:chExt cx="1873500" cy="491700"/>
          </a:xfrm>
        </p:grpSpPr>
        <p:sp>
          <p:nvSpPr>
            <p:cNvPr id="330" name="Google Shape;330;g84eba3c655_1_1515"/>
            <p:cNvSpPr txBox="1"/>
            <p:nvPr/>
          </p:nvSpPr>
          <p:spPr>
            <a:xfrm>
              <a:off x="632341" y="3250273"/>
              <a:ext cx="1873500" cy="491700"/>
            </a:xfrm>
            <a:prstGeom prst="rect">
              <a:avLst/>
            </a:prstGeom>
            <a:solidFill>
              <a:srgbClr val="0C8148"/>
            </a:solidFill>
            <a:ln w="19050" cap="flat" cmpd="sng">
              <a:solidFill>
                <a:srgbClr val="0C81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lt-LT" sz="17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Tėvus </a:t>
              </a:r>
              <a:endParaRPr sz="17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g84eba3c655_1_1515"/>
            <p:cNvSpPr/>
            <p:nvPr/>
          </p:nvSpPr>
          <p:spPr>
            <a:xfrm>
              <a:off x="951450" y="3250338"/>
              <a:ext cx="13278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2" name="Google Shape;332;g84eba3c655_1_1515"/>
          <p:cNvCxnSpPr>
            <a:stCxn id="331" idx="0"/>
            <a:endCxn id="307" idx="2"/>
          </p:cNvCxnSpPr>
          <p:nvPr/>
        </p:nvCxnSpPr>
        <p:spPr>
          <a:xfrm rot="-5400000">
            <a:off x="2087519" y="2511794"/>
            <a:ext cx="470400" cy="18486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33" name="Google Shape;333;g84eba3c655_1_1515"/>
          <p:cNvCxnSpPr>
            <a:stCxn id="328" idx="0"/>
            <a:endCxn id="307" idx="2"/>
          </p:cNvCxnSpPr>
          <p:nvPr/>
        </p:nvCxnSpPr>
        <p:spPr>
          <a:xfrm rot="5400000" flipH="1">
            <a:off x="3253578" y="3194030"/>
            <a:ext cx="671100" cy="6843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2" name="Stačiakampis 41">
            <a:extLst>
              <a:ext uri="{FF2B5EF4-FFF2-40B4-BE49-F238E27FC236}">
                <a16:creationId xmlns:a16="http://schemas.microsoft.com/office/drawing/2014/main" id="{0652C305-71F4-4270-994F-F7686BF7869F}"/>
              </a:ext>
            </a:extLst>
          </p:cNvPr>
          <p:cNvSpPr/>
          <p:nvPr/>
        </p:nvSpPr>
        <p:spPr>
          <a:xfrm>
            <a:off x="5966795" y="3555444"/>
            <a:ext cx="2621647" cy="783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Pedagogų rengimo centrus</a:t>
            </a:r>
          </a:p>
        </p:txBody>
      </p:sp>
      <p:cxnSp>
        <p:nvCxnSpPr>
          <p:cNvPr id="43" name="Google Shape;306;g84eba3c655_1_1515">
            <a:extLst>
              <a:ext uri="{FF2B5EF4-FFF2-40B4-BE49-F238E27FC236}">
                <a16:creationId xmlns:a16="http://schemas.microsoft.com/office/drawing/2014/main" id="{76FCFDAC-580E-4751-8A40-0483EB025A5A}"/>
              </a:ext>
            </a:extLst>
          </p:cNvPr>
          <p:cNvCxnSpPr/>
          <p:nvPr/>
        </p:nvCxnSpPr>
        <p:spPr>
          <a:xfrm rot="5400000" flipH="1">
            <a:off x="2636478" y="1739896"/>
            <a:ext cx="257700" cy="963300"/>
          </a:xfrm>
          <a:prstGeom prst="bentConnector3">
            <a:avLst>
              <a:gd name="adj1" fmla="val 50019"/>
            </a:avLst>
          </a:prstGeom>
          <a:noFill/>
          <a:ln w="9525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5731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7F5425-463B-43E1-896F-E56CDB45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/>
              <a:t>Parengiamieji darbai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0D09984-101D-4B43-8509-435340E6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93" y="555812"/>
            <a:ext cx="3887788" cy="4027300"/>
          </a:xfrm>
        </p:spPr>
        <p:txBody>
          <a:bodyPr>
            <a:normAutofit/>
          </a:bodyPr>
          <a:lstStyle/>
          <a:p>
            <a:pPr marL="228600" indent="0"/>
            <a:r>
              <a:rPr lang="lt-LT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Viešosios konsultacijos</a:t>
            </a:r>
          </a:p>
          <a:p>
            <a:pPr marL="228600" indent="0"/>
            <a:r>
              <a:rPr lang="lt-LT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Švietimo įstatymo pakeitimo dėl </a:t>
            </a:r>
            <a:r>
              <a:rPr lang="lt-LT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įtraukties</a:t>
            </a:r>
            <a:r>
              <a:rPr lang="lt-LT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įgyvendinimo krypčių išskyrimas ir veiksmų plano rengimas 2021-2024 m. </a:t>
            </a:r>
          </a:p>
        </p:txBody>
      </p:sp>
    </p:spTree>
    <p:extLst>
      <p:ext uri="{BB962C8B-B14F-4D97-AF65-F5344CB8AC3E}">
        <p14:creationId xmlns:p14="http://schemas.microsoft.com/office/powerpoint/2010/main" val="340699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FCF7DC-FFD1-4ED0-B89F-41906E7A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71" y="313765"/>
            <a:ext cx="7670311" cy="4446493"/>
          </a:xfrm>
        </p:spPr>
        <p:txBody>
          <a:bodyPr>
            <a:normAutofit/>
          </a:bodyPr>
          <a:lstStyle/>
          <a:p>
            <a:pPr algn="ctr"/>
            <a:r>
              <a:rPr lang="lt-LT" sz="31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lt-LT" sz="31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t-LT" sz="31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Parengtas </a:t>
            </a:r>
            <a:r>
              <a:rPr lang="lt-LT" sz="3100" dirty="0" err="1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įtraukties</a:t>
            </a:r>
            <a:r>
              <a:rPr lang="lt-LT" sz="31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švietime plėtros </a:t>
            </a:r>
            <a:br>
              <a:rPr lang="lt-LT" sz="31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t-LT" sz="31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2021–2024 metų veiksmų plano</a:t>
            </a:r>
            <a:br>
              <a:rPr lang="lt-LT" sz="31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t-LT" sz="31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projektas</a:t>
            </a:r>
            <a:r>
              <a:rPr lang="lt-LT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lt-LT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t-LT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lt-LT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t-LT" sz="2400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Siekis </a:t>
            </a:r>
            <a:r>
              <a:rPr lang="lt-LT" sz="24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pašalinti fizines, informacines, socialines kliūtis kiekvienam vaikui mokytis drauge su savo bendraamžiais jam artimiausioje ugdymo įstaigoje ir suteikti reikalingą, jo ugdymosi poreikius atliepiančią pagalbą</a:t>
            </a:r>
            <a:br>
              <a:rPr lang="lt-LT" sz="2400" dirty="0">
                <a:solidFill>
                  <a:schemeClr val="bg1">
                    <a:lumMod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t-LT" sz="2400" dirty="0"/>
              <a:t/>
            </a:r>
            <a:br>
              <a:rPr lang="lt-LT" sz="2400" dirty="0"/>
            </a:b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94183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3A0D02F-5B5F-489F-9766-BCFFC8AA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 err="1">
                <a:solidFill>
                  <a:schemeClr val="tx1"/>
                </a:solidFill>
              </a:rPr>
              <a:t>Įtraukties</a:t>
            </a:r>
            <a:r>
              <a:rPr lang="lt-LT" sz="4000" dirty="0">
                <a:solidFill>
                  <a:schemeClr val="tx1"/>
                </a:solidFill>
              </a:rPr>
              <a:t> plėtros kryptys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D42868A-62F0-44C8-9B8D-ADE29DE4F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528" y="1"/>
            <a:ext cx="4329953" cy="5143500"/>
          </a:xfrm>
        </p:spPr>
        <p:txBody>
          <a:bodyPr>
            <a:normAutofit/>
          </a:bodyPr>
          <a:lstStyle/>
          <a:p>
            <a:r>
              <a:rPr lang="lt-LT" sz="1800" b="1" dirty="0"/>
              <a:t>Stiprinti teigiamas visuomenės ir švietimo bendruomenės nuostatas į </a:t>
            </a:r>
            <a:r>
              <a:rPr lang="lt-LT" sz="1800" b="1" dirty="0" err="1"/>
              <a:t>įtrauktį</a:t>
            </a:r>
            <a:r>
              <a:rPr lang="lt-LT" sz="1800" b="1" dirty="0"/>
              <a:t> švietime</a:t>
            </a:r>
          </a:p>
          <a:p>
            <a:r>
              <a:rPr lang="lt-LT" sz="1800" b="1" dirty="0"/>
              <a:t>Didinti švietimo pagalbos prieinamumą </a:t>
            </a:r>
          </a:p>
          <a:p>
            <a:r>
              <a:rPr lang="lt-LT" sz="1800" b="1" dirty="0"/>
              <a:t>Gerinti pedagogų ir švietimo pagalbos specialistų pasirengimą </a:t>
            </a:r>
            <a:r>
              <a:rPr lang="lt-LT" sz="1800" b="1" dirty="0" err="1"/>
              <a:t>įtraukčiai</a:t>
            </a:r>
            <a:r>
              <a:rPr lang="lt-LT" sz="1800" b="1" dirty="0"/>
              <a:t> švietime</a:t>
            </a:r>
          </a:p>
          <a:p>
            <a:r>
              <a:rPr lang="lt-LT" sz="1800" b="1" dirty="0"/>
              <a:t>Pritaikyti mokyklų aplinkas ir ugdymo procesus  įvairių ugdymosi poreikių turintiems mokiniams</a:t>
            </a:r>
          </a:p>
          <a:p>
            <a:r>
              <a:rPr lang="lt-LT" sz="1800" b="1" dirty="0"/>
              <a:t>Kurti </a:t>
            </a:r>
            <a:r>
              <a:rPr lang="lt-LT" sz="1800" b="1" dirty="0" err="1"/>
              <a:t>įtraukties</a:t>
            </a:r>
            <a:r>
              <a:rPr lang="lt-LT" sz="1800" b="1" dirty="0"/>
              <a:t> švietime įsivertinimo ir stebėsenos sistemą</a:t>
            </a:r>
          </a:p>
        </p:txBody>
      </p:sp>
    </p:spTree>
    <p:extLst>
      <p:ext uri="{BB962C8B-B14F-4D97-AF65-F5344CB8AC3E}">
        <p14:creationId xmlns:p14="http://schemas.microsoft.com/office/powerpoint/2010/main" val="340374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9E4F8FD-E6D3-4732-BB32-527D9AE9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95" y="1165412"/>
            <a:ext cx="3204111" cy="2819497"/>
          </a:xfrm>
        </p:spPr>
        <p:txBody>
          <a:bodyPr/>
          <a:lstStyle/>
          <a:p>
            <a:r>
              <a:rPr lang="lt-LT" sz="2800" dirty="0"/>
              <a:t>Stiprinti teigiamas visuomenės ir švietimo bendruomenės nuostatas į </a:t>
            </a:r>
            <a:r>
              <a:rPr lang="lt-LT" sz="2800" dirty="0" err="1"/>
              <a:t>įtrauktį</a:t>
            </a:r>
            <a:r>
              <a:rPr lang="lt-LT" sz="2800" dirty="0"/>
              <a:t> švietime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9BE4DFC-1BB8-4ACE-8FF8-4A205B805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5459" y="663388"/>
            <a:ext cx="4020526" cy="39197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pPr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Informacinė kampanija;</a:t>
            </a:r>
          </a:p>
          <a:p>
            <a:pPr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Forumai, diskusijos, viešosios konsultacijos, stovyklos, mokymai, šalies mastu ir savivaldybėse įtraukiant ekspertus, tėvus, mokyklų bendruomenes, vaikus ir jaunimą, nevyriausybinį sektorių;</a:t>
            </a:r>
          </a:p>
          <a:p>
            <a:pPr algn="just"/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Visuomenės ir tėvų, auginančių SUP turinčius vaikus nuomonės apie </a:t>
            </a:r>
            <a:r>
              <a:rPr lang="lt-L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įtrauktį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 švietime apklausos</a:t>
            </a:r>
          </a:p>
        </p:txBody>
      </p:sp>
    </p:spTree>
    <p:extLst>
      <p:ext uri="{BB962C8B-B14F-4D97-AF65-F5344CB8AC3E}">
        <p14:creationId xmlns:p14="http://schemas.microsoft.com/office/powerpoint/2010/main" val="26890615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63FB94-04EF-449D-8F00-EFEC92B6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/>
              <a:t>Didinti švietimo pagalbos prieinamumą </a:t>
            </a:r>
            <a:br>
              <a:rPr lang="lt-LT" sz="2800" dirty="0"/>
            </a:br>
            <a:endParaRPr lang="lt-LT" sz="28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2C340AB-FD9B-4D1F-9455-76A219FE66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8612" y="349624"/>
            <a:ext cx="4567373" cy="4793876"/>
          </a:xfrm>
        </p:spPr>
        <p:txBody>
          <a:bodyPr>
            <a:normAutofit fontScale="85000" lnSpcReduction="20000"/>
          </a:bodyPr>
          <a:lstStyle/>
          <a:p>
            <a:r>
              <a:rPr lang="lt-LT" sz="1900" b="1" dirty="0">
                <a:latin typeface="Arial" panose="020B0604020202020204" pitchFamily="34" charset="0"/>
                <a:cs typeface="Arial" panose="020B0604020202020204" pitchFamily="34" charset="0"/>
              </a:rPr>
              <a:t>Planuojami veiksmai: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Esamo švietimo pagalbos teikimo modelio ekspertizė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Regioninio švietimo pagalbos teikimo modelio parengimas ir įdiegimas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Metodinių konsultacinių centrų teikiamų paslaugų išplėtojimas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Pedagoginiam, psichologiniam vertinimui reikalingų instrumentų atnaujinimas, trūkstamų parengimas, įsigijimas, įdiegimas praktikoje</a:t>
            </a:r>
          </a:p>
          <a:p>
            <a:r>
              <a:rPr lang="lt-LT" sz="1800" b="1" dirty="0">
                <a:latin typeface="Arial" panose="020B0604020202020204" pitchFamily="34" charset="0"/>
                <a:cs typeface="Arial" panose="020B0604020202020204" pitchFamily="34" charset="0"/>
              </a:rPr>
              <a:t>Švietimo pagalbos teikimą, švietimo pagalbos specialistų darbo sąlygas, atlyginimus reglamentuojančių teisės aktų peržiūrėjimas ir atnaujinimas 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13295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1508</Words>
  <Application>Microsoft Office PowerPoint</Application>
  <PresentationFormat>Demonstracija ekrane (16:9)</PresentationFormat>
  <Paragraphs>140</Paragraphs>
  <Slides>16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11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16</vt:i4>
      </vt:variant>
    </vt:vector>
  </HeadingPairs>
  <TitlesOfParts>
    <vt:vector size="29" baseType="lpstr">
      <vt:lpstr>Roboto</vt:lpstr>
      <vt:lpstr>Quattrocento Sans</vt:lpstr>
      <vt:lpstr>Helvetica Neue</vt:lpstr>
      <vt:lpstr>Times New Roman</vt:lpstr>
      <vt:lpstr>Helvetica Neue Light</vt:lpstr>
      <vt:lpstr>Helvetica Light</vt:lpstr>
      <vt:lpstr>Roboto Thin</vt:lpstr>
      <vt:lpstr>Segoe UI</vt:lpstr>
      <vt:lpstr>Arial</vt:lpstr>
      <vt:lpstr>Roboto Medium</vt:lpstr>
      <vt:lpstr>Calibri</vt:lpstr>
      <vt:lpstr>White</vt:lpstr>
      <vt:lpstr>1_White</vt:lpstr>
      <vt:lpstr>„PowerPoint“ pateiktis</vt:lpstr>
      <vt:lpstr>„PowerPoint“ pateiktis</vt:lpstr>
      <vt:lpstr>„PowerPoint“ pateiktis</vt:lpstr>
      <vt:lpstr>„PowerPoint“ pateiktis</vt:lpstr>
      <vt:lpstr>Parengiamieji darbai </vt:lpstr>
      <vt:lpstr> Parengtas įtraukties švietime plėtros  2021–2024 metų veiksmų plano projektas  Siekis – pašalinti fizines, informacines, socialines kliūtis kiekvienam vaikui mokytis drauge su savo bendraamžiais jam artimiausioje ugdymo įstaigoje ir suteikti reikalingą, jo ugdymosi poreikius atliepiančią pagalbą  </vt:lpstr>
      <vt:lpstr>Įtraukties plėtros kryptys</vt:lpstr>
      <vt:lpstr>Stiprinti teigiamas visuomenės ir švietimo bendruomenės nuostatas į įtrauktį švietime </vt:lpstr>
      <vt:lpstr>Didinti švietimo pagalbos prieinamumą  </vt:lpstr>
      <vt:lpstr> Gerinti pedagogų ir švietimo pagalbos specialistų pasirengimą įtraukčiai švietime </vt:lpstr>
      <vt:lpstr>Pritaikyti mokyklų aplinkas ir ugdymo procesus įvairių ugdymosi poreikių turintiems mokiniams  </vt:lpstr>
      <vt:lpstr>  Kurti įtraukties švietime įsivertinimo ir stebėsenos sistemą </vt:lpstr>
      <vt:lpstr>„PowerPoint“ pateiktis</vt:lpstr>
      <vt:lpstr>Galimi finansiniai šaltiniai</vt:lpstr>
      <vt:lpstr>Planuojami pokyčiai  2021 m. (+13 779 tūkst. Eur)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Linas Damanskis</dc:creator>
  <cp:lastModifiedBy>Audronė Bukmanaitė</cp:lastModifiedBy>
  <cp:revision>134</cp:revision>
  <cp:lastPrinted>2021-01-22T12:35:11Z</cp:lastPrinted>
  <dcterms:modified xsi:type="dcterms:W3CDTF">2021-01-22T12:40:36Z</dcterms:modified>
</cp:coreProperties>
</file>