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9" r:id="rId2"/>
  </p:sldMasterIdLst>
  <p:sldIdLst>
    <p:sldId id="26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1600" b="1"/>
              <a:t>8. Ikimokykliniame ir priešmokykliniame ugdyme dalyvaujančių 3–5 metų vaikų dalis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Page1_1!$A$5:$F$5</c:f>
              <c:strCache>
                <c:ptCount val="6"/>
                <c:pt idx="0">
                  <c:v>1. Ikimokykliniame ir priešmokykliniame ugdyme dalyvaujančių 3–5 metų vaikų dalis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Page1_1!$G$4:$I$4</c:f>
              <c:strCache>
                <c:ptCount val="3"/>
                <c:pt idx="0">
                  <c:v>2021-2022</c:v>
                </c:pt>
                <c:pt idx="1">
                  <c:v>2022-2023</c:v>
                </c:pt>
                <c:pt idx="2">
                  <c:v>2023-2024</c:v>
                </c:pt>
              </c:strCache>
            </c:strRef>
          </c:cat>
          <c:val>
            <c:numRef>
              <c:f>Page1_1!$G$5:$I$5</c:f>
              <c:numCache>
                <c:formatCode>#\ ##0.00;\-#\ ##0.00;\0\,\0\0</c:formatCode>
                <c:ptCount val="3"/>
                <c:pt idx="0">
                  <c:v>93.46</c:v>
                </c:pt>
                <c:pt idx="1">
                  <c:v>95.2</c:v>
                </c:pt>
                <c:pt idx="2">
                  <c:v>97.07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3EB-4EF8-846B-FCD730A117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08558888"/>
        <c:axId val="408553640"/>
      </c:barChart>
      <c:catAx>
        <c:axId val="408558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408553640"/>
        <c:crosses val="autoZero"/>
        <c:auto val="1"/>
        <c:lblAlgn val="ctr"/>
        <c:lblOffset val="100"/>
        <c:noMultiLvlLbl val="0"/>
      </c:catAx>
      <c:valAx>
        <c:axId val="408553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0;\-#\ ##0.00;\0\,\0\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4085588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4984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166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6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39869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382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308959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2148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0719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7131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1145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291188" y="6437559"/>
            <a:ext cx="10191200" cy="2839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9576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642938"/>
            <a:ext cx="9129714" cy="2786062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9413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6282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400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0009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10821988" cy="82307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81163"/>
            <a:ext cx="54641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05075"/>
            <a:ext cx="5464175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6641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91767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2185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8781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6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29332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382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6953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8682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0237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291188" y="6437559"/>
            <a:ext cx="10191200" cy="2839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719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642938"/>
            <a:ext cx="9129714" cy="2786062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9413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32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040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10821988" cy="82307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81163"/>
            <a:ext cx="54641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05075"/>
            <a:ext cx="5464175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125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91767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846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11317"/>
            <a:ext cx="12192000" cy="74668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8101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802" y="1447800"/>
            <a:ext cx="11060998" cy="456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6508" y="6307811"/>
            <a:ext cx="10161292" cy="351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68" y="6276815"/>
            <a:ext cx="539745" cy="41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733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1" r:id="rId2"/>
    <p:sldLayoutId id="2147483670" r:id="rId3"/>
    <p:sldLayoutId id="2147483658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36" userDrawn="1">
          <p15:clr>
            <a:srgbClr val="F26B43"/>
          </p15:clr>
        </p15:guide>
        <p15:guide id="3" pos="7312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11317"/>
            <a:ext cx="12192000" cy="7466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8101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802" y="1447800"/>
            <a:ext cx="11060998" cy="456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6508" y="6307811"/>
            <a:ext cx="10161292" cy="351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68" y="6276815"/>
            <a:ext cx="539745" cy="41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238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36">
          <p15:clr>
            <a:srgbClr val="F26B43"/>
          </p15:clr>
        </p15:guide>
        <p15:guide id="3" pos="731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367300"/>
              </p:ext>
            </p:extLst>
          </p:nvPr>
        </p:nvGraphicFramePr>
        <p:xfrm>
          <a:off x="1047404" y="141316"/>
          <a:ext cx="9477721" cy="47299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Stačiakampis 6"/>
          <p:cNvSpPr/>
          <p:nvPr/>
        </p:nvSpPr>
        <p:spPr>
          <a:xfrm>
            <a:off x="515390" y="5160557"/>
            <a:ext cx="1112242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lt-LT" sz="1400" dirty="0" smtClean="0"/>
              <a:t>	Ikimokykliniame </a:t>
            </a:r>
            <a:r>
              <a:rPr lang="lt-LT" sz="1400" dirty="0"/>
              <a:t>ir priešmokykliniame ugdyme dalyvaujančių 3–5 metų vaikų, kurių gyvenamoji vieta deklaruota savivaldybės teritorijoje, dalis. Rodikliu vertinama ikimokyklinio ir priešmokyklinio ugdymo aprėptis savivaldybėje ir institucinio ugdymo prieinamumas.</a:t>
            </a:r>
          </a:p>
        </p:txBody>
      </p:sp>
    </p:spTree>
    <p:extLst>
      <p:ext uri="{BB962C8B-B14F-4D97-AF65-F5344CB8AC3E}">
        <p14:creationId xmlns:p14="http://schemas.microsoft.com/office/powerpoint/2010/main" val="909885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Kaunas auga">
      <a:dk1>
        <a:srgbClr val="262626"/>
      </a:dk1>
      <a:lt1>
        <a:sysClr val="window" lastClr="FFFFFF"/>
      </a:lt1>
      <a:dk2>
        <a:srgbClr val="0054A5"/>
      </a:dk2>
      <a:lt2>
        <a:srgbClr val="E7E6E6"/>
      </a:lt2>
      <a:accent1>
        <a:srgbClr val="0054A5"/>
      </a:accent1>
      <a:accent2>
        <a:srgbClr val="00A875"/>
      </a:accent2>
      <a:accent3>
        <a:srgbClr val="7F7F7F"/>
      </a:accent3>
      <a:accent4>
        <a:srgbClr val="FCB813"/>
      </a:accent4>
      <a:accent5>
        <a:srgbClr val="EF566D"/>
      </a:accent5>
      <a:accent6>
        <a:srgbClr val="AEABAB"/>
      </a:accent6>
      <a:hlink>
        <a:srgbClr val="0054A5"/>
      </a:hlink>
      <a:folHlink>
        <a:srgbClr val="AEABAB"/>
      </a:folHlink>
    </a:clrScheme>
    <a:fontScheme name="Kaunas auga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2289B70-F49E-4FA6-ADBA-6FF4C5ADFA71}" vid="{B5A59C9A-F88A-42E6-9D3E-3C770322774C}"/>
    </a:ext>
  </a:extLst>
</a:theme>
</file>

<file path=ppt/theme/theme2.xml><?xml version="1.0" encoding="utf-8"?>
<a:theme xmlns:a="http://schemas.openxmlformats.org/drawingml/2006/main" name="1_Office Theme">
  <a:themeElements>
    <a:clrScheme name="Kaunas auga">
      <a:dk1>
        <a:srgbClr val="262626"/>
      </a:dk1>
      <a:lt1>
        <a:sysClr val="window" lastClr="FFFFFF"/>
      </a:lt1>
      <a:dk2>
        <a:srgbClr val="0054A5"/>
      </a:dk2>
      <a:lt2>
        <a:srgbClr val="E7E6E6"/>
      </a:lt2>
      <a:accent1>
        <a:srgbClr val="0054A5"/>
      </a:accent1>
      <a:accent2>
        <a:srgbClr val="00A875"/>
      </a:accent2>
      <a:accent3>
        <a:srgbClr val="7F7F7F"/>
      </a:accent3>
      <a:accent4>
        <a:srgbClr val="FCB813"/>
      </a:accent4>
      <a:accent5>
        <a:srgbClr val="EF566D"/>
      </a:accent5>
      <a:accent6>
        <a:srgbClr val="AEABAB"/>
      </a:accent6>
      <a:hlink>
        <a:srgbClr val="0054A5"/>
      </a:hlink>
      <a:folHlink>
        <a:srgbClr val="AEABAB"/>
      </a:folHlink>
    </a:clrScheme>
    <a:fontScheme name="Kaunas auga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2289B70-F49E-4FA6-ADBA-6FF4C5ADFA71}" vid="{CA4E0D3F-D234-4045-8A07-6D0DFAE36C3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</TotalTime>
  <Words>43</Words>
  <Application>Microsoft Office PowerPoint</Application>
  <PresentationFormat>Plačiaekranė</PresentationFormat>
  <Paragraphs>2</Paragraphs>
  <Slides>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2</vt:i4>
      </vt:variant>
      <vt:variant>
        <vt:lpstr>Skaidrių pavadinimai</vt:lpstr>
      </vt:variant>
      <vt:variant>
        <vt:i4>1</vt:i4>
      </vt:variant>
    </vt:vector>
  </HeadingPairs>
  <TitlesOfParts>
    <vt:vector size="6" baseType="lpstr">
      <vt:lpstr>Arial</vt:lpstr>
      <vt:lpstr>Open Sans</vt:lpstr>
      <vt:lpstr>Open Sans ExtraBold</vt:lpstr>
      <vt:lpstr>Office Theme</vt:lpstr>
      <vt:lpstr>1_Office Theme</vt:lpstr>
      <vt:lpstr>„PowerPoint“ pateiktis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Egle</dc:creator>
  <cp:lastModifiedBy>Jolanta Ganusauskienė</cp:lastModifiedBy>
  <cp:revision>8</cp:revision>
  <dcterms:created xsi:type="dcterms:W3CDTF">2023-01-16T12:10:31Z</dcterms:created>
  <dcterms:modified xsi:type="dcterms:W3CDTF">2024-03-18T11:30:58Z</dcterms:modified>
</cp:coreProperties>
</file>