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1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i="0" baseline="0" dirty="0" smtClean="0">
                <a:effectLst/>
              </a:rPr>
              <a:t>7. Ikimokyklinio amžiaus vaikų skaičiaus kaita Kauno miesto ikimokyklinėse įstaigose</a:t>
            </a:r>
            <a:endParaRPr lang="lt-LT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Puslapis1_1!$A$2:$A$6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Puslapis1_1!$B$2:$B$6</c:f>
              <c:numCache>
                <c:formatCode>#,##0</c:formatCode>
                <c:ptCount val="5"/>
                <c:pt idx="0">
                  <c:v>14012</c:v>
                </c:pt>
                <c:pt idx="1">
                  <c:v>13781</c:v>
                </c:pt>
                <c:pt idx="2">
                  <c:v>13622</c:v>
                </c:pt>
                <c:pt idx="3">
                  <c:v>13779</c:v>
                </c:pt>
                <c:pt idx="4">
                  <c:v>13443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B0-4102-B768-C01EA3BC4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1907256"/>
        <c:axId val="641907584"/>
      </c:lineChart>
      <c:catAx>
        <c:axId val="641907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41907584"/>
        <c:crosses val="autoZero"/>
        <c:auto val="1"/>
        <c:lblAlgn val="ctr"/>
        <c:lblOffset val="100"/>
        <c:noMultiLvlLbl val="0"/>
      </c:catAx>
      <c:valAx>
        <c:axId val="64190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41907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Grupių skaičiaus kaita </a:t>
            </a:r>
            <a:r>
              <a:rPr lang="lt-LT" b="1" dirty="0" smtClean="0"/>
              <a:t>Kauno miesto </a:t>
            </a:r>
            <a:r>
              <a:rPr lang="lt-LT" b="1" dirty="0"/>
              <a:t>ikimokyklinėse įstaigose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Puslapis1_1!$B$1</c:f>
              <c:strCache>
                <c:ptCount val="1"/>
                <c:pt idx="0">
                  <c:v>Grupių skaičius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Puslapis1_1!$A$2:$A$6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Puslapis1_1!$B$2:$B$6</c:f>
              <c:numCache>
                <c:formatCode>#,##0</c:formatCode>
                <c:ptCount val="5"/>
                <c:pt idx="0">
                  <c:v>776</c:v>
                </c:pt>
                <c:pt idx="1">
                  <c:v>785</c:v>
                </c:pt>
                <c:pt idx="2">
                  <c:v>789</c:v>
                </c:pt>
                <c:pt idx="3">
                  <c:v>803</c:v>
                </c:pt>
                <c:pt idx="4">
                  <c:v>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8A-43B6-9435-EBB67FF7B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927272"/>
        <c:axId val="578927600"/>
      </c:lineChart>
      <c:catAx>
        <c:axId val="57892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8927600"/>
        <c:crosses val="autoZero"/>
        <c:auto val="1"/>
        <c:lblAlgn val="ctr"/>
        <c:lblOffset val="100"/>
        <c:noMultiLvlLbl val="0"/>
      </c:catAx>
      <c:valAx>
        <c:axId val="57892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892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243667"/>
              </p:ext>
            </p:extLst>
          </p:nvPr>
        </p:nvGraphicFramePr>
        <p:xfrm>
          <a:off x="2107450" y="403167"/>
          <a:ext cx="88582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762601"/>
              </p:ext>
            </p:extLst>
          </p:nvPr>
        </p:nvGraphicFramePr>
        <p:xfrm>
          <a:off x="2306089" y="3387437"/>
          <a:ext cx="7696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847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75374"/>
              </p:ext>
            </p:extLst>
          </p:nvPr>
        </p:nvGraphicFramePr>
        <p:xfrm>
          <a:off x="2036617" y="557385"/>
          <a:ext cx="8587050" cy="5494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871">
                  <a:extLst>
                    <a:ext uri="{9D8B030D-6E8A-4147-A177-3AD203B41FA5}">
                      <a16:colId xmlns:a16="http://schemas.microsoft.com/office/drawing/2014/main" val="2337581989"/>
                    </a:ext>
                  </a:extLst>
                </a:gridCol>
                <a:gridCol w="877877">
                  <a:extLst>
                    <a:ext uri="{9D8B030D-6E8A-4147-A177-3AD203B41FA5}">
                      <a16:colId xmlns:a16="http://schemas.microsoft.com/office/drawing/2014/main" val="1310044815"/>
                    </a:ext>
                  </a:extLst>
                </a:gridCol>
                <a:gridCol w="877877">
                  <a:extLst>
                    <a:ext uri="{9D8B030D-6E8A-4147-A177-3AD203B41FA5}">
                      <a16:colId xmlns:a16="http://schemas.microsoft.com/office/drawing/2014/main" val="2286726527"/>
                    </a:ext>
                  </a:extLst>
                </a:gridCol>
                <a:gridCol w="877877">
                  <a:extLst>
                    <a:ext uri="{9D8B030D-6E8A-4147-A177-3AD203B41FA5}">
                      <a16:colId xmlns:a16="http://schemas.microsoft.com/office/drawing/2014/main" val="1813209369"/>
                    </a:ext>
                  </a:extLst>
                </a:gridCol>
                <a:gridCol w="877877">
                  <a:extLst>
                    <a:ext uri="{9D8B030D-6E8A-4147-A177-3AD203B41FA5}">
                      <a16:colId xmlns:a16="http://schemas.microsoft.com/office/drawing/2014/main" val="2561076673"/>
                    </a:ext>
                  </a:extLst>
                </a:gridCol>
                <a:gridCol w="877877">
                  <a:extLst>
                    <a:ext uri="{9D8B030D-6E8A-4147-A177-3AD203B41FA5}">
                      <a16:colId xmlns:a16="http://schemas.microsoft.com/office/drawing/2014/main" val="2332827711"/>
                    </a:ext>
                  </a:extLst>
                </a:gridCol>
                <a:gridCol w="645794">
                  <a:extLst>
                    <a:ext uri="{9D8B030D-6E8A-4147-A177-3AD203B41FA5}">
                      <a16:colId xmlns:a16="http://schemas.microsoft.com/office/drawing/2014/main" val="2401046889"/>
                    </a:ext>
                  </a:extLst>
                </a:gridCol>
              </a:tblGrid>
              <a:tr h="15475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Įstaigos pavadinimas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2021-2022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2022-2023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2023-2024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132328"/>
                  </a:ext>
                </a:extLst>
              </a:tr>
              <a:tr h="23279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Grupių sk. 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Vaikų </a:t>
                      </a:r>
                      <a:r>
                        <a:rPr lang="lt-LT" sz="600" b="1" u="none" strike="noStrike" dirty="0" err="1">
                          <a:effectLst/>
                        </a:rPr>
                        <a:t>sk</a:t>
                      </a:r>
                      <a:r>
                        <a:rPr lang="lt-LT" sz="600" b="1" u="none" strike="noStrike" dirty="0">
                          <a:effectLst/>
                        </a:rPr>
                        <a:t>,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Grupių sk. 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Vaikų </a:t>
                      </a:r>
                      <a:r>
                        <a:rPr lang="lt-LT" sz="600" b="1" u="none" strike="noStrike" dirty="0" err="1">
                          <a:effectLst/>
                        </a:rPr>
                        <a:t>sk</a:t>
                      </a:r>
                      <a:r>
                        <a:rPr lang="lt-LT" sz="600" b="1" u="none" strike="noStrike" dirty="0">
                          <a:effectLst/>
                        </a:rPr>
                        <a:t>,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Grupių sk. 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Vaikų </a:t>
                      </a:r>
                      <a:r>
                        <a:rPr lang="lt-LT" sz="600" b="1" u="none" strike="noStrike" dirty="0" err="1">
                          <a:effectLst/>
                        </a:rPr>
                        <a:t>sk</a:t>
                      </a:r>
                      <a:r>
                        <a:rPr lang="lt-LT" sz="600" b="1" u="none" strike="noStrike" dirty="0">
                          <a:effectLst/>
                        </a:rPr>
                        <a:t>,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93824437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Aleksoto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859474942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"Atžalėlė"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29600666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"Aušrinė"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885981991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"Aviliukas"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540589682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"Ąžuoliukas"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685189586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"Bitutė"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937028430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"Boružėlė"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237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40860729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"Čiauškutis"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971989899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"Daigelis"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603020452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"Dobilėlis"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556958636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"Drevinukas"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511947465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"Dvarelis"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827722167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"Ežiukas"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354540857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"Gandriukas"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765160774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"Giliukas"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023826862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"Gintarėlis"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706696948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"Girinukas"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771788081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"Girstutis"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120127607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"Klausutis"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52763034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"Klevelis"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604073198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"Klumpelė"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703318388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"Kodėlčiukas"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val="2544165667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"Kregždutė"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659731781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"Kūlverstukas"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95807966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"Lakštutė"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396364950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"Liepaitė"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487586686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"Linelis"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125565045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"Malūnėlis"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477166555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"Mažylis"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165251422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"Naminukas"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277166632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"Nežiniukas"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81137285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"Obelėlė"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484517144"/>
                  </a:ext>
                </a:extLst>
              </a:tr>
              <a:tr h="154750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"Pagrandukas"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199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911213901"/>
                  </a:ext>
                </a:extLst>
              </a:tr>
            </a:tbl>
          </a:graphicData>
        </a:graphic>
      </p:graphicFrame>
      <p:sp>
        <p:nvSpPr>
          <p:cNvPr id="3" name="Stačiakampis 2"/>
          <p:cNvSpPr/>
          <p:nvPr/>
        </p:nvSpPr>
        <p:spPr>
          <a:xfrm>
            <a:off x="2399607" y="188067"/>
            <a:ext cx="7193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ir vaikų skaičiaus kaita Kauno miesto ikimokyklinėse įstaigose</a:t>
            </a:r>
            <a:endParaRPr lang="lt-LT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08823"/>
              </p:ext>
            </p:extLst>
          </p:nvPr>
        </p:nvGraphicFramePr>
        <p:xfrm>
          <a:off x="1803863" y="557383"/>
          <a:ext cx="8969433" cy="5457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0037">
                  <a:extLst>
                    <a:ext uri="{9D8B030D-6E8A-4147-A177-3AD203B41FA5}">
                      <a16:colId xmlns:a16="http://schemas.microsoft.com/office/drawing/2014/main" val="995244287"/>
                    </a:ext>
                  </a:extLst>
                </a:gridCol>
                <a:gridCol w="916969">
                  <a:extLst>
                    <a:ext uri="{9D8B030D-6E8A-4147-A177-3AD203B41FA5}">
                      <a16:colId xmlns:a16="http://schemas.microsoft.com/office/drawing/2014/main" val="586353287"/>
                    </a:ext>
                  </a:extLst>
                </a:gridCol>
                <a:gridCol w="916969">
                  <a:extLst>
                    <a:ext uri="{9D8B030D-6E8A-4147-A177-3AD203B41FA5}">
                      <a16:colId xmlns:a16="http://schemas.microsoft.com/office/drawing/2014/main" val="632842897"/>
                    </a:ext>
                  </a:extLst>
                </a:gridCol>
                <a:gridCol w="916969">
                  <a:extLst>
                    <a:ext uri="{9D8B030D-6E8A-4147-A177-3AD203B41FA5}">
                      <a16:colId xmlns:a16="http://schemas.microsoft.com/office/drawing/2014/main" val="1320559785"/>
                    </a:ext>
                  </a:extLst>
                </a:gridCol>
                <a:gridCol w="916969">
                  <a:extLst>
                    <a:ext uri="{9D8B030D-6E8A-4147-A177-3AD203B41FA5}">
                      <a16:colId xmlns:a16="http://schemas.microsoft.com/office/drawing/2014/main" val="344077985"/>
                    </a:ext>
                  </a:extLst>
                </a:gridCol>
                <a:gridCol w="916969">
                  <a:extLst>
                    <a:ext uri="{9D8B030D-6E8A-4147-A177-3AD203B41FA5}">
                      <a16:colId xmlns:a16="http://schemas.microsoft.com/office/drawing/2014/main" val="2334394628"/>
                    </a:ext>
                  </a:extLst>
                </a:gridCol>
                <a:gridCol w="674551">
                  <a:extLst>
                    <a:ext uri="{9D8B030D-6E8A-4147-A177-3AD203B41FA5}">
                      <a16:colId xmlns:a16="http://schemas.microsoft.com/office/drawing/2014/main" val="4182928407"/>
                    </a:ext>
                  </a:extLst>
                </a:gridCol>
              </a:tblGrid>
              <a:tr h="15817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Įstaigos pavadinimas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2021-2022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2022-2023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2023-2024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344874"/>
                  </a:ext>
                </a:extLst>
              </a:tr>
              <a:tr h="237946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Grupių sk. 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Vaikų </a:t>
                      </a:r>
                      <a:r>
                        <a:rPr lang="lt-LT" sz="600" b="1" u="none" strike="noStrike" dirty="0" err="1">
                          <a:effectLst/>
                        </a:rPr>
                        <a:t>sk</a:t>
                      </a:r>
                      <a:r>
                        <a:rPr lang="lt-LT" sz="600" b="1" u="none" strike="noStrike" dirty="0">
                          <a:effectLst/>
                        </a:rPr>
                        <a:t>,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Vaikų </a:t>
                      </a:r>
                      <a:r>
                        <a:rPr lang="lt-LT" sz="600" b="1" u="none" strike="noStrike" dirty="0" err="1">
                          <a:effectLst/>
                        </a:rPr>
                        <a:t>sk</a:t>
                      </a:r>
                      <a:r>
                        <a:rPr lang="lt-LT" sz="600" b="1" u="none" strike="noStrike" dirty="0">
                          <a:effectLst/>
                        </a:rPr>
                        <a:t>,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Grupių sk. 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Vaikų </a:t>
                      </a:r>
                      <a:r>
                        <a:rPr lang="lt-LT" sz="600" b="1" u="none" strike="noStrike" dirty="0" err="1">
                          <a:effectLst/>
                        </a:rPr>
                        <a:t>sk</a:t>
                      </a:r>
                      <a:r>
                        <a:rPr lang="lt-LT" sz="600" b="1" u="none" strike="noStrike" dirty="0">
                          <a:effectLst/>
                        </a:rPr>
                        <a:t>,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175192677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Panemunės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219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218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946700586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"Pasaka"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973493219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"Pelėdžiukas"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76903517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sanatorinis lopšelis-darželis "Pienė"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697770514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"Pušaitė"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92135805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sanatorinis lopšelis-darželis "Pušynėlis"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74071859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"Radastėlė"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27264834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"Rasytė"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029813989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"Rokutis"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046984879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"Sadutė"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764766436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"Saulutė"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122110252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"Smalsutis"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99060980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"Spindulėlis"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432301211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"Spindulys"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46343035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"Spragtukas"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444323827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"Svirnelis"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09978148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Šančių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773928055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"Šarkelė"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386118414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"Šermukšnėlis"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251445961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"Šilelis"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416412449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"Šilinukas"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111477488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"Šnekutis"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73452435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Tirkiliškių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903370388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"Tukas"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15070338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"Vaidilutė"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191793198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"Vaikystė"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47569795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"Vaikystės takas"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084977823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"Vaivorykštė"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862577553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"Varpelis"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611637478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"Vėrinėlis"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134994992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"Vilnelė"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983500588"/>
                  </a:ext>
                </a:extLst>
              </a:tr>
              <a:tr h="15817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"Vyturėlis"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176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027557140"/>
                  </a:ext>
                </a:extLst>
              </a:tr>
            </a:tbl>
          </a:graphicData>
        </a:graphic>
      </p:graphicFrame>
      <p:sp>
        <p:nvSpPr>
          <p:cNvPr id="4" name="Stačiakampis 3"/>
          <p:cNvSpPr/>
          <p:nvPr/>
        </p:nvSpPr>
        <p:spPr>
          <a:xfrm>
            <a:off x="2399607" y="188067"/>
            <a:ext cx="7193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ir vaikų skaičiaus kaita Kauno miesto ikimokyklinėse įstaigose</a:t>
            </a:r>
            <a:endParaRPr lang="lt-LT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8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2399607" y="188067"/>
            <a:ext cx="7193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ir vaikų skaičiaus kaita Kauno miesto ikimokyklinėse įstaigose</a:t>
            </a:r>
            <a:endParaRPr lang="lt-LT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3572"/>
              </p:ext>
            </p:extLst>
          </p:nvPr>
        </p:nvGraphicFramePr>
        <p:xfrm>
          <a:off x="1587731" y="656719"/>
          <a:ext cx="9543013" cy="5358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7286">
                  <a:extLst>
                    <a:ext uri="{9D8B030D-6E8A-4147-A177-3AD203B41FA5}">
                      <a16:colId xmlns:a16="http://schemas.microsoft.com/office/drawing/2014/main" val="1530808010"/>
                    </a:ext>
                  </a:extLst>
                </a:gridCol>
                <a:gridCol w="975608">
                  <a:extLst>
                    <a:ext uri="{9D8B030D-6E8A-4147-A177-3AD203B41FA5}">
                      <a16:colId xmlns:a16="http://schemas.microsoft.com/office/drawing/2014/main" val="814920869"/>
                    </a:ext>
                  </a:extLst>
                </a:gridCol>
                <a:gridCol w="975608">
                  <a:extLst>
                    <a:ext uri="{9D8B030D-6E8A-4147-A177-3AD203B41FA5}">
                      <a16:colId xmlns:a16="http://schemas.microsoft.com/office/drawing/2014/main" val="3997078512"/>
                    </a:ext>
                  </a:extLst>
                </a:gridCol>
                <a:gridCol w="975608">
                  <a:extLst>
                    <a:ext uri="{9D8B030D-6E8A-4147-A177-3AD203B41FA5}">
                      <a16:colId xmlns:a16="http://schemas.microsoft.com/office/drawing/2014/main" val="1144966459"/>
                    </a:ext>
                  </a:extLst>
                </a:gridCol>
                <a:gridCol w="975608">
                  <a:extLst>
                    <a:ext uri="{9D8B030D-6E8A-4147-A177-3AD203B41FA5}">
                      <a16:colId xmlns:a16="http://schemas.microsoft.com/office/drawing/2014/main" val="4003862276"/>
                    </a:ext>
                  </a:extLst>
                </a:gridCol>
                <a:gridCol w="975608">
                  <a:extLst>
                    <a:ext uri="{9D8B030D-6E8A-4147-A177-3AD203B41FA5}">
                      <a16:colId xmlns:a16="http://schemas.microsoft.com/office/drawing/2014/main" val="4288093293"/>
                    </a:ext>
                  </a:extLst>
                </a:gridCol>
                <a:gridCol w="717687">
                  <a:extLst>
                    <a:ext uri="{9D8B030D-6E8A-4147-A177-3AD203B41FA5}">
                      <a16:colId xmlns:a16="http://schemas.microsoft.com/office/drawing/2014/main" val="1679722319"/>
                    </a:ext>
                  </a:extLst>
                </a:gridCol>
              </a:tblGrid>
              <a:tr h="15529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Įstaigos pavadinimas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2021-2022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2022-2023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2023-2024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10572"/>
                  </a:ext>
                </a:extLst>
              </a:tr>
              <a:tr h="23361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Vaikų </a:t>
                      </a:r>
                      <a:r>
                        <a:rPr lang="lt-LT" sz="600" b="1" u="none" strike="noStrike" dirty="0" err="1">
                          <a:effectLst/>
                        </a:rPr>
                        <a:t>sk</a:t>
                      </a:r>
                      <a:r>
                        <a:rPr lang="lt-LT" sz="600" b="1" u="none" strike="noStrike" dirty="0">
                          <a:effectLst/>
                        </a:rPr>
                        <a:t>,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220447333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 dirty="0">
                          <a:effectLst/>
                        </a:rPr>
                        <a:t>Kauno lopšelis-darželis "Volungėlė"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233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222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205921442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"Žara"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156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10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168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10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163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312164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"Želmenėlis"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220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62484098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"Žemyna"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961410252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"Židinėlis"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500040661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"Žiedelis"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702356719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"Žilvitis"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670165637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"Žingsnelis"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854133402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"Žuvintas"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985088590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"Žvangutis"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441805140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menų darželis "Etiudas"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078298197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vaikų darželis "Raudonkepuraitė"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1320179103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vaikų darželis "Rudnosiukas"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612624727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Valdorfo darželis "Šaltinėlis"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320005940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Žaliakalnio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006548576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mokykla-darželis "Rūtelė"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485004990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mokykla-darželis "Šviesa"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183829595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Montesori mokykla-darželis "Žiburėlis"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762747005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Motiejaus Valančiaus mokykla-darželis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08045436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Tirkiliškių mokykla-darželis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701511426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 dirty="0">
                          <a:effectLst/>
                        </a:rPr>
                        <a:t>Kauno "Nemuno" mokykla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191342240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Aleksandro Stulginskio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851082465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Bernardo Brazdžionio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37822511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pt-BR" sz="600" u="none" strike="noStrike">
                          <a:effectLst/>
                        </a:rPr>
                        <a:t>Kauno Jono ir Petro Vileišių mokykla</a:t>
                      </a:r>
                      <a:endParaRPr lang="pt-BR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947333372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Vaišvydavos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873046428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Vytauto Didžiojo universiteto klasikinio ugdymo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48675201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tarptautinė 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024420074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kurčiųjų ir neprigirdinčiųjų ugdymo centras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335458690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it-IT" sz="600" u="none" strike="noStrike">
                          <a:effectLst/>
                        </a:rPr>
                        <a:t>Kauno Prano Daunio ugdymo centras</a:t>
                      </a:r>
                      <a:endParaRPr lang="it-I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647284577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specialioji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1002622571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šv. Roko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33811889"/>
                  </a:ext>
                </a:extLst>
              </a:tr>
              <a:tr h="155294"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 u="none" strike="noStrike" dirty="0">
                          <a:effectLst/>
                        </a:rPr>
                        <a:t>Iš viso:</a:t>
                      </a:r>
                      <a:endParaRPr lang="lt-LT" sz="6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b="1" u="none" strike="noStrike" dirty="0">
                          <a:effectLst/>
                        </a:rPr>
                        <a:t>789</a:t>
                      </a:r>
                      <a:endParaRPr lang="lt-LT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b="1" u="none" strike="noStrike" dirty="0">
                          <a:effectLst/>
                        </a:rPr>
                        <a:t>13 622</a:t>
                      </a:r>
                      <a:endParaRPr lang="lt-LT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b="1" u="none" strike="noStrike" dirty="0">
                          <a:effectLst/>
                        </a:rPr>
                        <a:t>803</a:t>
                      </a:r>
                      <a:endParaRPr lang="lt-LT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b="1" u="none" strike="noStrike" dirty="0">
                          <a:effectLst/>
                        </a:rPr>
                        <a:t>13 779</a:t>
                      </a:r>
                      <a:endParaRPr lang="lt-LT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b="1" u="none" strike="noStrike" dirty="0">
                          <a:effectLst/>
                        </a:rPr>
                        <a:t>807</a:t>
                      </a:r>
                      <a:endParaRPr lang="lt-LT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b="1" u="none" strike="noStrike" dirty="0">
                          <a:effectLst/>
                        </a:rPr>
                        <a:t>13 443</a:t>
                      </a:r>
                      <a:endParaRPr lang="lt-LT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283382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70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1172</Words>
  <Application>Microsoft Office PowerPoint</Application>
  <PresentationFormat>Plačiaekranė</PresentationFormat>
  <Paragraphs>714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4</vt:i4>
      </vt:variant>
    </vt:vector>
  </HeadingPairs>
  <TitlesOfParts>
    <vt:vector size="11" baseType="lpstr">
      <vt:lpstr>Arial</vt:lpstr>
      <vt:lpstr>Open Sans</vt:lpstr>
      <vt:lpstr>Open Sans ExtraBold</vt:lpstr>
      <vt:lpstr>Tahoma</vt:lpstr>
      <vt:lpstr>Times New Roman</vt:lpstr>
      <vt:lpstr>Office Theme</vt:lpstr>
      <vt:lpstr>1_Office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10</cp:revision>
  <dcterms:created xsi:type="dcterms:W3CDTF">2023-01-16T12:10:31Z</dcterms:created>
  <dcterms:modified xsi:type="dcterms:W3CDTF">2024-03-26T14:50:21Z</dcterms:modified>
</cp:coreProperties>
</file>