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71" r:id="rId3"/>
    <p:sldId id="267" r:id="rId4"/>
    <p:sldId id="268" r:id="rId5"/>
    <p:sldId id="269" r:id="rId6"/>
    <p:sldId id="270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600" b="1" dirty="0">
                <a:solidFill>
                  <a:schemeClr val="tx1"/>
                </a:solidFill>
              </a:rPr>
              <a:t>7.</a:t>
            </a:r>
            <a:r>
              <a:rPr lang="lt-LT" sz="1600" b="1" baseline="0" dirty="0">
                <a:solidFill>
                  <a:schemeClr val="tx1"/>
                </a:solidFill>
              </a:rPr>
              <a:t> </a:t>
            </a:r>
            <a:r>
              <a:rPr lang="lt-LT" sz="1600" b="1" dirty="0">
                <a:solidFill>
                  <a:schemeClr val="tx1"/>
                </a:solidFill>
              </a:rPr>
              <a:t>Ikimokyklinio amžiaus vaikų skaičiaus kaita</a:t>
            </a:r>
            <a:r>
              <a:rPr lang="lt-LT" sz="1600" b="1" baseline="0" dirty="0">
                <a:solidFill>
                  <a:schemeClr val="tx1"/>
                </a:solidFill>
              </a:rPr>
              <a:t>  įstaigos, miesto  lygmeniu</a:t>
            </a:r>
            <a:endParaRPr lang="lt-LT" sz="16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6.0562319093366686E-2"/>
          <c:y val="0.24057884588987238"/>
          <c:w val="0.93058710667460731"/>
          <c:h val="0.682836159414427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Puslapis1_1!$A$2:$D$2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Puslapis1_1!$A$3:$D$3</c:f>
              <c:numCache>
                <c:formatCode>#,##0</c:formatCode>
                <c:ptCount val="4"/>
                <c:pt idx="0">
                  <c:v>13778</c:v>
                </c:pt>
                <c:pt idx="1">
                  <c:v>13443</c:v>
                </c:pt>
                <c:pt idx="2">
                  <c:v>13037</c:v>
                </c:pt>
                <c:pt idx="3">
                  <c:v>12432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88-4385-AC7E-5CA983311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1927504"/>
        <c:axId val="1821915504"/>
      </c:lineChart>
      <c:catAx>
        <c:axId val="182192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15504"/>
        <c:crosses val="autoZero"/>
        <c:auto val="1"/>
        <c:lblAlgn val="ctr"/>
        <c:lblOffset val="100"/>
        <c:noMultiLvlLbl val="0"/>
      </c:catAx>
      <c:valAx>
        <c:axId val="182191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27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600" b="1">
                <a:solidFill>
                  <a:schemeClr val="tx1"/>
                </a:solidFill>
              </a:rPr>
              <a:t>Grupių skaičiaus kaita Kauno miesto ikimokyklinėse</a:t>
            </a:r>
            <a:r>
              <a:rPr lang="lt-LT" sz="1600" b="1" baseline="0">
                <a:solidFill>
                  <a:schemeClr val="tx1"/>
                </a:solidFill>
              </a:rPr>
              <a:t> įstaigose</a:t>
            </a:r>
            <a:endParaRPr lang="lt-LT" sz="16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4.2263598574834492E-2"/>
          <c:y val="0.2685483888774805"/>
          <c:w val="0.94286875540242576"/>
          <c:h val="0.6726363836428687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Puslapis1_1!$A$2:$D$2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Puslapis1_1!$A$3:$D$3</c:f>
              <c:numCache>
                <c:formatCode>#,##0</c:formatCode>
                <c:ptCount val="4"/>
                <c:pt idx="0">
                  <c:v>803</c:v>
                </c:pt>
                <c:pt idx="1">
                  <c:v>807</c:v>
                </c:pt>
                <c:pt idx="2">
                  <c:v>813</c:v>
                </c:pt>
                <c:pt idx="3">
                  <c:v>789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7E-4F54-AA39-58D59A3EB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1905424"/>
        <c:axId val="1821900624"/>
      </c:lineChart>
      <c:catAx>
        <c:axId val="182190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00624"/>
        <c:crosses val="autoZero"/>
        <c:auto val="1"/>
        <c:lblAlgn val="ctr"/>
        <c:lblOffset val="100"/>
        <c:noMultiLvlLbl val="0"/>
      </c:catAx>
      <c:valAx>
        <c:axId val="1821900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21905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791F7-4965-ABA2-BC02-D0ACEEC9B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EEF8773-7046-8D3F-0A9B-4F461E665B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031478"/>
              </p:ext>
            </p:extLst>
          </p:nvPr>
        </p:nvGraphicFramePr>
        <p:xfrm>
          <a:off x="1205345" y="415635"/>
          <a:ext cx="10044546" cy="5500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925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49EF813A-8F05-37C7-716B-3DDEE4982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2946026"/>
              </p:ext>
            </p:extLst>
          </p:nvPr>
        </p:nvGraphicFramePr>
        <p:xfrm>
          <a:off x="1139687" y="238539"/>
          <a:ext cx="9846365" cy="5777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F3E7C-2011-EFE9-6349-82079497E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3239D70C-C5EC-4DB1-C8CD-63E73E212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033372"/>
              </p:ext>
            </p:extLst>
          </p:nvPr>
        </p:nvGraphicFramePr>
        <p:xfrm>
          <a:off x="540327" y="221673"/>
          <a:ext cx="11236037" cy="5793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7654">
                  <a:extLst>
                    <a:ext uri="{9D8B030D-6E8A-4147-A177-3AD203B41FA5}">
                      <a16:colId xmlns:a16="http://schemas.microsoft.com/office/drawing/2014/main" val="1393704136"/>
                    </a:ext>
                  </a:extLst>
                </a:gridCol>
                <a:gridCol w="953694">
                  <a:extLst>
                    <a:ext uri="{9D8B030D-6E8A-4147-A177-3AD203B41FA5}">
                      <a16:colId xmlns:a16="http://schemas.microsoft.com/office/drawing/2014/main" val="3469114049"/>
                    </a:ext>
                  </a:extLst>
                </a:gridCol>
                <a:gridCol w="953694">
                  <a:extLst>
                    <a:ext uri="{9D8B030D-6E8A-4147-A177-3AD203B41FA5}">
                      <a16:colId xmlns:a16="http://schemas.microsoft.com/office/drawing/2014/main" val="3075837855"/>
                    </a:ext>
                  </a:extLst>
                </a:gridCol>
                <a:gridCol w="953694">
                  <a:extLst>
                    <a:ext uri="{9D8B030D-6E8A-4147-A177-3AD203B41FA5}">
                      <a16:colId xmlns:a16="http://schemas.microsoft.com/office/drawing/2014/main" val="4134479397"/>
                    </a:ext>
                  </a:extLst>
                </a:gridCol>
                <a:gridCol w="811187">
                  <a:extLst>
                    <a:ext uri="{9D8B030D-6E8A-4147-A177-3AD203B41FA5}">
                      <a16:colId xmlns:a16="http://schemas.microsoft.com/office/drawing/2014/main" val="2680790266"/>
                    </a:ext>
                  </a:extLst>
                </a:gridCol>
                <a:gridCol w="953694">
                  <a:extLst>
                    <a:ext uri="{9D8B030D-6E8A-4147-A177-3AD203B41FA5}">
                      <a16:colId xmlns:a16="http://schemas.microsoft.com/office/drawing/2014/main" val="3744394724"/>
                    </a:ext>
                  </a:extLst>
                </a:gridCol>
                <a:gridCol w="833111">
                  <a:extLst>
                    <a:ext uri="{9D8B030D-6E8A-4147-A177-3AD203B41FA5}">
                      <a16:colId xmlns:a16="http://schemas.microsoft.com/office/drawing/2014/main" val="1582937264"/>
                    </a:ext>
                  </a:extLst>
                </a:gridCol>
                <a:gridCol w="1008503">
                  <a:extLst>
                    <a:ext uri="{9D8B030D-6E8A-4147-A177-3AD203B41FA5}">
                      <a16:colId xmlns:a16="http://schemas.microsoft.com/office/drawing/2014/main" val="3421220294"/>
                    </a:ext>
                  </a:extLst>
                </a:gridCol>
                <a:gridCol w="920806">
                  <a:extLst>
                    <a:ext uri="{9D8B030D-6E8A-4147-A177-3AD203B41FA5}">
                      <a16:colId xmlns:a16="http://schemas.microsoft.com/office/drawing/2014/main" val="3376087463"/>
                    </a:ext>
                  </a:extLst>
                </a:gridCol>
              </a:tblGrid>
              <a:tr h="214570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Įstaigos pavadinimas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2022-2023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2023-2024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2024-2025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2025-2026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245669"/>
                  </a:ext>
                </a:extLst>
              </a:tr>
              <a:tr h="21457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Grupių sk. 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Vaikų sk,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Grupių sk. 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Vaikų sk.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Grupių sk. 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Vaikų sk.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Grupių sk. 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Vaikų sk.</a:t>
                      </a:r>
                      <a:endParaRPr lang="lt-LT" sz="8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650929184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Aleksoto lopšelis-darželis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218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216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199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12308206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"Atžalėlė"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2822549308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"Aušrinė"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243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910034331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"Aviliukas"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795822368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"Ąžuoliukas"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069807444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"Bitutė"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4040080346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"Boružėlė"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2309605395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"Čiauškutis"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190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174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2137563383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"Daigelis"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578256876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"Dobilėlis"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527161184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"Drevinukas"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170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559574381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"Dvarelis"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874810195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"Ežiukas"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4235485826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"Gandriukas"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177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164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673771835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"Giliukas"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198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733712579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"Gintarėlis"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230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209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214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2108933420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"Girinukas"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216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221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040698098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"Girstutis"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168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996650611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"Klausutis"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97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979098377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"Klevelis"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2055456145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"Klumpelė"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405338578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"Kregždutė"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3365349135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"Kūlverstukas"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174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151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145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661242718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"Lakštutė"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129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132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133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8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127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509262631"/>
                  </a:ext>
                </a:extLst>
              </a:tr>
              <a:tr h="21457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Kauno lopšelis-darželis "Liepaitė"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107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105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116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>
                          <a:effectLst/>
                        </a:rPr>
                        <a:t>6</a:t>
                      </a:r>
                      <a:endParaRPr lang="lt-LT" sz="8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800" u="none" strike="noStrike" dirty="0">
                          <a:effectLst/>
                        </a:rPr>
                        <a:t>111</a:t>
                      </a:r>
                      <a:endParaRPr lang="lt-LT" sz="8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7355" marR="7355" marT="7355" marB="0"/>
                </a:tc>
                <a:extLst>
                  <a:ext uri="{0D108BD9-81ED-4DB2-BD59-A6C34878D82A}">
                    <a16:rowId xmlns:a16="http://schemas.microsoft.com/office/drawing/2014/main" val="110569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57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BE9AA-BDE9-0058-E7E4-7EB4EA62A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AD19EC66-86AF-F79F-E27D-F9559554F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204960"/>
              </p:ext>
            </p:extLst>
          </p:nvPr>
        </p:nvGraphicFramePr>
        <p:xfrm>
          <a:off x="1191491" y="96981"/>
          <a:ext cx="10072255" cy="5985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5437">
                  <a:extLst>
                    <a:ext uri="{9D8B030D-6E8A-4147-A177-3AD203B41FA5}">
                      <a16:colId xmlns:a16="http://schemas.microsoft.com/office/drawing/2014/main" val="3514709076"/>
                    </a:ext>
                  </a:extLst>
                </a:gridCol>
                <a:gridCol w="821776">
                  <a:extLst>
                    <a:ext uri="{9D8B030D-6E8A-4147-A177-3AD203B41FA5}">
                      <a16:colId xmlns:a16="http://schemas.microsoft.com/office/drawing/2014/main" val="46823978"/>
                    </a:ext>
                  </a:extLst>
                </a:gridCol>
                <a:gridCol w="821776">
                  <a:extLst>
                    <a:ext uri="{9D8B030D-6E8A-4147-A177-3AD203B41FA5}">
                      <a16:colId xmlns:a16="http://schemas.microsoft.com/office/drawing/2014/main" val="952022331"/>
                    </a:ext>
                  </a:extLst>
                </a:gridCol>
                <a:gridCol w="821776">
                  <a:extLst>
                    <a:ext uri="{9D8B030D-6E8A-4147-A177-3AD203B41FA5}">
                      <a16:colId xmlns:a16="http://schemas.microsoft.com/office/drawing/2014/main" val="3649676871"/>
                    </a:ext>
                  </a:extLst>
                </a:gridCol>
                <a:gridCol w="698980">
                  <a:extLst>
                    <a:ext uri="{9D8B030D-6E8A-4147-A177-3AD203B41FA5}">
                      <a16:colId xmlns:a16="http://schemas.microsoft.com/office/drawing/2014/main" val="3279033983"/>
                    </a:ext>
                  </a:extLst>
                </a:gridCol>
                <a:gridCol w="821776">
                  <a:extLst>
                    <a:ext uri="{9D8B030D-6E8A-4147-A177-3AD203B41FA5}">
                      <a16:colId xmlns:a16="http://schemas.microsoft.com/office/drawing/2014/main" val="2943002356"/>
                    </a:ext>
                  </a:extLst>
                </a:gridCol>
                <a:gridCol w="717871">
                  <a:extLst>
                    <a:ext uri="{9D8B030D-6E8A-4147-A177-3AD203B41FA5}">
                      <a16:colId xmlns:a16="http://schemas.microsoft.com/office/drawing/2014/main" val="3409755466"/>
                    </a:ext>
                  </a:extLst>
                </a:gridCol>
                <a:gridCol w="869003">
                  <a:extLst>
                    <a:ext uri="{9D8B030D-6E8A-4147-A177-3AD203B41FA5}">
                      <a16:colId xmlns:a16="http://schemas.microsoft.com/office/drawing/2014/main" val="3941094195"/>
                    </a:ext>
                  </a:extLst>
                </a:gridCol>
                <a:gridCol w="793438">
                  <a:extLst>
                    <a:ext uri="{9D8B030D-6E8A-4147-A177-3AD203B41FA5}">
                      <a16:colId xmlns:a16="http://schemas.microsoft.com/office/drawing/2014/main" val="273810591"/>
                    </a:ext>
                  </a:extLst>
                </a:gridCol>
                <a:gridCol w="390422">
                  <a:extLst>
                    <a:ext uri="{9D8B030D-6E8A-4147-A177-3AD203B41FA5}">
                      <a16:colId xmlns:a16="http://schemas.microsoft.com/office/drawing/2014/main" val="3554364932"/>
                    </a:ext>
                  </a:extLst>
                </a:gridCol>
              </a:tblGrid>
              <a:tr h="199505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Įstaigos pavadinimas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2022-2023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2023-2024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2024-2025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2025-2026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153248285"/>
                  </a:ext>
                </a:extLst>
              </a:tr>
              <a:tr h="199505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sk,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569440906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"Linelis"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064252075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"Malūnėlis"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05052940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"Mažylis"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485008033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"Naminukas"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233760930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"Nežiniukas"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216917291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"Obelėlė"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531371124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"Pagrandukas"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05542488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Panemunės lopšelis-darželis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801059831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"Pasaka"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423016972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"Pelėdžiukas"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045760025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"Pienė"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836515850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"Pušaitė"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50961449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 lopšelis-darželis "Pušynėlis"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188479411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"Rasytė"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60788754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"Rokutis"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5389117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"Sadutė"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085070905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"Saulutė"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904120343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"Smalsutis"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919674501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"Spindulėlis"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159829564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"Spindulys"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704361742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"Spragtukas"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498435640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"Svirnelis"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381915197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Šančių lopšelis-darželis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776798630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"Šarkelė"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540128744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"Šermukšnėlis"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229629391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"Šilelis"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563526970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"Šilinukas"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134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779564264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"Šnekutis"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 </a:t>
                      </a: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035293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11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B10DC-0D24-9244-955E-579CEDB04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548CD729-5F14-62EB-97E8-F7501D5B01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261714"/>
              </p:ext>
            </p:extLst>
          </p:nvPr>
        </p:nvGraphicFramePr>
        <p:xfrm>
          <a:off x="1080655" y="152399"/>
          <a:ext cx="10432469" cy="5929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4009">
                  <a:extLst>
                    <a:ext uri="{9D8B030D-6E8A-4147-A177-3AD203B41FA5}">
                      <a16:colId xmlns:a16="http://schemas.microsoft.com/office/drawing/2014/main" val="4114069075"/>
                    </a:ext>
                  </a:extLst>
                </a:gridCol>
                <a:gridCol w="851164">
                  <a:extLst>
                    <a:ext uri="{9D8B030D-6E8A-4147-A177-3AD203B41FA5}">
                      <a16:colId xmlns:a16="http://schemas.microsoft.com/office/drawing/2014/main" val="1714757848"/>
                    </a:ext>
                  </a:extLst>
                </a:gridCol>
                <a:gridCol w="851164">
                  <a:extLst>
                    <a:ext uri="{9D8B030D-6E8A-4147-A177-3AD203B41FA5}">
                      <a16:colId xmlns:a16="http://schemas.microsoft.com/office/drawing/2014/main" val="3225616415"/>
                    </a:ext>
                  </a:extLst>
                </a:gridCol>
                <a:gridCol w="851164">
                  <a:extLst>
                    <a:ext uri="{9D8B030D-6E8A-4147-A177-3AD203B41FA5}">
                      <a16:colId xmlns:a16="http://schemas.microsoft.com/office/drawing/2014/main" val="1865523163"/>
                    </a:ext>
                  </a:extLst>
                </a:gridCol>
                <a:gridCol w="723978">
                  <a:extLst>
                    <a:ext uri="{9D8B030D-6E8A-4147-A177-3AD203B41FA5}">
                      <a16:colId xmlns:a16="http://schemas.microsoft.com/office/drawing/2014/main" val="2273455200"/>
                    </a:ext>
                  </a:extLst>
                </a:gridCol>
                <a:gridCol w="851164">
                  <a:extLst>
                    <a:ext uri="{9D8B030D-6E8A-4147-A177-3AD203B41FA5}">
                      <a16:colId xmlns:a16="http://schemas.microsoft.com/office/drawing/2014/main" val="3667853567"/>
                    </a:ext>
                  </a:extLst>
                </a:gridCol>
                <a:gridCol w="743545">
                  <a:extLst>
                    <a:ext uri="{9D8B030D-6E8A-4147-A177-3AD203B41FA5}">
                      <a16:colId xmlns:a16="http://schemas.microsoft.com/office/drawing/2014/main" val="4133334808"/>
                    </a:ext>
                  </a:extLst>
                </a:gridCol>
                <a:gridCol w="900081">
                  <a:extLst>
                    <a:ext uri="{9D8B030D-6E8A-4147-A177-3AD203B41FA5}">
                      <a16:colId xmlns:a16="http://schemas.microsoft.com/office/drawing/2014/main" val="2318506260"/>
                    </a:ext>
                  </a:extLst>
                </a:gridCol>
                <a:gridCol w="821814">
                  <a:extLst>
                    <a:ext uri="{9D8B030D-6E8A-4147-A177-3AD203B41FA5}">
                      <a16:colId xmlns:a16="http://schemas.microsoft.com/office/drawing/2014/main" val="1430943445"/>
                    </a:ext>
                  </a:extLst>
                </a:gridCol>
                <a:gridCol w="404386">
                  <a:extLst>
                    <a:ext uri="{9D8B030D-6E8A-4147-A177-3AD203B41FA5}">
                      <a16:colId xmlns:a16="http://schemas.microsoft.com/office/drawing/2014/main" val="2168298364"/>
                    </a:ext>
                  </a:extLst>
                </a:gridCol>
              </a:tblGrid>
              <a:tr h="197658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Įstaigos pavadinimas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2022-2023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2023-2024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2024-2025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2025-2026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005594551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sk,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Grupių sk. 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Vaikų sk.</a:t>
                      </a:r>
                      <a:endParaRPr lang="lt-LT" sz="7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842944422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Tirkiliškių lopšelis-darželis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644124367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"Tukas"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235074162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"Vaidilutė"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142052436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"Vaikystė"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022288566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"Vaikystės takas"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167070202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"Vaivorykštė"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80117007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"Varpelis"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91755886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"Vėrinėlis"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877005064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"Vilnelė"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691603102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"Vyturėlis"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086200794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"Volungėlė"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233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629996375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"Žara"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906598466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"Želmenėlis"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1936042198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"Žemyna"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166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249581420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"Židinėlis"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214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339179893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"Žiedelis"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809999545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"Žilvitis"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50626995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"Žingsnelis"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004696841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"Žuvintas"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023878473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lopšelis-darželis "Žvangutis"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221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229527630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menų darželis "Etiudas"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923547176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Valdorfo darželis "Šaltinėlis"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152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227433355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Žaliakalnio lopšelis-darželis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190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171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145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280699849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mokykla-darželis "Rūtelė"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420915208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mokykla-darželis "Šviesa"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64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61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308855764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Montesori mokykla-darželis "Žiburėlis"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7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120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115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3021982434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Motiejaus Valančiaus mokykla-darželis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31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46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 </a:t>
                      </a:r>
                      <a:endParaRPr lang="lt-LT" sz="7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2226789669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Kauno Tirkiliškių mokykla-darželis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40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2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39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3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700" u="none" strike="noStrike">
                          <a:effectLst/>
                        </a:rPr>
                        <a:t>58</a:t>
                      </a:r>
                      <a:endParaRPr lang="lt-LT" sz="7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t-LT" sz="700" u="none" strike="noStrike" dirty="0">
                          <a:effectLst/>
                        </a:rPr>
                        <a:t> </a:t>
                      </a:r>
                      <a:endParaRPr lang="lt-LT" sz="7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19" marR="6619" marT="6619" marB="0" anchor="b"/>
                </a:tc>
                <a:extLst>
                  <a:ext uri="{0D108BD9-81ED-4DB2-BD59-A6C34878D82A}">
                    <a16:rowId xmlns:a16="http://schemas.microsoft.com/office/drawing/2014/main" val="458919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69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CA163-E594-84BD-8B77-F37898F0D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0F33BFD2-B485-A714-F8D8-A6585ECF8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402368"/>
              </p:ext>
            </p:extLst>
          </p:nvPr>
        </p:nvGraphicFramePr>
        <p:xfrm>
          <a:off x="495300" y="266700"/>
          <a:ext cx="10934698" cy="4561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4467">
                  <a:extLst>
                    <a:ext uri="{9D8B030D-6E8A-4147-A177-3AD203B41FA5}">
                      <a16:colId xmlns:a16="http://schemas.microsoft.com/office/drawing/2014/main" val="1754340932"/>
                    </a:ext>
                  </a:extLst>
                </a:gridCol>
                <a:gridCol w="928116">
                  <a:extLst>
                    <a:ext uri="{9D8B030D-6E8A-4147-A177-3AD203B41FA5}">
                      <a16:colId xmlns:a16="http://schemas.microsoft.com/office/drawing/2014/main" val="3038447569"/>
                    </a:ext>
                  </a:extLst>
                </a:gridCol>
                <a:gridCol w="928116">
                  <a:extLst>
                    <a:ext uri="{9D8B030D-6E8A-4147-A177-3AD203B41FA5}">
                      <a16:colId xmlns:a16="http://schemas.microsoft.com/office/drawing/2014/main" val="3826418719"/>
                    </a:ext>
                  </a:extLst>
                </a:gridCol>
                <a:gridCol w="928116">
                  <a:extLst>
                    <a:ext uri="{9D8B030D-6E8A-4147-A177-3AD203B41FA5}">
                      <a16:colId xmlns:a16="http://schemas.microsoft.com/office/drawing/2014/main" val="376695753"/>
                    </a:ext>
                  </a:extLst>
                </a:gridCol>
                <a:gridCol w="789431">
                  <a:extLst>
                    <a:ext uri="{9D8B030D-6E8A-4147-A177-3AD203B41FA5}">
                      <a16:colId xmlns:a16="http://schemas.microsoft.com/office/drawing/2014/main" val="886926300"/>
                    </a:ext>
                  </a:extLst>
                </a:gridCol>
                <a:gridCol w="928116">
                  <a:extLst>
                    <a:ext uri="{9D8B030D-6E8A-4147-A177-3AD203B41FA5}">
                      <a16:colId xmlns:a16="http://schemas.microsoft.com/office/drawing/2014/main" val="347071178"/>
                    </a:ext>
                  </a:extLst>
                </a:gridCol>
                <a:gridCol w="810768">
                  <a:extLst>
                    <a:ext uri="{9D8B030D-6E8A-4147-A177-3AD203B41FA5}">
                      <a16:colId xmlns:a16="http://schemas.microsoft.com/office/drawing/2014/main" val="2520323233"/>
                    </a:ext>
                  </a:extLst>
                </a:gridCol>
                <a:gridCol w="981456">
                  <a:extLst>
                    <a:ext uri="{9D8B030D-6E8A-4147-A177-3AD203B41FA5}">
                      <a16:colId xmlns:a16="http://schemas.microsoft.com/office/drawing/2014/main" val="2412231734"/>
                    </a:ext>
                  </a:extLst>
                </a:gridCol>
                <a:gridCol w="896112">
                  <a:extLst>
                    <a:ext uri="{9D8B030D-6E8A-4147-A177-3AD203B41FA5}">
                      <a16:colId xmlns:a16="http://schemas.microsoft.com/office/drawing/2014/main" val="1148049516"/>
                    </a:ext>
                  </a:extLst>
                </a:gridCol>
              </a:tblGrid>
              <a:tr h="337747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 dirty="0">
                          <a:effectLst/>
                        </a:rPr>
                        <a:t>Įstaigos pavadinimas</a:t>
                      </a:r>
                      <a:endParaRPr lang="lt-LT" sz="105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2022-2023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2023-2024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2024-2025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2025-2026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747246"/>
                  </a:ext>
                </a:extLst>
              </a:tr>
              <a:tr h="33774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Grupių sk. 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Vaikų sk,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Grupių sk. 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Vaikų sk.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Grupių sk. 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Vaikų sk.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Grupių sk. 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Vaikų sk.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28722978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"Nemuno"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111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54666826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Aleksandro Stulginskio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150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121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100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78827622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Bernardo Brazdžionio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126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80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95986435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50" u="none" strike="noStrike">
                          <a:effectLst/>
                        </a:rPr>
                        <a:t>Kauno Jono ir Petro Vileišių mokykla</a:t>
                      </a:r>
                      <a:endParaRPr lang="pt-BR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84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1318021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Vaišvydavos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50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74466627"/>
                  </a:ext>
                </a:extLst>
              </a:tr>
              <a:tr h="50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Vytauto Didžiojo universiteto klasikinio ugdymo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6153488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tarptautinė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113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95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72574761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kurčiųjų ir neprigirdinčiųjų ugdymo centras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763247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50" u="none" strike="noStrike">
                          <a:effectLst/>
                        </a:rPr>
                        <a:t>Kauno Prano Daunio ugdymo centras</a:t>
                      </a:r>
                      <a:endParaRPr lang="it-I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19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20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39475582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šv. Roko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08180558"/>
                  </a:ext>
                </a:extLst>
              </a:tr>
              <a:tr h="33774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Iš viso: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803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13 779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807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13 443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813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13 037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789</a:t>
                      </a:r>
                      <a:endParaRPr lang="lt-LT" sz="1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12 432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8056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029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1384</Words>
  <Application>Microsoft Office PowerPoint</Application>
  <PresentationFormat>Plačiaekranė</PresentationFormat>
  <Paragraphs>942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6</vt:i4>
      </vt:variant>
    </vt:vector>
  </HeadingPairs>
  <TitlesOfParts>
    <vt:vector size="12" baseType="lpstr">
      <vt:lpstr>Arial</vt:lpstr>
      <vt:lpstr>Open Sans</vt:lpstr>
      <vt:lpstr>Open Sans ExtraBold</vt:lpstr>
      <vt:lpstr>Tahoma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2026-02-27T08:29:48Z</dcterms:modified>
</cp:coreProperties>
</file>