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  <p:sldId id="274" r:id="rId3"/>
    <p:sldId id="275" r:id="rId4"/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i="0" u="none" strike="noStrike" kern="1200" spc="0" baseline="0" dirty="0">
                <a:solidFill>
                  <a:schemeClr val="bg2">
                    <a:lumMod val="10000"/>
                  </a:schemeClr>
                </a:solidFill>
                <a:effectLst/>
              </a:rPr>
              <a:t>7. Ikimokyklinio amžiaus vaikų skaičiaus kaita Kauno miesto ikimokyklinėse įstaigose</a:t>
            </a:r>
            <a:endParaRPr lang="lt-LT" sz="2000" b="0" i="0" u="none" strike="noStrike" kern="1200" spc="0" baseline="0" dirty="0">
              <a:solidFill>
                <a:schemeClr val="bg2">
                  <a:lumMod val="10000"/>
                </a:scheme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Lapas1!$A$3:$A$7</c:f>
              <c:strCache>
                <c:ptCount val="5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  <c:pt idx="4">
                  <c:v>2024-2025</c:v>
                </c:pt>
              </c:strCache>
            </c:strRef>
          </c:cat>
          <c:val>
            <c:numRef>
              <c:f>Lapas1!$B$3:$B$7</c:f>
              <c:numCache>
                <c:formatCode>#,##0</c:formatCode>
                <c:ptCount val="5"/>
                <c:pt idx="0">
                  <c:v>13781</c:v>
                </c:pt>
                <c:pt idx="1">
                  <c:v>13622</c:v>
                </c:pt>
                <c:pt idx="2">
                  <c:v>13779</c:v>
                </c:pt>
                <c:pt idx="3">
                  <c:v>13443</c:v>
                </c:pt>
                <c:pt idx="4">
                  <c:v>13037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78-45CF-90AE-93F200AA9A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5393568"/>
        <c:axId val="955441088"/>
      </c:lineChart>
      <c:catAx>
        <c:axId val="95539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55441088"/>
        <c:crosses val="autoZero"/>
        <c:auto val="1"/>
        <c:lblAlgn val="ctr"/>
        <c:lblOffset val="100"/>
        <c:noMultiLvlLbl val="0"/>
      </c:catAx>
      <c:valAx>
        <c:axId val="95544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5539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800" b="1">
                <a:solidFill>
                  <a:schemeClr val="bg2">
                    <a:lumMod val="10000"/>
                  </a:schemeClr>
                </a:solidFill>
              </a:rPr>
              <a:t>Grupių skaičiaus kaita savivaldybės ikimokyklinėse įstaigose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Puslapis1_1!$B$1</c:f>
              <c:strCache>
                <c:ptCount val="1"/>
                <c:pt idx="0">
                  <c:v>Grupių skaičius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Puslapis1_1!$A$3:$A$7</c:f>
              <c:strCache>
                <c:ptCount val="5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  <c:pt idx="4">
                  <c:v>2024-2025</c:v>
                </c:pt>
              </c:strCache>
            </c:strRef>
          </c:cat>
          <c:val>
            <c:numRef>
              <c:f>Puslapis1_1!$B$3:$B$7</c:f>
              <c:numCache>
                <c:formatCode>#,##0</c:formatCode>
                <c:ptCount val="5"/>
                <c:pt idx="0">
                  <c:v>785</c:v>
                </c:pt>
                <c:pt idx="1">
                  <c:v>789</c:v>
                </c:pt>
                <c:pt idx="2">
                  <c:v>803</c:v>
                </c:pt>
                <c:pt idx="3">
                  <c:v>807</c:v>
                </c:pt>
                <c:pt idx="4">
                  <c:v>813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BC-4804-833E-7A3619EE82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8927272"/>
        <c:axId val="578927600"/>
      </c:lineChart>
      <c:catAx>
        <c:axId val="578927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78927600"/>
        <c:crosses val="autoZero"/>
        <c:auto val="1"/>
        <c:lblAlgn val="ctr"/>
        <c:lblOffset val="100"/>
        <c:noMultiLvlLbl val="0"/>
      </c:catAx>
      <c:valAx>
        <c:axId val="57892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78927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57978C17-9D07-E1EA-DDCC-E164735D3B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443015"/>
              </p:ext>
            </p:extLst>
          </p:nvPr>
        </p:nvGraphicFramePr>
        <p:xfrm>
          <a:off x="1580972" y="218230"/>
          <a:ext cx="9391828" cy="2926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7515561"/>
              </p:ext>
            </p:extLst>
          </p:nvPr>
        </p:nvGraphicFramePr>
        <p:xfrm>
          <a:off x="1580972" y="3234895"/>
          <a:ext cx="9255095" cy="2388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Lentelė 2">
            <a:extLst>
              <a:ext uri="{FF2B5EF4-FFF2-40B4-BE49-F238E27FC236}">
                <a16:creationId xmlns:a16="http://schemas.microsoft.com/office/drawing/2014/main" id="{61A4ABFE-DA9B-C20E-18AE-0A3AE4E90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557347"/>
              </p:ext>
            </p:extLst>
          </p:nvPr>
        </p:nvGraphicFramePr>
        <p:xfrm>
          <a:off x="1204956" y="598206"/>
          <a:ext cx="9844754" cy="54778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38">
                  <a:extLst>
                    <a:ext uri="{9D8B030D-6E8A-4147-A177-3AD203B41FA5}">
                      <a16:colId xmlns:a16="http://schemas.microsoft.com/office/drawing/2014/main" val="4094551612"/>
                    </a:ext>
                  </a:extLst>
                </a:gridCol>
                <a:gridCol w="854784">
                  <a:extLst>
                    <a:ext uri="{9D8B030D-6E8A-4147-A177-3AD203B41FA5}">
                      <a16:colId xmlns:a16="http://schemas.microsoft.com/office/drawing/2014/main" val="1421704556"/>
                    </a:ext>
                  </a:extLst>
                </a:gridCol>
                <a:gridCol w="854784">
                  <a:extLst>
                    <a:ext uri="{9D8B030D-6E8A-4147-A177-3AD203B41FA5}">
                      <a16:colId xmlns:a16="http://schemas.microsoft.com/office/drawing/2014/main" val="3066648544"/>
                    </a:ext>
                  </a:extLst>
                </a:gridCol>
                <a:gridCol w="854784">
                  <a:extLst>
                    <a:ext uri="{9D8B030D-6E8A-4147-A177-3AD203B41FA5}">
                      <a16:colId xmlns:a16="http://schemas.microsoft.com/office/drawing/2014/main" val="58624817"/>
                    </a:ext>
                  </a:extLst>
                </a:gridCol>
                <a:gridCol w="854784">
                  <a:extLst>
                    <a:ext uri="{9D8B030D-6E8A-4147-A177-3AD203B41FA5}">
                      <a16:colId xmlns:a16="http://schemas.microsoft.com/office/drawing/2014/main" val="4021030001"/>
                    </a:ext>
                  </a:extLst>
                </a:gridCol>
                <a:gridCol w="854784">
                  <a:extLst>
                    <a:ext uri="{9D8B030D-6E8A-4147-A177-3AD203B41FA5}">
                      <a16:colId xmlns:a16="http://schemas.microsoft.com/office/drawing/2014/main" val="466326066"/>
                    </a:ext>
                  </a:extLst>
                </a:gridCol>
                <a:gridCol w="628806">
                  <a:extLst>
                    <a:ext uri="{9D8B030D-6E8A-4147-A177-3AD203B41FA5}">
                      <a16:colId xmlns:a16="http://schemas.microsoft.com/office/drawing/2014/main" val="701868084"/>
                    </a:ext>
                  </a:extLst>
                </a:gridCol>
                <a:gridCol w="854784">
                  <a:extLst>
                    <a:ext uri="{9D8B030D-6E8A-4147-A177-3AD203B41FA5}">
                      <a16:colId xmlns:a16="http://schemas.microsoft.com/office/drawing/2014/main" val="3197907346"/>
                    </a:ext>
                  </a:extLst>
                </a:gridCol>
                <a:gridCol w="628806">
                  <a:extLst>
                    <a:ext uri="{9D8B030D-6E8A-4147-A177-3AD203B41FA5}">
                      <a16:colId xmlns:a16="http://schemas.microsoft.com/office/drawing/2014/main" val="2759683087"/>
                    </a:ext>
                  </a:extLst>
                </a:gridCol>
              </a:tblGrid>
              <a:tr h="15428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Įstaigos pavadinimas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2021-2022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2022-2023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2023-2024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2024-2025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133436"/>
                  </a:ext>
                </a:extLst>
              </a:tr>
              <a:tr h="23210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4282421817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Aleksoto lopšelis-darželis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2478828420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"Atžalėlė"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771596200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"Aušrinė"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629937625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"Aviliukas"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532653647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"Ąžuoliukas"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2070450281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"Bitutė"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1175073116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"Boružėlė"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4290138628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"Čiauškutis"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2877023276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"Daigelis"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3148406169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"Dobilėlis"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715218225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"Drevinukas"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3674632448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"Dvarelis"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3910654825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"Ežiukas"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403206429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"Gandriukas"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682409720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"Giliukas"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1398695925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"Gintarėlis"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3462689829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"Girinukas"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2560743937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"Girstutis"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4242556742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"Klausutis"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1716157834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"Klevelis"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2475210334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"Klumpelė"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1540236972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"Kodėlčiukas"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val="3829652848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"Kregždutė"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1821686700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"Kūlverstukas"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3386006398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"Lakštutė"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881928986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"Liepaitė"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68334547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"Linelis"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812638666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"Malūnėlis"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4173959366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"Mažylis"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788598024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"Naminukas"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2250848751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"Nežiniukas"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417659293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"Obelėlė"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val="2215525183"/>
                  </a:ext>
                </a:extLst>
              </a:tr>
              <a:tr h="154287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"Pagrandukas"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197</a:t>
                      </a:r>
                      <a:endParaRPr lang="lt-LT" sz="600" b="0" i="0" u="none" strike="noStrike" dirty="0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593" marR="5593" marT="5593" marB="0"/>
                </a:tc>
                <a:extLst>
                  <a:ext uri="{0D108BD9-81ED-4DB2-BD59-A6C34878D82A}">
                    <a16:rowId xmlns:a16="http://schemas.microsoft.com/office/drawing/2014/main" val="387189803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27AEF80-C18E-6B91-71F1-25C51A1DBE76}"/>
              </a:ext>
            </a:extLst>
          </p:cNvPr>
          <p:cNvSpPr txBox="1"/>
          <p:nvPr/>
        </p:nvSpPr>
        <p:spPr>
          <a:xfrm>
            <a:off x="2903433" y="0"/>
            <a:ext cx="6097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Grupių ir vaikų skaičiaus kaita Kauno miesto ikimokyklinėse įstaigose</a:t>
            </a:r>
            <a:endParaRPr lang="lt-LT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089B02-15C4-2B8B-26DB-3E3171797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83205B-DA02-E644-7954-0D8C0A57CF45}"/>
              </a:ext>
            </a:extLst>
          </p:cNvPr>
          <p:cNvSpPr txBox="1"/>
          <p:nvPr/>
        </p:nvSpPr>
        <p:spPr>
          <a:xfrm>
            <a:off x="2843613" y="116942"/>
            <a:ext cx="6097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Grupių ir vaikų skaičiaus kaita Kauno miesto ikimokyklinėse įstaigose</a:t>
            </a:r>
            <a:endParaRPr lang="lt-LT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Lentelė 3">
            <a:extLst>
              <a:ext uri="{FF2B5EF4-FFF2-40B4-BE49-F238E27FC236}">
                <a16:creationId xmlns:a16="http://schemas.microsoft.com/office/drawing/2014/main" id="{508A501D-700F-43B4-FFC0-EBFD50CD5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148632"/>
              </p:ext>
            </p:extLst>
          </p:nvPr>
        </p:nvGraphicFramePr>
        <p:xfrm>
          <a:off x="1153682" y="763274"/>
          <a:ext cx="10195133" cy="5287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525">
                  <a:extLst>
                    <a:ext uri="{9D8B030D-6E8A-4147-A177-3AD203B41FA5}">
                      <a16:colId xmlns:a16="http://schemas.microsoft.com/office/drawing/2014/main" val="3789641858"/>
                    </a:ext>
                  </a:extLst>
                </a:gridCol>
                <a:gridCol w="885206">
                  <a:extLst>
                    <a:ext uri="{9D8B030D-6E8A-4147-A177-3AD203B41FA5}">
                      <a16:colId xmlns:a16="http://schemas.microsoft.com/office/drawing/2014/main" val="1751602009"/>
                    </a:ext>
                  </a:extLst>
                </a:gridCol>
                <a:gridCol w="885206">
                  <a:extLst>
                    <a:ext uri="{9D8B030D-6E8A-4147-A177-3AD203B41FA5}">
                      <a16:colId xmlns:a16="http://schemas.microsoft.com/office/drawing/2014/main" val="3174665131"/>
                    </a:ext>
                  </a:extLst>
                </a:gridCol>
                <a:gridCol w="885206">
                  <a:extLst>
                    <a:ext uri="{9D8B030D-6E8A-4147-A177-3AD203B41FA5}">
                      <a16:colId xmlns:a16="http://schemas.microsoft.com/office/drawing/2014/main" val="82420267"/>
                    </a:ext>
                  </a:extLst>
                </a:gridCol>
                <a:gridCol w="885206">
                  <a:extLst>
                    <a:ext uri="{9D8B030D-6E8A-4147-A177-3AD203B41FA5}">
                      <a16:colId xmlns:a16="http://schemas.microsoft.com/office/drawing/2014/main" val="2656764977"/>
                    </a:ext>
                  </a:extLst>
                </a:gridCol>
                <a:gridCol w="885206">
                  <a:extLst>
                    <a:ext uri="{9D8B030D-6E8A-4147-A177-3AD203B41FA5}">
                      <a16:colId xmlns:a16="http://schemas.microsoft.com/office/drawing/2014/main" val="534438949"/>
                    </a:ext>
                  </a:extLst>
                </a:gridCol>
                <a:gridCol w="651186">
                  <a:extLst>
                    <a:ext uri="{9D8B030D-6E8A-4147-A177-3AD203B41FA5}">
                      <a16:colId xmlns:a16="http://schemas.microsoft.com/office/drawing/2014/main" val="300894424"/>
                    </a:ext>
                  </a:extLst>
                </a:gridCol>
                <a:gridCol w="885206">
                  <a:extLst>
                    <a:ext uri="{9D8B030D-6E8A-4147-A177-3AD203B41FA5}">
                      <a16:colId xmlns:a16="http://schemas.microsoft.com/office/drawing/2014/main" val="1294185732"/>
                    </a:ext>
                  </a:extLst>
                </a:gridCol>
                <a:gridCol w="651186">
                  <a:extLst>
                    <a:ext uri="{9D8B030D-6E8A-4147-A177-3AD203B41FA5}">
                      <a16:colId xmlns:a16="http://schemas.microsoft.com/office/drawing/2014/main" val="2327393340"/>
                    </a:ext>
                  </a:extLst>
                </a:gridCol>
              </a:tblGrid>
              <a:tr h="15323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Įstaigos pavadinimas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2021-2022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2022-2023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2023-2024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2023-2025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690989"/>
                  </a:ext>
                </a:extLst>
              </a:tr>
              <a:tr h="230513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815514081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Panemunės lopšelis-darželis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140167433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"Pasaka"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762783600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"Pelėdžiukas"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125232872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sanatorinis lopšelis-darželis "Pienė"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4279708666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"Pušaitė"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075572285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sanatorinis lopšelis-darželis "Pušynėlis"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776615326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"Radastėlė"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extLst>
                  <a:ext uri="{0D108BD9-81ED-4DB2-BD59-A6C34878D82A}">
                    <a16:rowId xmlns:a16="http://schemas.microsoft.com/office/drawing/2014/main" val="3393770416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"Rasytė"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517659480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"Rokutis"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199668004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"Sadutė"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104749431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"Saulutė"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375946825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"Smalsutis"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640168554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"Spindulėlis"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811053693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"Spindulys"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943486216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"Spragtukas"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4262342364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"Svirnelis"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760548229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Šančių lopšelis-darželis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064362935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"Šarkelė"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842587390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"Šermukšnėlis"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866614949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"Šilelis"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579943536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"Šilinukas"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767465600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"Šnekutis"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197855896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Tirkiliškių lopšelis-darželis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506754817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"Tukas"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623664804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"Vaidilutė"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210258047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"Vaikystė"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933751423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"Vaikystės takas"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92255672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"Vaivorykštė"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110418440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"Varpelis"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4198110013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"Vėrinėlis"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982096744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"Vilnelė"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562027756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"Vyturėlis"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173</a:t>
                      </a:r>
                      <a:endParaRPr lang="lt-LT" sz="600" b="0" i="0" u="none" strike="noStrike" dirty="0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749364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073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1B178-6659-F1FE-A61E-00594359A2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8753DA-558F-3CD4-D210-808FAF8B0290}"/>
              </a:ext>
            </a:extLst>
          </p:cNvPr>
          <p:cNvSpPr txBox="1"/>
          <p:nvPr/>
        </p:nvSpPr>
        <p:spPr>
          <a:xfrm>
            <a:off x="2937616" y="219492"/>
            <a:ext cx="6097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Grupių ir vaikų skaičiaus kaita Kauno miesto ikimokyklinėse įstaigose</a:t>
            </a:r>
            <a:endParaRPr lang="lt-LT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Lentelė 3">
            <a:extLst>
              <a:ext uri="{FF2B5EF4-FFF2-40B4-BE49-F238E27FC236}">
                <a16:creationId xmlns:a16="http://schemas.microsoft.com/office/drawing/2014/main" id="{36DD6F97-75FE-2271-DD57-B922E8551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512235"/>
              </p:ext>
            </p:extLst>
          </p:nvPr>
        </p:nvGraphicFramePr>
        <p:xfrm>
          <a:off x="940037" y="865824"/>
          <a:ext cx="10178042" cy="5210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5522">
                  <a:extLst>
                    <a:ext uri="{9D8B030D-6E8A-4147-A177-3AD203B41FA5}">
                      <a16:colId xmlns:a16="http://schemas.microsoft.com/office/drawing/2014/main" val="1307381985"/>
                    </a:ext>
                  </a:extLst>
                </a:gridCol>
                <a:gridCol w="883722">
                  <a:extLst>
                    <a:ext uri="{9D8B030D-6E8A-4147-A177-3AD203B41FA5}">
                      <a16:colId xmlns:a16="http://schemas.microsoft.com/office/drawing/2014/main" val="3321662417"/>
                    </a:ext>
                  </a:extLst>
                </a:gridCol>
                <a:gridCol w="883722">
                  <a:extLst>
                    <a:ext uri="{9D8B030D-6E8A-4147-A177-3AD203B41FA5}">
                      <a16:colId xmlns:a16="http://schemas.microsoft.com/office/drawing/2014/main" val="23925230"/>
                    </a:ext>
                  </a:extLst>
                </a:gridCol>
                <a:gridCol w="883722">
                  <a:extLst>
                    <a:ext uri="{9D8B030D-6E8A-4147-A177-3AD203B41FA5}">
                      <a16:colId xmlns:a16="http://schemas.microsoft.com/office/drawing/2014/main" val="213758282"/>
                    </a:ext>
                  </a:extLst>
                </a:gridCol>
                <a:gridCol w="883722">
                  <a:extLst>
                    <a:ext uri="{9D8B030D-6E8A-4147-A177-3AD203B41FA5}">
                      <a16:colId xmlns:a16="http://schemas.microsoft.com/office/drawing/2014/main" val="4280972714"/>
                    </a:ext>
                  </a:extLst>
                </a:gridCol>
                <a:gridCol w="883722">
                  <a:extLst>
                    <a:ext uri="{9D8B030D-6E8A-4147-A177-3AD203B41FA5}">
                      <a16:colId xmlns:a16="http://schemas.microsoft.com/office/drawing/2014/main" val="1164479497"/>
                    </a:ext>
                  </a:extLst>
                </a:gridCol>
                <a:gridCol w="650094">
                  <a:extLst>
                    <a:ext uri="{9D8B030D-6E8A-4147-A177-3AD203B41FA5}">
                      <a16:colId xmlns:a16="http://schemas.microsoft.com/office/drawing/2014/main" val="1116503450"/>
                    </a:ext>
                  </a:extLst>
                </a:gridCol>
                <a:gridCol w="883722">
                  <a:extLst>
                    <a:ext uri="{9D8B030D-6E8A-4147-A177-3AD203B41FA5}">
                      <a16:colId xmlns:a16="http://schemas.microsoft.com/office/drawing/2014/main" val="686089625"/>
                    </a:ext>
                  </a:extLst>
                </a:gridCol>
                <a:gridCol w="650094">
                  <a:extLst>
                    <a:ext uri="{9D8B030D-6E8A-4147-A177-3AD203B41FA5}">
                      <a16:colId xmlns:a16="http://schemas.microsoft.com/office/drawing/2014/main" val="2428572755"/>
                    </a:ext>
                  </a:extLst>
                </a:gridCol>
              </a:tblGrid>
              <a:tr h="15100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Įstaigos pavadinimas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2021-2022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2022-2023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2023-2024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2024-2025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834524"/>
                  </a:ext>
                </a:extLst>
              </a:tr>
              <a:tr h="22715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Grupių sk. 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Vaikų sk,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764300258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"Volungėlė"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83194912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"Žara"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846370239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"Želmenėlis"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272715517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"Žemyna"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478535765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"Židinėlis"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824053352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"Žiedelis"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456576895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"Žilvitis"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163440709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"Žingsnelis"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379739968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"Žuvintas"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867413484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"Žvangutis"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25215170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menų darželis "Etiudas"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535174401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vaikų darželis "Raudonkepuraitė"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extLst>
                  <a:ext uri="{0D108BD9-81ED-4DB2-BD59-A6C34878D82A}">
                    <a16:rowId xmlns:a16="http://schemas.microsoft.com/office/drawing/2014/main" val="3569111568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vaikų darželis "Rudnosiukas"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extLst>
                  <a:ext uri="{0D108BD9-81ED-4DB2-BD59-A6C34878D82A}">
                    <a16:rowId xmlns:a16="http://schemas.microsoft.com/office/drawing/2014/main" val="2488599353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Valdorfo darželis "Šaltinėlis"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154638578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Žaliakalnio lopšelis-darželis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32505168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mokykla-darželis "Rūtelė"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144231666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mokykla-darželis "Šviesa"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4235567673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Montesori mokykla-darželis "Žiburėlis"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281568770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Motiejaus Valančiaus mokykla-darželis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208648087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Tirkiliškių mokykla-darželis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174089979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"Nemuno"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73642384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Aleksandro Stulginskio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1023379326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Bernardo Brazdžionio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2932201590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Kauno Jono ir Petro Vileišių mokykla</a:t>
                      </a:r>
                      <a:endParaRPr lang="pt-BR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706855982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Vaišvydavos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50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652615386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Vytauto Didžiojo universiteto klasikinio ugdymo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51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517790838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tarptautinė gimnazija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421162176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kurčiųjų ir neprigirdinčiųjų ugdymo centras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extLst>
                  <a:ext uri="{0D108BD9-81ED-4DB2-BD59-A6C34878D82A}">
                    <a16:rowId xmlns:a16="http://schemas.microsoft.com/office/drawing/2014/main" val="2386911422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it-IT" sz="600" u="none" strike="noStrike">
                          <a:effectLst/>
                        </a:rPr>
                        <a:t>Kauno Prano Daunio ugdymo centras</a:t>
                      </a:r>
                      <a:endParaRPr lang="it-I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061563026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specialioji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extLst>
                  <a:ext uri="{0D108BD9-81ED-4DB2-BD59-A6C34878D82A}">
                    <a16:rowId xmlns:a16="http://schemas.microsoft.com/office/drawing/2014/main" val="3563819809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šv. Roko mokykla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extLst>
                  <a:ext uri="{0D108BD9-81ED-4DB2-BD59-A6C34878D82A}">
                    <a16:rowId xmlns:a16="http://schemas.microsoft.com/office/drawing/2014/main" val="360012389"/>
                  </a:ext>
                </a:extLst>
              </a:tr>
              <a:tr h="151002"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Iš viso:</a:t>
                      </a:r>
                      <a:endParaRPr lang="lt-LT" sz="600" b="1" i="0" u="none" strike="noStrike">
                        <a:solidFill>
                          <a:srgbClr val="343334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789</a:t>
                      </a:r>
                      <a:endParaRPr lang="lt-LT" sz="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13 622</a:t>
                      </a:r>
                      <a:endParaRPr lang="lt-LT" sz="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803</a:t>
                      </a:r>
                      <a:endParaRPr lang="lt-LT" sz="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13 779</a:t>
                      </a:r>
                      <a:endParaRPr lang="lt-LT" sz="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807</a:t>
                      </a:r>
                      <a:endParaRPr lang="lt-LT" sz="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13 443</a:t>
                      </a:r>
                      <a:endParaRPr lang="lt-LT" sz="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813</a:t>
                      </a:r>
                      <a:endParaRPr lang="lt-LT" sz="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 dirty="0">
                          <a:effectLst/>
                        </a:rPr>
                        <a:t>13 037</a:t>
                      </a:r>
                      <a:endParaRPr lang="lt-LT" sz="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755" marR="5755" marT="5755" marB="0" anchor="b"/>
                </a:tc>
                <a:extLst>
                  <a:ext uri="{0D108BD9-81ED-4DB2-BD59-A6C34878D82A}">
                    <a16:rowId xmlns:a16="http://schemas.microsoft.com/office/drawing/2014/main" val="1734786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73517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</TotalTime>
  <Words>1387</Words>
  <Application>Microsoft Office PowerPoint</Application>
  <PresentationFormat>Plačiaekranė</PresentationFormat>
  <Paragraphs>917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10" baseType="lpstr">
      <vt:lpstr>Arial</vt:lpstr>
      <vt:lpstr>Open Sans</vt:lpstr>
      <vt:lpstr>Open Sans ExtraBold</vt:lpstr>
      <vt:lpstr>Tahoma</vt:lpstr>
      <vt:lpstr>Times New Roman</vt:lpstr>
      <vt:lpstr>1_Office Theme</vt:lpstr>
      <vt:lpstr>„PowerPoint“ pateiktis</vt:lpstr>
      <vt:lpstr>„PowerPoint“ pateiktis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52</cp:revision>
  <dcterms:created xsi:type="dcterms:W3CDTF">2023-01-16T12:10:31Z</dcterms:created>
  <dcterms:modified xsi:type="dcterms:W3CDTF">2025-01-13T09:34:48Z</dcterms:modified>
</cp:coreProperties>
</file>