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  <p:sldId id="279" r:id="rId3"/>
    <p:sldId id="277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Ikimokyklinio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amžiaus vaikų skaičiaus kaita Kauno miesto ikimokyklinėse įstaigose</a:t>
            </a:r>
          </a:p>
        </c:rich>
      </c:tx>
      <c:layout>
        <c:manualLayout>
          <c:xMode val="edge"/>
          <c:yMode val="edge"/>
          <c:x val="0.123708238381631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Page1!$B$3:$F$3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Page1!$B$4:$F$4</c:f>
              <c:numCache>
                <c:formatCode>#,##0</c:formatCode>
                <c:ptCount val="5"/>
                <c:pt idx="0">
                  <c:v>14135</c:v>
                </c:pt>
                <c:pt idx="1">
                  <c:v>14012</c:v>
                </c:pt>
                <c:pt idx="2">
                  <c:v>13781</c:v>
                </c:pt>
                <c:pt idx="3">
                  <c:v>13622</c:v>
                </c:pt>
                <c:pt idx="4">
                  <c:v>13779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A3-4201-853C-2BF2E8743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8984856"/>
        <c:axId val="338986168"/>
      </c:lineChart>
      <c:catAx>
        <c:axId val="33898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8986168"/>
        <c:crosses val="autoZero"/>
        <c:auto val="1"/>
        <c:lblAlgn val="ctr"/>
        <c:lblOffset val="100"/>
        <c:noMultiLvlLbl val="0"/>
      </c:catAx>
      <c:valAx>
        <c:axId val="338986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8984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Grupių skaičiaus kaita Kauno miesto ikimokyklinėse įstaigose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Lapas1!$B$3:$F$3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Lapas1!$B$4:$F$4</c:f>
              <c:numCache>
                <c:formatCode>#,##0</c:formatCode>
                <c:ptCount val="5"/>
                <c:pt idx="0">
                  <c:v>776</c:v>
                </c:pt>
                <c:pt idx="1">
                  <c:v>776</c:v>
                </c:pt>
                <c:pt idx="2">
                  <c:v>785</c:v>
                </c:pt>
                <c:pt idx="3">
                  <c:v>789</c:v>
                </c:pt>
                <c:pt idx="4">
                  <c:v>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E9-44C7-8692-85B3E8AE2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8366256"/>
        <c:axId val="528364944"/>
      </c:lineChart>
      <c:catAx>
        <c:axId val="52836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8364944"/>
        <c:crosses val="autoZero"/>
        <c:auto val="1"/>
        <c:lblAlgn val="ctr"/>
        <c:lblOffset val="100"/>
        <c:noMultiLvlLbl val="0"/>
      </c:catAx>
      <c:valAx>
        <c:axId val="52836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836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771693"/>
              </p:ext>
            </p:extLst>
          </p:nvPr>
        </p:nvGraphicFramePr>
        <p:xfrm>
          <a:off x="1057274" y="448409"/>
          <a:ext cx="7029451" cy="2637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048461"/>
              </p:ext>
            </p:extLst>
          </p:nvPr>
        </p:nvGraphicFramePr>
        <p:xfrm>
          <a:off x="1193372" y="3323492"/>
          <a:ext cx="696589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473157"/>
              </p:ext>
            </p:extLst>
          </p:nvPr>
        </p:nvGraphicFramePr>
        <p:xfrm>
          <a:off x="1318847" y="281355"/>
          <a:ext cx="7301638" cy="5749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1218">
                  <a:extLst>
                    <a:ext uri="{9D8B030D-6E8A-4147-A177-3AD203B41FA5}">
                      <a16:colId xmlns:a16="http://schemas.microsoft.com/office/drawing/2014/main" val="1548020588"/>
                    </a:ext>
                  </a:extLst>
                </a:gridCol>
                <a:gridCol w="1034835">
                  <a:extLst>
                    <a:ext uri="{9D8B030D-6E8A-4147-A177-3AD203B41FA5}">
                      <a16:colId xmlns:a16="http://schemas.microsoft.com/office/drawing/2014/main" val="2474329440"/>
                    </a:ext>
                  </a:extLst>
                </a:gridCol>
                <a:gridCol w="545305">
                  <a:extLst>
                    <a:ext uri="{9D8B030D-6E8A-4147-A177-3AD203B41FA5}">
                      <a16:colId xmlns:a16="http://schemas.microsoft.com/office/drawing/2014/main" val="3165667079"/>
                    </a:ext>
                  </a:extLst>
                </a:gridCol>
                <a:gridCol w="824798">
                  <a:extLst>
                    <a:ext uri="{9D8B030D-6E8A-4147-A177-3AD203B41FA5}">
                      <a16:colId xmlns:a16="http://schemas.microsoft.com/office/drawing/2014/main" val="2004769591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1263301658"/>
                    </a:ext>
                  </a:extLst>
                </a:gridCol>
                <a:gridCol w="824798">
                  <a:extLst>
                    <a:ext uri="{9D8B030D-6E8A-4147-A177-3AD203B41FA5}">
                      <a16:colId xmlns:a16="http://schemas.microsoft.com/office/drawing/2014/main" val="870982770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4078018897"/>
                    </a:ext>
                  </a:extLst>
                </a:gridCol>
              </a:tblGrid>
              <a:tr h="307730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lt-LT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Grupių ir vaikų skaičiaus kaita Kauno miesto ikimokyklinėse įstaigose</a:t>
                      </a:r>
                      <a:endParaRPr lang="lt-LT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3" marR="7413" marT="741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866679"/>
                  </a:ext>
                </a:extLst>
              </a:tr>
              <a:tr h="175393">
                <a:tc rowSpan="2">
                  <a:txBody>
                    <a:bodyPr/>
                    <a:lstStyle/>
                    <a:p>
                      <a:pPr algn="l" fontAlgn="b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2020-2021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2021-2022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2022-2023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327646"/>
                  </a:ext>
                </a:extLst>
              </a:tr>
              <a:tr h="175393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Grupių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IU Vaikų skaičius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Grupių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Vaikų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Grupių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Vaikų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3417010317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"Nemuno" mokykla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7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336524887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 dirty="0">
                          <a:effectLst/>
                        </a:rPr>
                        <a:t>Kauno Aleksandro Puškino gimnazija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97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 dirty="0">
                          <a:effectLst/>
                        </a:rPr>
                        <a:t> </a:t>
                      </a:r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 dirty="0">
                          <a:effectLst/>
                        </a:rPr>
                        <a:t> </a:t>
                      </a:r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extLst>
                  <a:ext uri="{0D108BD9-81ED-4DB2-BD59-A6C34878D82A}">
                    <a16:rowId xmlns:a16="http://schemas.microsoft.com/office/drawing/2014/main" val="181533640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 dirty="0">
                          <a:effectLst/>
                        </a:rPr>
                        <a:t>Kauno Aleksandro Stulginskio mokykla-daugiafunkcis centras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>
                          <a:effectLst/>
                        </a:rPr>
                        <a:t> </a:t>
                      </a:r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>
                          <a:effectLst/>
                        </a:rPr>
                        <a:t> </a:t>
                      </a:r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 dirty="0">
                          <a:effectLst/>
                        </a:rPr>
                        <a:t> </a:t>
                      </a:r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 dirty="0">
                          <a:effectLst/>
                        </a:rPr>
                        <a:t> </a:t>
                      </a:r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extLst>
                  <a:ext uri="{0D108BD9-81ED-4DB2-BD59-A6C34878D82A}">
                    <a16:rowId xmlns:a16="http://schemas.microsoft.com/office/drawing/2014/main" val="1340189254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Aleksoto lopšelis-darželis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218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429858669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Bernardo Brazdžionio mokykla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126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3728920698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>
                          <a:effectLst/>
                        </a:rPr>
                        <a:t>Kauno Jono ir Petro Vileišių mokykla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99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5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84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27541923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 dirty="0">
                          <a:effectLst/>
                        </a:rPr>
                        <a:t>Kauno kurčiųjų ir neprigirdinčiųjų ugdymo centras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4058979577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"Atžalėlė"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942359314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"Aušrinė"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13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243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2163948407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"Aviliukas"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13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224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893794221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"Ąžuoliukas"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99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849935627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"Bitutė"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156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2093086746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"Boružėlė"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236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621012678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"Čiauškutis"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190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43536258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"Daigelis"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113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368810666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"Dobilėlis"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101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421282852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"Drevinukas"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170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725957162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"Dvarelis"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149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4235819466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"Ežiukas"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114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941431044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"Gandriukas"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177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3423199152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"Giliukas"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230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2133589924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"Gintarėlis"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230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276774789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"Girinukas"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227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92126311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"Girstutis"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168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3262941352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"Klausutis"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94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59680944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"Klevelis"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146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4170676931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"Klumpelė"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128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1995568471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"Kodėlčiukas"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>
                          <a:effectLst/>
                        </a:rPr>
                        <a:t> </a:t>
                      </a:r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800" u="none" strike="noStrike" dirty="0">
                          <a:effectLst/>
                        </a:rPr>
                        <a:t> </a:t>
                      </a:r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 anchor="b"/>
                </a:tc>
                <a:extLst>
                  <a:ext uri="{0D108BD9-81ED-4DB2-BD59-A6C34878D82A}">
                    <a16:rowId xmlns:a16="http://schemas.microsoft.com/office/drawing/2014/main" val="4107121048"/>
                  </a:ext>
                </a:extLst>
              </a:tr>
              <a:tr h="175393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"Kregždutė"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413" marR="7413" marT="7413" marB="0"/>
                </a:tc>
                <a:extLst>
                  <a:ext uri="{0D108BD9-81ED-4DB2-BD59-A6C34878D82A}">
                    <a16:rowId xmlns:a16="http://schemas.microsoft.com/office/drawing/2014/main" val="2020108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01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07211"/>
              </p:ext>
            </p:extLst>
          </p:nvPr>
        </p:nvGraphicFramePr>
        <p:xfrm>
          <a:off x="1204545" y="149468"/>
          <a:ext cx="7649308" cy="5978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3171">
                  <a:extLst>
                    <a:ext uri="{9D8B030D-6E8A-4147-A177-3AD203B41FA5}">
                      <a16:colId xmlns:a16="http://schemas.microsoft.com/office/drawing/2014/main" val="1278071772"/>
                    </a:ext>
                  </a:extLst>
                </a:gridCol>
                <a:gridCol w="864072">
                  <a:extLst>
                    <a:ext uri="{9D8B030D-6E8A-4147-A177-3AD203B41FA5}">
                      <a16:colId xmlns:a16="http://schemas.microsoft.com/office/drawing/2014/main" val="3575628032"/>
                    </a:ext>
                  </a:extLst>
                </a:gridCol>
                <a:gridCol w="791307">
                  <a:extLst>
                    <a:ext uri="{9D8B030D-6E8A-4147-A177-3AD203B41FA5}">
                      <a16:colId xmlns:a16="http://schemas.microsoft.com/office/drawing/2014/main" val="1598532876"/>
                    </a:ext>
                  </a:extLst>
                </a:gridCol>
                <a:gridCol w="864072">
                  <a:extLst>
                    <a:ext uri="{9D8B030D-6E8A-4147-A177-3AD203B41FA5}">
                      <a16:colId xmlns:a16="http://schemas.microsoft.com/office/drawing/2014/main" val="3745167066"/>
                    </a:ext>
                  </a:extLst>
                </a:gridCol>
                <a:gridCol w="791307">
                  <a:extLst>
                    <a:ext uri="{9D8B030D-6E8A-4147-A177-3AD203B41FA5}">
                      <a16:colId xmlns:a16="http://schemas.microsoft.com/office/drawing/2014/main" val="2984715457"/>
                    </a:ext>
                  </a:extLst>
                </a:gridCol>
                <a:gridCol w="864072">
                  <a:extLst>
                    <a:ext uri="{9D8B030D-6E8A-4147-A177-3AD203B41FA5}">
                      <a16:colId xmlns:a16="http://schemas.microsoft.com/office/drawing/2014/main" val="420750114"/>
                    </a:ext>
                  </a:extLst>
                </a:gridCol>
                <a:gridCol w="791307">
                  <a:extLst>
                    <a:ext uri="{9D8B030D-6E8A-4147-A177-3AD203B41FA5}">
                      <a16:colId xmlns:a16="http://schemas.microsoft.com/office/drawing/2014/main" val="1184418851"/>
                    </a:ext>
                  </a:extLst>
                </a:gridCol>
              </a:tblGrid>
              <a:tr h="223179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lt-LT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Grupių ir vaikų skaičiaus kaita Kauno miesto ikimokyklinėse įstaigose</a:t>
                      </a:r>
                      <a:endParaRPr lang="lt-LT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4" marR="6674" marT="6674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134207"/>
                  </a:ext>
                </a:extLst>
              </a:tr>
              <a:tr h="160689">
                <a:tc rowSpan="2">
                  <a:txBody>
                    <a:bodyPr/>
                    <a:lstStyle/>
                    <a:p>
                      <a:pPr algn="l" fontAlgn="b"/>
                      <a:endParaRPr lang="lt-LT" sz="7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2020-2021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2021-2022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2022-2023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869345"/>
                  </a:ext>
                </a:extLst>
              </a:tr>
              <a:tr h="17846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Grupių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Vaikų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Grupių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Vaikų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Grupių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IU Vaikų skaičius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357633227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"Kūlverstukas"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189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4046323428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"Lakštutė"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135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8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554620068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"Liepaitė"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888950525"/>
                  </a:ext>
                </a:extLst>
              </a:tr>
              <a:tr h="186148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"Linelis"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16168224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"Malūnėlis"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156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762294875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"Mažylis"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179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760309319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"Naminukas"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167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897391707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 dirty="0">
                          <a:effectLst/>
                        </a:rPr>
                        <a:t>Kauno lopšelis-darželis "Nežiniukas"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161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2876564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"Obelėlė"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75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2793993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"Pagrandukas"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229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77746548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"Pasaka"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536808340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"Pušaitė"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174398948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"Radastėlė"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700" u="none" strike="noStrike" dirty="0">
                          <a:effectLst/>
                        </a:rPr>
                        <a:t> </a:t>
                      </a:r>
                      <a:endParaRPr lang="lt-LT" sz="7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700" u="none" strike="noStrike">
                          <a:effectLst/>
                        </a:rPr>
                        <a:t> </a:t>
                      </a:r>
                      <a:endParaRPr lang="lt-LT" sz="7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 anchor="b"/>
                </a:tc>
                <a:extLst>
                  <a:ext uri="{0D108BD9-81ED-4DB2-BD59-A6C34878D82A}">
                    <a16:rowId xmlns:a16="http://schemas.microsoft.com/office/drawing/2014/main" val="1784480137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"Rasytė"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223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4022422473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"Rokutis"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131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6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724261673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"Sadutė"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217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46556775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"Šarkelė"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431014259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"Saulutė"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202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200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431494298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"Šermukšnėlis"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71716373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"Šilelis"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172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97528158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"Šilinukas"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92526002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"Smalsutis"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114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53069358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"Šnekutis"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187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890504177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"Spindulėlis"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118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125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88024096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"Spindulys"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165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169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519020780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"Spragtukas"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180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073154080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"Svirnelis"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15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8968092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"Tukas"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173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87399412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"Vaidilutė"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183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170897163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"Vaikystė"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184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190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17882922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"Vaivorykštė"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177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180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2069879113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"Varpelis"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196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191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192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972155830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 algn="l" fontAlgn="t"/>
                      <a:r>
                        <a:rPr lang="lt-LT" sz="600" u="none" strike="noStrike">
                          <a:effectLst/>
                        </a:rPr>
                        <a:t>Kauno lopšelis-darželis "Vėrinėlis"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241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239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>
                          <a:effectLst/>
                        </a:rPr>
                        <a:t>12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600" u="none" strike="noStrike" dirty="0">
                          <a:effectLst/>
                        </a:rPr>
                        <a:t>240</a:t>
                      </a:r>
                      <a:endParaRPr lang="lt-LT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674" marR="6674" marT="6674" marB="0"/>
                </a:tc>
                <a:extLst>
                  <a:ext uri="{0D108BD9-81ED-4DB2-BD59-A6C34878D82A}">
                    <a16:rowId xmlns:a16="http://schemas.microsoft.com/office/drawing/2014/main" val="373890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87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031280"/>
              </p:ext>
            </p:extLst>
          </p:nvPr>
        </p:nvGraphicFramePr>
        <p:xfrm>
          <a:off x="1002323" y="193413"/>
          <a:ext cx="7930662" cy="5918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1861">
                  <a:extLst>
                    <a:ext uri="{9D8B030D-6E8A-4147-A177-3AD203B41FA5}">
                      <a16:colId xmlns:a16="http://schemas.microsoft.com/office/drawing/2014/main" val="1513637522"/>
                    </a:ext>
                  </a:extLst>
                </a:gridCol>
                <a:gridCol w="895854">
                  <a:extLst>
                    <a:ext uri="{9D8B030D-6E8A-4147-A177-3AD203B41FA5}">
                      <a16:colId xmlns:a16="http://schemas.microsoft.com/office/drawing/2014/main" val="2573158257"/>
                    </a:ext>
                  </a:extLst>
                </a:gridCol>
                <a:gridCol w="820413">
                  <a:extLst>
                    <a:ext uri="{9D8B030D-6E8A-4147-A177-3AD203B41FA5}">
                      <a16:colId xmlns:a16="http://schemas.microsoft.com/office/drawing/2014/main" val="3081754575"/>
                    </a:ext>
                  </a:extLst>
                </a:gridCol>
                <a:gridCol w="895854">
                  <a:extLst>
                    <a:ext uri="{9D8B030D-6E8A-4147-A177-3AD203B41FA5}">
                      <a16:colId xmlns:a16="http://schemas.microsoft.com/office/drawing/2014/main" val="17158941"/>
                    </a:ext>
                  </a:extLst>
                </a:gridCol>
                <a:gridCol w="820413">
                  <a:extLst>
                    <a:ext uri="{9D8B030D-6E8A-4147-A177-3AD203B41FA5}">
                      <a16:colId xmlns:a16="http://schemas.microsoft.com/office/drawing/2014/main" val="390185604"/>
                    </a:ext>
                  </a:extLst>
                </a:gridCol>
                <a:gridCol w="895854">
                  <a:extLst>
                    <a:ext uri="{9D8B030D-6E8A-4147-A177-3AD203B41FA5}">
                      <a16:colId xmlns:a16="http://schemas.microsoft.com/office/drawing/2014/main" val="4038210279"/>
                    </a:ext>
                  </a:extLst>
                </a:gridCol>
                <a:gridCol w="820413">
                  <a:extLst>
                    <a:ext uri="{9D8B030D-6E8A-4147-A177-3AD203B41FA5}">
                      <a16:colId xmlns:a16="http://schemas.microsoft.com/office/drawing/2014/main" val="1312289153"/>
                    </a:ext>
                  </a:extLst>
                </a:gridCol>
              </a:tblGrid>
              <a:tr h="194729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lt-LT" sz="2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Grupių ir vaikų skaičiaus kaita Kauno miesto ikimokyklinėse įstaigose</a:t>
                      </a:r>
                      <a:endParaRPr lang="lt-LT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1" marR="5841" marT="5841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666824"/>
                  </a:ext>
                </a:extLst>
              </a:tr>
              <a:tr h="140205">
                <a:tc rowSpan="2">
                  <a:txBody>
                    <a:bodyPr/>
                    <a:lstStyle/>
                    <a:p>
                      <a:pPr algn="l" fontAlgn="b"/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 dirty="0">
                          <a:effectLst/>
                        </a:rPr>
                        <a:t>2020-2021</a:t>
                      </a:r>
                      <a:endParaRPr lang="lt-LT" sz="5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 dirty="0">
                          <a:effectLst/>
                        </a:rPr>
                        <a:t>2021-2022</a:t>
                      </a:r>
                      <a:endParaRPr lang="lt-LT" sz="5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2022-2023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748902"/>
                  </a:ext>
                </a:extLst>
              </a:tr>
              <a:tr h="14020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IU Grupių skaičius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IU Vaikų skaičius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IU Grupių skaičius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IU Vaikų skaičius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IU Grupių skaičius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IU Vaikų skaičius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151787617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"Vilnelė"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2163907393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"Vyturėlis"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150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162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170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2817702370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"Volungėlė"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236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233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233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251998874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"Žara"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169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156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168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945061985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"Želmenėlis"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157441562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"Žemyna"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176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179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176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4223452244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"Židinėlis"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283676129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"Žiedelis"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551061205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"Žilvitis"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198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196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897567892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"Žingsnelis"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610617460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"Žuvintas"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599937103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"Žvangutis"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4054381562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menų darželis "Etiudas"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359672871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mokykla-darželis "Rūtelė"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917881498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mokykla-darželis "Šviesa"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886791670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Montesori mokykla-darželis "Žiburėlis"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7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7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050820453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Motiejaus Valančiaus mokykla-darželis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795061528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Panemunės lopšelis-darželis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221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219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218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78808301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it-IT" sz="500" u="none" strike="noStrike">
                          <a:effectLst/>
                        </a:rPr>
                        <a:t>Kauno Prano Daunio ugdymo centras</a:t>
                      </a:r>
                      <a:endParaRPr lang="it-I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4153793523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sanatorinis lopšelis-darželis "Pienė"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438056277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sanatorinis lopšelis-darželis "Pušynėlis"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194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189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190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965072985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Šančių lopšelis-darželis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199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206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160103112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Šančių mokykla-daugiafunkcis centras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extLst>
                  <a:ext uri="{0D108BD9-81ED-4DB2-BD59-A6C34878D82A}">
                    <a16:rowId xmlns:a16="http://schemas.microsoft.com/office/drawing/2014/main" val="2826332558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specialioji mokykla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extLst>
                  <a:ext uri="{0D108BD9-81ED-4DB2-BD59-A6C34878D82A}">
                    <a16:rowId xmlns:a16="http://schemas.microsoft.com/office/drawing/2014/main" val="627403937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Tirkiliškių lopšelis-darželis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678385633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Tirkiliškių mokykla-darželis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2190324200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vaikų darželis "Raudonkepuraitė"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72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extLst>
                  <a:ext uri="{0D108BD9-81ED-4DB2-BD59-A6C34878D82A}">
                    <a16:rowId xmlns:a16="http://schemas.microsoft.com/office/drawing/2014/main" val="4159166735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vaikų darželis "Rudnosiukas"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extLst>
                  <a:ext uri="{0D108BD9-81ED-4DB2-BD59-A6C34878D82A}">
                    <a16:rowId xmlns:a16="http://schemas.microsoft.com/office/drawing/2014/main" val="1009830388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Vaišvydavos pagrindinė mokykla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extLst>
                  <a:ext uri="{0D108BD9-81ED-4DB2-BD59-A6C34878D82A}">
                    <a16:rowId xmlns:a16="http://schemas.microsoft.com/office/drawing/2014/main" val="2147895476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Valdorfo darželis "Šaltinėlis"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594201259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Žaliakalnio lopšelis-darželis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168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188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199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452916389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Aleksandro Stulginskio mokykla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159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150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4149296411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Vaišvydavos mokykla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49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10618600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Vytauto Didžiojo universiteto klasikinio ugdymo mokykla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4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51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387162357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lopšelis-darželis "Vaikystės takas"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12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160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2731285867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šv. Roko mokykla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5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1742925105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Kauno tarptautinė gimnazija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600" u="none" strike="noStrike">
                          <a:effectLst/>
                        </a:rPr>
                        <a:t> </a:t>
                      </a:r>
                      <a:endParaRPr lang="lt-LT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6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113</a:t>
                      </a:r>
                      <a:endParaRPr lang="lt-LT" sz="5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3947975697"/>
                  </a:ext>
                </a:extLst>
              </a:tr>
              <a:tr h="140205">
                <a:tc>
                  <a:txBody>
                    <a:bodyPr/>
                    <a:lstStyle/>
                    <a:p>
                      <a:pPr algn="l" fontAlgn="t"/>
                      <a:r>
                        <a:rPr lang="lt-LT" sz="500" u="none" strike="noStrike">
                          <a:effectLst/>
                        </a:rPr>
                        <a:t>Suvestinė</a:t>
                      </a:r>
                      <a:endParaRPr lang="lt-LT" sz="5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785</a:t>
                      </a:r>
                      <a:endParaRPr lang="lt-LT" sz="5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13 781</a:t>
                      </a:r>
                      <a:endParaRPr lang="lt-LT" sz="5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789</a:t>
                      </a:r>
                      <a:endParaRPr lang="lt-LT" sz="5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13 622</a:t>
                      </a:r>
                      <a:endParaRPr lang="lt-LT" sz="5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>
                          <a:effectLst/>
                        </a:rPr>
                        <a:t>803</a:t>
                      </a:r>
                      <a:endParaRPr lang="lt-LT" sz="5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500" u="none" strike="noStrike" dirty="0">
                          <a:effectLst/>
                        </a:rPr>
                        <a:t>13 779</a:t>
                      </a:r>
                      <a:endParaRPr lang="lt-LT" sz="5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841" marR="5841" marT="5841" marB="0"/>
                </a:tc>
                <a:extLst>
                  <a:ext uri="{0D108BD9-81ED-4DB2-BD59-A6C34878D82A}">
                    <a16:rowId xmlns:a16="http://schemas.microsoft.com/office/drawing/2014/main" val="227836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258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</TotalTime>
  <Words>1194</Words>
  <Application>Microsoft Office PowerPoint</Application>
  <PresentationFormat>Demonstracija ekrane (4:3)</PresentationFormat>
  <Paragraphs>732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Office Theme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46</cp:revision>
  <dcterms:created xsi:type="dcterms:W3CDTF">2019-11-25T17:02:43Z</dcterms:created>
  <dcterms:modified xsi:type="dcterms:W3CDTF">2023-03-21T08:22:37Z</dcterms:modified>
</cp:coreProperties>
</file>