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1" r:id="rId3"/>
    <p:sldId id="260" r:id="rId4"/>
    <p:sldId id="262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1158805449318E-2"/>
          <c:y val="0.14025615234739586"/>
          <c:w val="0.8690972697824304"/>
          <c:h val="0.859440488937777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Puslapis1_1!$A$3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Puslapis1_1!$B$3:$P$3</c:f>
              <c:numCache>
                <c:formatCode>#,##0</c:formatCode>
                <c:ptCount val="15"/>
                <c:pt idx="0">
                  <c:v>42</c:v>
                </c:pt>
                <c:pt idx="1">
                  <c:v>138</c:v>
                </c:pt>
                <c:pt idx="2">
                  <c:v>138</c:v>
                </c:pt>
                <c:pt idx="3">
                  <c:v>148</c:v>
                </c:pt>
                <c:pt idx="4">
                  <c:v>137</c:v>
                </c:pt>
                <c:pt idx="5">
                  <c:v>126</c:v>
                </c:pt>
                <c:pt idx="6">
                  <c:v>126</c:v>
                </c:pt>
                <c:pt idx="7">
                  <c:v>116</c:v>
                </c:pt>
                <c:pt idx="8">
                  <c:v>107</c:v>
                </c:pt>
                <c:pt idx="9">
                  <c:v>15</c:v>
                </c:pt>
                <c:pt idx="10">
                  <c:v>13</c:v>
                </c:pt>
                <c:pt idx="11">
                  <c:v>92</c:v>
                </c:pt>
                <c:pt idx="12">
                  <c:v>92</c:v>
                </c:pt>
                <c:pt idx="13">
                  <c:v>91</c:v>
                </c:pt>
                <c:pt idx="14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2-422F-8343-00733C09CD2F}"/>
            </c:ext>
          </c:extLst>
        </c:ser>
        <c:ser>
          <c:idx val="1"/>
          <c:order val="1"/>
          <c:tx>
            <c:strRef>
              <c:f>Puslapis1_1!$A$4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22-422F-8343-00733C09CD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Puslapis1_1!$B$4:$P$4</c:f>
              <c:numCache>
                <c:formatCode>#,##0</c:formatCode>
                <c:ptCount val="15"/>
                <c:pt idx="0">
                  <c:v>42</c:v>
                </c:pt>
                <c:pt idx="1">
                  <c:v>137</c:v>
                </c:pt>
                <c:pt idx="2">
                  <c:v>137</c:v>
                </c:pt>
                <c:pt idx="3">
                  <c:v>139</c:v>
                </c:pt>
                <c:pt idx="4">
                  <c:v>150</c:v>
                </c:pt>
                <c:pt idx="5">
                  <c:v>123</c:v>
                </c:pt>
                <c:pt idx="6">
                  <c:v>126</c:v>
                </c:pt>
                <c:pt idx="7">
                  <c:v>126</c:v>
                </c:pt>
                <c:pt idx="8">
                  <c:v>117</c:v>
                </c:pt>
                <c:pt idx="9">
                  <c:v>13</c:v>
                </c:pt>
                <c:pt idx="10">
                  <c:v>12</c:v>
                </c:pt>
                <c:pt idx="11">
                  <c:v>91</c:v>
                </c:pt>
                <c:pt idx="12">
                  <c:v>92</c:v>
                </c:pt>
                <c:pt idx="13">
                  <c:v>92</c:v>
                </c:pt>
                <c:pt idx="1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22-422F-8343-00733C09CD2F}"/>
            </c:ext>
          </c:extLst>
        </c:ser>
        <c:ser>
          <c:idx val="2"/>
          <c:order val="2"/>
          <c:tx>
            <c:strRef>
              <c:f>Puslapis1_1!$A$5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Puslapis1_1!$B$5:$P$5</c:f>
              <c:numCache>
                <c:formatCode>#,##0</c:formatCode>
                <c:ptCount val="15"/>
                <c:pt idx="0">
                  <c:v>47</c:v>
                </c:pt>
                <c:pt idx="1">
                  <c:v>141</c:v>
                </c:pt>
                <c:pt idx="2">
                  <c:v>136</c:v>
                </c:pt>
                <c:pt idx="3">
                  <c:v>138</c:v>
                </c:pt>
                <c:pt idx="4">
                  <c:v>138</c:v>
                </c:pt>
                <c:pt idx="5">
                  <c:v>129</c:v>
                </c:pt>
                <c:pt idx="6">
                  <c:v>124</c:v>
                </c:pt>
                <c:pt idx="7">
                  <c:v>124</c:v>
                </c:pt>
                <c:pt idx="8">
                  <c:v>129</c:v>
                </c:pt>
                <c:pt idx="9">
                  <c:v>15</c:v>
                </c:pt>
                <c:pt idx="10">
                  <c:v>14</c:v>
                </c:pt>
                <c:pt idx="11">
                  <c:v>97</c:v>
                </c:pt>
                <c:pt idx="12">
                  <c:v>91</c:v>
                </c:pt>
                <c:pt idx="13">
                  <c:v>90</c:v>
                </c:pt>
                <c:pt idx="1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22-422F-8343-00733C09C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3249864"/>
        <c:axId val="593250192"/>
      </c:barChart>
      <c:catAx>
        <c:axId val="5932498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3250192"/>
        <c:crosses val="autoZero"/>
        <c:auto val="1"/>
        <c:lblAlgn val="ctr"/>
        <c:lblOffset val="100"/>
        <c:noMultiLvlLbl val="0"/>
      </c:catAx>
      <c:valAx>
        <c:axId val="5932501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324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346698343251135"/>
          <c:y val="0.69459174636014454"/>
          <c:w val="0.11096103935331775"/>
          <c:h val="0.14631017210084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400" b="1" i="0" baseline="0">
                <a:effectLst/>
              </a:rPr>
              <a:t>Mokinių skaičiaus pasiskirstymo pagal klases kaita BU mokyklose</a:t>
            </a:r>
            <a:endParaRPr lang="lt-LT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1070062429785391"/>
          <c:y val="0.11248455561260601"/>
          <c:w val="0.85804810890843308"/>
          <c:h val="0.851313767059538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Puslapis1_1!$A$3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Puslapis1_1!$B$3:$P$3</c:f>
              <c:numCache>
                <c:formatCode>#,##0</c:formatCode>
                <c:ptCount val="15"/>
                <c:pt idx="0">
                  <c:v>732</c:v>
                </c:pt>
                <c:pt idx="1">
                  <c:v>2892</c:v>
                </c:pt>
                <c:pt idx="2">
                  <c:v>2861</c:v>
                </c:pt>
                <c:pt idx="3">
                  <c:v>3109</c:v>
                </c:pt>
                <c:pt idx="4">
                  <c:v>2920</c:v>
                </c:pt>
                <c:pt idx="5">
                  <c:v>2889</c:v>
                </c:pt>
                <c:pt idx="6">
                  <c:v>2884</c:v>
                </c:pt>
                <c:pt idx="7">
                  <c:v>2604</c:v>
                </c:pt>
                <c:pt idx="8">
                  <c:v>2403</c:v>
                </c:pt>
                <c:pt idx="9">
                  <c:v>123</c:v>
                </c:pt>
                <c:pt idx="10">
                  <c:v>114</c:v>
                </c:pt>
                <c:pt idx="11">
                  <c:v>2199</c:v>
                </c:pt>
                <c:pt idx="12">
                  <c:v>2265</c:v>
                </c:pt>
                <c:pt idx="13">
                  <c:v>2162</c:v>
                </c:pt>
                <c:pt idx="14">
                  <c:v>2014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E-4BFD-81DA-5D5505253399}"/>
            </c:ext>
          </c:extLst>
        </c:ser>
        <c:ser>
          <c:idx val="1"/>
          <c:order val="1"/>
          <c:tx>
            <c:strRef>
              <c:f>Puslapis1_1!$A$4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Puslapis1_1!$B$4:$P$4</c:f>
              <c:numCache>
                <c:formatCode>#,##0</c:formatCode>
                <c:ptCount val="15"/>
                <c:pt idx="0">
                  <c:v>716</c:v>
                </c:pt>
                <c:pt idx="1">
                  <c:v>2996</c:v>
                </c:pt>
                <c:pt idx="2">
                  <c:v>2970</c:v>
                </c:pt>
                <c:pt idx="3">
                  <c:v>2948</c:v>
                </c:pt>
                <c:pt idx="4">
                  <c:v>3189</c:v>
                </c:pt>
                <c:pt idx="5">
                  <c:v>2814</c:v>
                </c:pt>
                <c:pt idx="6">
                  <c:v>2963</c:v>
                </c:pt>
                <c:pt idx="7">
                  <c:v>2964</c:v>
                </c:pt>
                <c:pt idx="8">
                  <c:v>2724</c:v>
                </c:pt>
                <c:pt idx="9">
                  <c:v>127</c:v>
                </c:pt>
                <c:pt idx="10">
                  <c:v>116</c:v>
                </c:pt>
                <c:pt idx="11">
                  <c:v>2377</c:v>
                </c:pt>
                <c:pt idx="12">
                  <c:v>2300</c:v>
                </c:pt>
                <c:pt idx="13">
                  <c:v>2342</c:v>
                </c:pt>
                <c:pt idx="14">
                  <c:v>2171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3E-4BFD-81DA-5D5505253399}"/>
            </c:ext>
          </c:extLst>
        </c:ser>
        <c:ser>
          <c:idx val="2"/>
          <c:order val="2"/>
          <c:tx>
            <c:strRef>
              <c:f>Puslapis1_1!$A$5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Puslapis1_1!$B$2:$P$2</c:f>
              <c:strCache>
                <c:ptCount val="15"/>
                <c:pt idx="0">
                  <c:v>priešmokyklinė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I</c:v>
                </c:pt>
                <c:pt idx="12">
                  <c:v>II</c:v>
                </c:pt>
                <c:pt idx="13">
                  <c:v>III</c:v>
                </c:pt>
                <c:pt idx="14">
                  <c:v>IV</c:v>
                </c:pt>
              </c:strCache>
            </c:strRef>
          </c:cat>
          <c:val>
            <c:numRef>
              <c:f>Puslapis1_1!$B$5:$P$5</c:f>
              <c:numCache>
                <c:formatCode>#,##0</c:formatCode>
                <c:ptCount val="15"/>
                <c:pt idx="0">
                  <c:v>763</c:v>
                </c:pt>
                <c:pt idx="1">
                  <c:v>2931</c:v>
                </c:pt>
                <c:pt idx="2">
                  <c:v>2959</c:v>
                </c:pt>
                <c:pt idx="3">
                  <c:v>2931</c:v>
                </c:pt>
                <c:pt idx="4">
                  <c:v>2916</c:v>
                </c:pt>
                <c:pt idx="5">
                  <c:v>2977</c:v>
                </c:pt>
                <c:pt idx="6">
                  <c:v>2778</c:v>
                </c:pt>
                <c:pt idx="7">
                  <c:v>2944</c:v>
                </c:pt>
                <c:pt idx="8">
                  <c:v>2966</c:v>
                </c:pt>
                <c:pt idx="9">
                  <c:v>170</c:v>
                </c:pt>
                <c:pt idx="10">
                  <c:v>146</c:v>
                </c:pt>
                <c:pt idx="11">
                  <c:v>2565</c:v>
                </c:pt>
                <c:pt idx="12">
                  <c:v>2380</c:v>
                </c:pt>
                <c:pt idx="13">
                  <c:v>2252</c:v>
                </c:pt>
                <c:pt idx="14">
                  <c:v>2248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3E-4BFD-81DA-5D5505253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3272824"/>
        <c:axId val="593273152"/>
      </c:barChart>
      <c:catAx>
        <c:axId val="593272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3273152"/>
        <c:crosses val="autoZero"/>
        <c:auto val="1"/>
        <c:lblAlgn val="ctr"/>
        <c:lblOffset val="100"/>
        <c:noMultiLvlLbl val="0"/>
      </c:catAx>
      <c:valAx>
        <c:axId val="5932731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3272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7268769746917352"/>
          <c:y val="0.69966726974510651"/>
          <c:w val="8.1127386694135689E-2"/>
          <c:h val="0.23271518070557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271633"/>
              </p:ext>
            </p:extLst>
          </p:nvPr>
        </p:nvGraphicFramePr>
        <p:xfrm>
          <a:off x="1005840" y="199504"/>
          <a:ext cx="9534698" cy="5544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tačiakampis 2"/>
          <p:cNvSpPr/>
          <p:nvPr/>
        </p:nvSpPr>
        <p:spPr>
          <a:xfrm>
            <a:off x="3048000" y="12493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t-LT" b="1" dirty="0"/>
              <a:t>6. Klasių komplektų pasiskirstymo pagal klases kaita BU mokyklose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31985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305655"/>
              </p:ext>
            </p:extLst>
          </p:nvPr>
        </p:nvGraphicFramePr>
        <p:xfrm>
          <a:off x="1396539" y="199419"/>
          <a:ext cx="9127374" cy="601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896132"/>
              </p:ext>
            </p:extLst>
          </p:nvPr>
        </p:nvGraphicFramePr>
        <p:xfrm>
          <a:off x="1288475" y="648394"/>
          <a:ext cx="9833952" cy="5370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7887">
                  <a:extLst>
                    <a:ext uri="{9D8B030D-6E8A-4147-A177-3AD203B41FA5}">
                      <a16:colId xmlns:a16="http://schemas.microsoft.com/office/drawing/2014/main" val="1861412899"/>
                    </a:ext>
                  </a:extLst>
                </a:gridCol>
                <a:gridCol w="1001819">
                  <a:extLst>
                    <a:ext uri="{9D8B030D-6E8A-4147-A177-3AD203B41FA5}">
                      <a16:colId xmlns:a16="http://schemas.microsoft.com/office/drawing/2014/main" val="2660013966"/>
                    </a:ext>
                  </a:extLst>
                </a:gridCol>
                <a:gridCol w="1001819">
                  <a:extLst>
                    <a:ext uri="{9D8B030D-6E8A-4147-A177-3AD203B41FA5}">
                      <a16:colId xmlns:a16="http://schemas.microsoft.com/office/drawing/2014/main" val="2186592329"/>
                    </a:ext>
                  </a:extLst>
                </a:gridCol>
                <a:gridCol w="1001819">
                  <a:extLst>
                    <a:ext uri="{9D8B030D-6E8A-4147-A177-3AD203B41FA5}">
                      <a16:colId xmlns:a16="http://schemas.microsoft.com/office/drawing/2014/main" val="3855595923"/>
                    </a:ext>
                  </a:extLst>
                </a:gridCol>
                <a:gridCol w="1001819">
                  <a:extLst>
                    <a:ext uri="{9D8B030D-6E8A-4147-A177-3AD203B41FA5}">
                      <a16:colId xmlns:a16="http://schemas.microsoft.com/office/drawing/2014/main" val="1177918913"/>
                    </a:ext>
                  </a:extLst>
                </a:gridCol>
                <a:gridCol w="1001819">
                  <a:extLst>
                    <a:ext uri="{9D8B030D-6E8A-4147-A177-3AD203B41FA5}">
                      <a16:colId xmlns:a16="http://schemas.microsoft.com/office/drawing/2014/main" val="1206551727"/>
                    </a:ext>
                  </a:extLst>
                </a:gridCol>
                <a:gridCol w="736970">
                  <a:extLst>
                    <a:ext uri="{9D8B030D-6E8A-4147-A177-3AD203B41FA5}">
                      <a16:colId xmlns:a16="http://schemas.microsoft.com/office/drawing/2014/main" val="2117104540"/>
                    </a:ext>
                  </a:extLst>
                </a:gridCol>
              </a:tblGrid>
              <a:tr h="1536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700" b="1" u="none" strike="noStrike" dirty="0">
                          <a:effectLst/>
                        </a:rPr>
                        <a:t>Įstaigos pavadinimas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2021-2022 m.m.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2022-2023 m.m.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2023-2024 m.m.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710548"/>
                  </a:ext>
                </a:extLst>
              </a:tr>
              <a:tr h="30531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Klasių sk. 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Mokinių sk. 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Klasių sk. 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Mokinių sk. 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Klasių sk. 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Mokinių sk. 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986618544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b="1" u="none" strike="noStrike" dirty="0">
                          <a:effectLst/>
                        </a:rPr>
                        <a:t>Mokyklos-darželiai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39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841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39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837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39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858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774072096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mokykla-darželis "Rūtelė"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294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13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294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13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307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943203098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mokykla-darželis "Šviesa"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510918850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Montesori mokykla-darželis "Žiburėlis"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3152612706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Motiejaus Valančiaus mokykla-darželis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999737704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Tirkiliškių mokykla-darželis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5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116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4013336877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b="1" u="none" strike="noStrike">
                          <a:effectLst/>
                        </a:rPr>
                        <a:t>Pradinės mokyklos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81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1 950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81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1 970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83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1 944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4191086363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"Paparčio" pradinė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258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266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591991235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 dirty="0">
                          <a:effectLst/>
                        </a:rPr>
                        <a:t>Kauno "Ryto" pradinė mokykla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308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3007296015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"Šilo" pradinė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92227263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"Varpelio" pradinė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410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587447155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Panemunės pradinė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376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384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392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902212710"/>
                  </a:ext>
                </a:extLst>
              </a:tr>
              <a:tr h="197387">
                <a:tc>
                  <a:txBody>
                    <a:bodyPr/>
                    <a:lstStyle/>
                    <a:p>
                      <a:pPr algn="l" fontAlgn="t"/>
                      <a:r>
                        <a:rPr lang="it-IT" sz="700" u="none" strike="noStrike">
                          <a:effectLst/>
                        </a:rPr>
                        <a:t>Kauno Prano Mašioto pradinė mokykla</a:t>
                      </a:r>
                      <a:endParaRPr lang="it-I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328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554352006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b="1" u="none" strike="noStrike" dirty="0">
                          <a:effectLst/>
                        </a:rPr>
                        <a:t>Progimnazijos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462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11 008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471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11 393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474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11 387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453025562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Juozo Urbšio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573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619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3218779293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Jurgio Dobkevičiaus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771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33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811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712708034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Kazio Griniaus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960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959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920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484763112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Petrašiūnų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17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370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766346519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 dirty="0">
                          <a:effectLst/>
                        </a:rPr>
                        <a:t>Kauno Pilėnų progimnazija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547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505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485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74868468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Senamiesčio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579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682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906323414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Simono Daukanto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874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282026387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Martyno Mažvydo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471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489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041182115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Milikonių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1 004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1 011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430677792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Suzuki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663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961315424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šv. Kazimiero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476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569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794747676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Tado Ivanausko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1 016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983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009833991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Viktoro Kuprevičiaus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446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476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480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2809277004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Vinco Kudirkos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673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679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688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3078336484"/>
                  </a:ext>
                </a:extLst>
              </a:tr>
              <a:tr h="153687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Žaliakalnio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581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636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608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19240268"/>
                  </a:ext>
                </a:extLst>
              </a:tr>
              <a:tr h="163165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technologijos universiteto Vaižganto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564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729718725"/>
                  </a:ext>
                </a:extLst>
              </a:tr>
              <a:tr h="247226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Vytauto Didžiojo universiteto "Atžalyno" progimnazija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661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634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571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27" marR="5927" marT="5927" marB="0"/>
                </a:tc>
                <a:extLst>
                  <a:ext uri="{0D108BD9-81ED-4DB2-BD59-A6C34878D82A}">
                    <a16:rowId xmlns:a16="http://schemas.microsoft.com/office/drawing/2014/main" val="325802267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22371" y="249382"/>
            <a:ext cx="5601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1400" b="1" dirty="0" smtClean="0"/>
              <a:t>Klasių ir mokinių skaičiaus kaita savivaldybės BU mokyklose</a:t>
            </a:r>
            <a:endParaRPr lang="lt-LT" sz="1400" b="1" dirty="0"/>
          </a:p>
        </p:txBody>
      </p:sp>
    </p:spTree>
    <p:extLst>
      <p:ext uri="{BB962C8B-B14F-4D97-AF65-F5344CB8AC3E}">
        <p14:creationId xmlns:p14="http://schemas.microsoft.com/office/powerpoint/2010/main" val="123224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16103"/>
              </p:ext>
            </p:extLst>
          </p:nvPr>
        </p:nvGraphicFramePr>
        <p:xfrm>
          <a:off x="1479664" y="640081"/>
          <a:ext cx="9809022" cy="5387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7416">
                  <a:extLst>
                    <a:ext uri="{9D8B030D-6E8A-4147-A177-3AD203B41FA5}">
                      <a16:colId xmlns:a16="http://schemas.microsoft.com/office/drawing/2014/main" val="2294878278"/>
                    </a:ext>
                  </a:extLst>
                </a:gridCol>
                <a:gridCol w="977140">
                  <a:extLst>
                    <a:ext uri="{9D8B030D-6E8A-4147-A177-3AD203B41FA5}">
                      <a16:colId xmlns:a16="http://schemas.microsoft.com/office/drawing/2014/main" val="1629346671"/>
                    </a:ext>
                  </a:extLst>
                </a:gridCol>
                <a:gridCol w="977140">
                  <a:extLst>
                    <a:ext uri="{9D8B030D-6E8A-4147-A177-3AD203B41FA5}">
                      <a16:colId xmlns:a16="http://schemas.microsoft.com/office/drawing/2014/main" val="3619154401"/>
                    </a:ext>
                  </a:extLst>
                </a:gridCol>
                <a:gridCol w="977140">
                  <a:extLst>
                    <a:ext uri="{9D8B030D-6E8A-4147-A177-3AD203B41FA5}">
                      <a16:colId xmlns:a16="http://schemas.microsoft.com/office/drawing/2014/main" val="3556965299"/>
                    </a:ext>
                  </a:extLst>
                </a:gridCol>
                <a:gridCol w="977140">
                  <a:extLst>
                    <a:ext uri="{9D8B030D-6E8A-4147-A177-3AD203B41FA5}">
                      <a16:colId xmlns:a16="http://schemas.microsoft.com/office/drawing/2014/main" val="1309362148"/>
                    </a:ext>
                  </a:extLst>
                </a:gridCol>
                <a:gridCol w="977140">
                  <a:extLst>
                    <a:ext uri="{9D8B030D-6E8A-4147-A177-3AD203B41FA5}">
                      <a16:colId xmlns:a16="http://schemas.microsoft.com/office/drawing/2014/main" val="3490262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009741671"/>
                    </a:ext>
                  </a:extLst>
                </a:gridCol>
              </a:tblGrid>
              <a:tr h="1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700" b="1" u="none" strike="noStrike" dirty="0">
                          <a:effectLst/>
                        </a:rPr>
                        <a:t>Įstaigos pavadinimas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2021-2022 m.m.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2022-2023 </a:t>
                      </a:r>
                      <a:r>
                        <a:rPr lang="lt-LT" sz="700" b="1" u="none" strike="noStrike" dirty="0" err="1">
                          <a:effectLst/>
                        </a:rPr>
                        <a:t>m.m</a:t>
                      </a:r>
                      <a:r>
                        <a:rPr lang="lt-LT" sz="700" b="1" u="none" strike="noStrike" dirty="0">
                          <a:effectLst/>
                        </a:rPr>
                        <a:t>.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2023-2024 </a:t>
                      </a:r>
                      <a:r>
                        <a:rPr lang="lt-LT" sz="700" b="1" u="none" strike="noStrike" dirty="0" err="1">
                          <a:effectLst/>
                        </a:rPr>
                        <a:t>m.m</a:t>
                      </a:r>
                      <a:r>
                        <a:rPr lang="lt-LT" sz="700" b="1" u="none" strike="noStrike" dirty="0">
                          <a:effectLst/>
                        </a:rPr>
                        <a:t>.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307677"/>
                  </a:ext>
                </a:extLst>
              </a:tr>
              <a:tr h="17246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Klasių sk. 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Mokinių sk. 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Klasių sk. 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Mokinių sk.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Klasių sk.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Mokinių sk. 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2000868369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b="1" u="none" strike="noStrike">
                          <a:effectLst/>
                        </a:rPr>
                        <a:t>Daugiafunciai centrai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138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2 785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140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2 961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142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2 838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960267469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"Nemuno"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254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325087758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Aleksandro Stulginskio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233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598848916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Bernardo Brazdžionio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564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920443635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effectLst/>
                        </a:rPr>
                        <a:t>Kauno Jono ir Petro Vileišių mokykla</a:t>
                      </a:r>
                      <a:endParaRPr lang="pt-BR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760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766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730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858924615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Vaišvydavos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130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26193970"/>
                  </a:ext>
                </a:extLst>
              </a:tr>
              <a:tr h="253418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Vytauto Didžiojo universiteto klasikinio ugdymo mokykla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889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958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942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83080286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b="1" u="none" strike="noStrike">
                          <a:effectLst/>
                        </a:rPr>
                        <a:t>Suaugusiųjų ir jaunimo 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25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427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27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475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40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595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2416794297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pt-BR" sz="700" u="none" strike="noStrike">
                          <a:effectLst/>
                        </a:rPr>
                        <a:t>Kauno suaugusiųjų ir jaunimo mokymo centras</a:t>
                      </a:r>
                      <a:endParaRPr lang="pt-BR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475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595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1182557008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b="1" u="none" strike="noStrike">
                          <a:effectLst/>
                        </a:rPr>
                        <a:t>Gimnazijos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632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15 023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647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15 917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>
                          <a:effectLst/>
                        </a:rPr>
                        <a:t>652</a:t>
                      </a:r>
                      <a:endParaRPr lang="lt-LT" sz="70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b="1" u="none" strike="noStrike" dirty="0">
                          <a:effectLst/>
                        </a:rPr>
                        <a:t>16 143</a:t>
                      </a:r>
                      <a:endParaRPr lang="lt-LT" sz="70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437412699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Generolo Povilo Plechavičiaus kadetų licėjus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308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292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217782201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"Aušros"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482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610783852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"Santaros"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448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436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2054308956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"Saulės"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954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982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990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209847730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"Varpo"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398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970611541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"Vyturio"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957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981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672532574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tarptautinė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1 078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1 383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1 402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698650749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Antano Smetonos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 anchor="b"/>
                </a:tc>
                <a:extLst>
                  <a:ext uri="{0D108BD9-81ED-4DB2-BD59-A6C34878D82A}">
                    <a16:rowId xmlns:a16="http://schemas.microsoft.com/office/drawing/2014/main" val="210305594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it-IT" sz="700" u="none" strike="noStrike">
                          <a:effectLst/>
                        </a:rPr>
                        <a:t>Kauno Gedimino sporto ir sveikatinimo gimnazija</a:t>
                      </a:r>
                      <a:endParaRPr lang="it-I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396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245249803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Jono Basanavičiaus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518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2642440403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Jono Jablonskio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853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910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901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2129766017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Juozo Grušo meno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1 213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1 212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1 208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1185116281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Kovo 11-osios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536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543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1896057172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Maironio universitetinė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572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646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2826456722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Palemono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851933501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Prezidento Antano Smetonos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522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557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584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1010516291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Stepono Dariaus ir Stasio Girėno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709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28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767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836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817651960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technologijos universiteto inžinerijos licėjus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70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1 772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1 758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69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1 811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3379757474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Kauno Veršvų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1 015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48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1 074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50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1 112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1846175982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Prezidento Valdo Adamkaus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40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1 005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1 084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44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1 139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2612542035"/>
                  </a:ext>
                </a:extLst>
              </a:tr>
              <a:tr h="160040">
                <a:tc>
                  <a:txBody>
                    <a:bodyPr/>
                    <a:lstStyle/>
                    <a:p>
                      <a:pPr algn="l" fontAlgn="t"/>
                      <a:r>
                        <a:rPr lang="lt-LT" sz="700" u="none" strike="noStrike">
                          <a:effectLst/>
                        </a:rPr>
                        <a:t>Vytauto Didžiojo universiteto "Rasos" gimnazija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851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31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863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>
                          <a:effectLst/>
                        </a:rPr>
                        <a:t>32</a:t>
                      </a:r>
                      <a:endParaRPr lang="lt-LT" sz="70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700" u="none" strike="noStrike" dirty="0">
                          <a:effectLst/>
                        </a:rPr>
                        <a:t>881</a:t>
                      </a:r>
                      <a:endParaRPr lang="lt-LT" sz="700" b="0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017" marR="6017" marT="6017" marB="0"/>
                </a:tc>
                <a:extLst>
                  <a:ext uri="{0D108BD9-81ED-4DB2-BD59-A6C34878D82A}">
                    <a16:rowId xmlns:a16="http://schemas.microsoft.com/office/drawing/2014/main" val="25539568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22371" y="249382"/>
            <a:ext cx="5601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1400" b="1" dirty="0" smtClean="0"/>
              <a:t>Klasių ir mokinių skaičiaus kaita savivaldybės BU mokyklose</a:t>
            </a:r>
            <a:endParaRPr lang="lt-LT" sz="1400" b="1" dirty="0"/>
          </a:p>
        </p:txBody>
      </p:sp>
    </p:spTree>
    <p:extLst>
      <p:ext uri="{BB962C8B-B14F-4D97-AF65-F5344CB8AC3E}">
        <p14:creationId xmlns:p14="http://schemas.microsoft.com/office/powerpoint/2010/main" val="314504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66830"/>
              </p:ext>
            </p:extLst>
          </p:nvPr>
        </p:nvGraphicFramePr>
        <p:xfrm>
          <a:off x="2036620" y="758839"/>
          <a:ext cx="8969433" cy="1971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4873">
                  <a:extLst>
                    <a:ext uri="{9D8B030D-6E8A-4147-A177-3AD203B41FA5}">
                      <a16:colId xmlns:a16="http://schemas.microsoft.com/office/drawing/2014/main" val="1236681832"/>
                    </a:ext>
                  </a:extLst>
                </a:gridCol>
                <a:gridCol w="890800">
                  <a:extLst>
                    <a:ext uri="{9D8B030D-6E8A-4147-A177-3AD203B41FA5}">
                      <a16:colId xmlns:a16="http://schemas.microsoft.com/office/drawing/2014/main" val="3060834288"/>
                    </a:ext>
                  </a:extLst>
                </a:gridCol>
                <a:gridCol w="890800">
                  <a:extLst>
                    <a:ext uri="{9D8B030D-6E8A-4147-A177-3AD203B41FA5}">
                      <a16:colId xmlns:a16="http://schemas.microsoft.com/office/drawing/2014/main" val="925059650"/>
                    </a:ext>
                  </a:extLst>
                </a:gridCol>
                <a:gridCol w="890800">
                  <a:extLst>
                    <a:ext uri="{9D8B030D-6E8A-4147-A177-3AD203B41FA5}">
                      <a16:colId xmlns:a16="http://schemas.microsoft.com/office/drawing/2014/main" val="4110953168"/>
                    </a:ext>
                  </a:extLst>
                </a:gridCol>
                <a:gridCol w="890800">
                  <a:extLst>
                    <a:ext uri="{9D8B030D-6E8A-4147-A177-3AD203B41FA5}">
                      <a16:colId xmlns:a16="http://schemas.microsoft.com/office/drawing/2014/main" val="377340690"/>
                    </a:ext>
                  </a:extLst>
                </a:gridCol>
                <a:gridCol w="890800">
                  <a:extLst>
                    <a:ext uri="{9D8B030D-6E8A-4147-A177-3AD203B41FA5}">
                      <a16:colId xmlns:a16="http://schemas.microsoft.com/office/drawing/2014/main" val="3783466095"/>
                    </a:ext>
                  </a:extLst>
                </a:gridCol>
                <a:gridCol w="880560">
                  <a:extLst>
                    <a:ext uri="{9D8B030D-6E8A-4147-A177-3AD203B41FA5}">
                      <a16:colId xmlns:a16="http://schemas.microsoft.com/office/drawing/2014/main" val="2738315362"/>
                    </a:ext>
                  </a:extLst>
                </a:gridCol>
              </a:tblGrid>
              <a:tr h="219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050" b="1" u="none" strike="noStrike" dirty="0">
                          <a:effectLst/>
                        </a:rPr>
                        <a:t>Įstaigos pavadinimas</a:t>
                      </a:r>
                      <a:endParaRPr lang="lt-LT" sz="105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 dirty="0">
                          <a:effectLst/>
                        </a:rPr>
                        <a:t>2021-2022 </a:t>
                      </a:r>
                      <a:r>
                        <a:rPr lang="lt-LT" sz="1050" b="1" u="none" strike="noStrike" dirty="0" err="1">
                          <a:effectLst/>
                        </a:rPr>
                        <a:t>m.m</a:t>
                      </a:r>
                      <a:r>
                        <a:rPr lang="lt-LT" sz="1050" b="1" u="none" strike="noStrike" dirty="0">
                          <a:effectLst/>
                        </a:rPr>
                        <a:t>.</a:t>
                      </a:r>
                      <a:endParaRPr lang="lt-LT" sz="105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 dirty="0">
                          <a:effectLst/>
                        </a:rPr>
                        <a:t>2022-2023 </a:t>
                      </a:r>
                      <a:r>
                        <a:rPr lang="lt-LT" sz="1050" b="1" u="none" strike="noStrike" dirty="0" err="1">
                          <a:effectLst/>
                        </a:rPr>
                        <a:t>m.m</a:t>
                      </a:r>
                      <a:r>
                        <a:rPr lang="lt-LT" sz="1050" b="1" u="none" strike="noStrike" dirty="0">
                          <a:effectLst/>
                        </a:rPr>
                        <a:t>.</a:t>
                      </a:r>
                      <a:endParaRPr lang="lt-LT" sz="105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 dirty="0">
                          <a:effectLst/>
                        </a:rPr>
                        <a:t>2023-2024 </a:t>
                      </a:r>
                      <a:r>
                        <a:rPr lang="lt-LT" sz="1050" b="1" u="none" strike="noStrike" dirty="0" err="1">
                          <a:effectLst/>
                        </a:rPr>
                        <a:t>m.m</a:t>
                      </a:r>
                      <a:r>
                        <a:rPr lang="lt-LT" sz="1050" b="1" u="none" strike="noStrike" dirty="0">
                          <a:effectLst/>
                        </a:rPr>
                        <a:t>.</a:t>
                      </a:r>
                      <a:endParaRPr lang="lt-LT" sz="105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441107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Klasių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Mokinių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Klasių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Mokinių sk. 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 dirty="0">
                          <a:effectLst/>
                        </a:rPr>
                        <a:t>Klasių sk. </a:t>
                      </a:r>
                      <a:endParaRPr lang="lt-LT" sz="105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 dirty="0">
                          <a:effectLst/>
                        </a:rPr>
                        <a:t>Mokinių sk. </a:t>
                      </a:r>
                      <a:endParaRPr lang="lt-LT" sz="105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135197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b="1" u="none" strike="noStrike">
                          <a:effectLst/>
                        </a:rPr>
                        <a:t>Specialiosios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83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536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83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550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80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 dirty="0">
                          <a:effectLst/>
                        </a:rPr>
                        <a:t>538</a:t>
                      </a:r>
                      <a:endParaRPr lang="lt-LT" sz="105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1079727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u="none" strike="noStrike">
                          <a:effectLst/>
                        </a:rPr>
                        <a:t>Kauno "Aitvaro" mokykla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8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30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6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>
                          <a:effectLst/>
                        </a:rPr>
                        <a:t> </a:t>
                      </a:r>
                      <a:endParaRPr lang="lt-LT" sz="10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000" u="none" strike="noStrike" dirty="0">
                          <a:effectLst/>
                        </a:rPr>
                        <a:t> </a:t>
                      </a:r>
                      <a:endParaRPr lang="lt-LT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410755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u="none" strike="noStrike">
                          <a:effectLst/>
                        </a:rPr>
                        <a:t>Kauno Jono Laužiko mokykla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18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145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18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139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145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2341449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u="none" strike="noStrike">
                          <a:effectLst/>
                        </a:rPr>
                        <a:t>Kauno kurčiųjų ir neprigirdinčiųjų ugdymo centras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62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63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10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66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8087554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u="none" strike="noStrike">
                          <a:effectLst/>
                        </a:rPr>
                        <a:t>Kauno Prano Daunio ugdymo centras</a:t>
                      </a:r>
                      <a:endParaRPr lang="it-I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26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149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154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27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163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730829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lt-LT" sz="1050" u="none" strike="noStrike">
                          <a:effectLst/>
                        </a:rPr>
                        <a:t>Kauno šv. Roko mokykla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22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150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165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24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u="none" strike="noStrike">
                          <a:effectLst/>
                        </a:rPr>
                        <a:t>164</a:t>
                      </a:r>
                      <a:endParaRPr lang="lt-LT" sz="1050" b="0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467651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r" fontAlgn="t"/>
                      <a:r>
                        <a:rPr lang="lt-LT" sz="1050" b="1" u="none" strike="noStrike">
                          <a:effectLst/>
                        </a:rPr>
                        <a:t>Iš viso: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1 460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32 570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1 488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34 103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>
                          <a:effectLst/>
                        </a:rPr>
                        <a:t>1 510</a:t>
                      </a:r>
                      <a:endParaRPr lang="lt-LT" sz="1050" b="1" i="0" u="none" strike="noStrike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050" b="1" u="none" strike="noStrike" dirty="0">
                          <a:effectLst/>
                        </a:rPr>
                        <a:t>34 303</a:t>
                      </a:r>
                      <a:endParaRPr lang="lt-LT" sz="1050" b="1" i="0" u="none" strike="noStrike" dirty="0">
                        <a:solidFill>
                          <a:srgbClr val="343334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30527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22371" y="249382"/>
            <a:ext cx="5601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1400" b="1" dirty="0" smtClean="0"/>
              <a:t>Klasių ir mokinių skaičiaus kaita savivaldybės BU mokyklose</a:t>
            </a:r>
            <a:endParaRPr lang="lt-LT" sz="1400" b="1" dirty="0"/>
          </a:p>
        </p:txBody>
      </p:sp>
    </p:spTree>
    <p:extLst>
      <p:ext uri="{BB962C8B-B14F-4D97-AF65-F5344CB8AC3E}">
        <p14:creationId xmlns:p14="http://schemas.microsoft.com/office/powerpoint/2010/main" val="12106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875</Words>
  <Application>Microsoft Office PowerPoint</Application>
  <PresentationFormat>Plačiaekranė</PresentationFormat>
  <Paragraphs>519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5</vt:i4>
      </vt:variant>
    </vt:vector>
  </HeadingPairs>
  <TitlesOfParts>
    <vt:vector size="11" baseType="lpstr">
      <vt:lpstr>Arial</vt:lpstr>
      <vt:lpstr>Open Sans</vt:lpstr>
      <vt:lpstr>Open Sans ExtraBold</vt:lpstr>
      <vt:lpstr>Tahoma</vt:lpstr>
      <vt:lpstr>Office Theme</vt:lpstr>
      <vt:lpstr>1_Office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11</cp:revision>
  <dcterms:created xsi:type="dcterms:W3CDTF">2023-01-16T12:10:31Z</dcterms:created>
  <dcterms:modified xsi:type="dcterms:W3CDTF">2024-03-26T14:09:41Z</dcterms:modified>
</cp:coreProperties>
</file>