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8" r:id="rId3"/>
    <p:sldId id="267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6. Klasių komplektų kaita pagal klases miesto BU mokyklose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Puslapis1_1!#REF!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E1-40E9-A9C4-9B0D70AF523E}"/>
            </c:ext>
          </c:extLst>
        </c:ser>
        <c:ser>
          <c:idx val="1"/>
          <c:order val="1"/>
          <c:tx>
            <c:strRef>
              <c:f>Puslapis1_1!$B$2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Puslapis1_1!$B$3:$B$17</c:f>
              <c:numCache>
                <c:formatCode>#,##0</c:formatCode>
                <c:ptCount val="15"/>
                <c:pt idx="0">
                  <c:v>47</c:v>
                </c:pt>
                <c:pt idx="1">
                  <c:v>141</c:v>
                </c:pt>
                <c:pt idx="2">
                  <c:v>136</c:v>
                </c:pt>
                <c:pt idx="3">
                  <c:v>138</c:v>
                </c:pt>
                <c:pt idx="4">
                  <c:v>138</c:v>
                </c:pt>
                <c:pt idx="5">
                  <c:v>129</c:v>
                </c:pt>
                <c:pt idx="6">
                  <c:v>124</c:v>
                </c:pt>
                <c:pt idx="7">
                  <c:v>124</c:v>
                </c:pt>
                <c:pt idx="8">
                  <c:v>129</c:v>
                </c:pt>
                <c:pt idx="9">
                  <c:v>15</c:v>
                </c:pt>
                <c:pt idx="10">
                  <c:v>14</c:v>
                </c:pt>
                <c:pt idx="11">
                  <c:v>97</c:v>
                </c:pt>
                <c:pt idx="12">
                  <c:v>91</c:v>
                </c:pt>
                <c:pt idx="13">
                  <c:v>90</c:v>
                </c:pt>
                <c:pt idx="14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E1-40E9-A9C4-9B0D70AF523E}"/>
            </c:ext>
          </c:extLst>
        </c:ser>
        <c:ser>
          <c:idx val="2"/>
          <c:order val="2"/>
          <c:tx>
            <c:strRef>
              <c:f>Puslapis1_1!$C$2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Puslapis1_1!$C$3:$C$17</c:f>
              <c:numCache>
                <c:formatCode>#,##0</c:formatCode>
                <c:ptCount val="15"/>
                <c:pt idx="0">
                  <c:v>44</c:v>
                </c:pt>
                <c:pt idx="1">
                  <c:v>144</c:v>
                </c:pt>
                <c:pt idx="2">
                  <c:v>141</c:v>
                </c:pt>
                <c:pt idx="3">
                  <c:v>136</c:v>
                </c:pt>
                <c:pt idx="4">
                  <c:v>138</c:v>
                </c:pt>
                <c:pt idx="5">
                  <c:v>120</c:v>
                </c:pt>
                <c:pt idx="6">
                  <c:v>129</c:v>
                </c:pt>
                <c:pt idx="7">
                  <c:v>124</c:v>
                </c:pt>
                <c:pt idx="8">
                  <c:v>126</c:v>
                </c:pt>
                <c:pt idx="9">
                  <c:v>17</c:v>
                </c:pt>
                <c:pt idx="10">
                  <c:v>17</c:v>
                </c:pt>
                <c:pt idx="11">
                  <c:v>104</c:v>
                </c:pt>
                <c:pt idx="12">
                  <c:v>97</c:v>
                </c:pt>
                <c:pt idx="13">
                  <c:v>92</c:v>
                </c:pt>
                <c:pt idx="14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E1-40E9-A9C4-9B0D70AF523E}"/>
            </c:ext>
          </c:extLst>
        </c:ser>
        <c:ser>
          <c:idx val="3"/>
          <c:order val="3"/>
          <c:tx>
            <c:strRef>
              <c:f>Puslapis1_1!$D$2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Puslapis1_1!$D$3:$D$17</c:f>
              <c:numCache>
                <c:formatCode>#,##0</c:formatCode>
                <c:ptCount val="15"/>
                <c:pt idx="0">
                  <c:v>41</c:v>
                </c:pt>
                <c:pt idx="1">
                  <c:v>141</c:v>
                </c:pt>
                <c:pt idx="2">
                  <c:v>143</c:v>
                </c:pt>
                <c:pt idx="3">
                  <c:v>141</c:v>
                </c:pt>
                <c:pt idx="4">
                  <c:v>138</c:v>
                </c:pt>
                <c:pt idx="5">
                  <c:v>123</c:v>
                </c:pt>
                <c:pt idx="6">
                  <c:v>117</c:v>
                </c:pt>
                <c:pt idx="7">
                  <c:v>127</c:v>
                </c:pt>
                <c:pt idx="8">
                  <c:v>125</c:v>
                </c:pt>
                <c:pt idx="9">
                  <c:v>18</c:v>
                </c:pt>
                <c:pt idx="10">
                  <c:v>17</c:v>
                </c:pt>
                <c:pt idx="11">
                  <c:v>105</c:v>
                </c:pt>
                <c:pt idx="12">
                  <c:v>104</c:v>
                </c:pt>
                <c:pt idx="13">
                  <c:v>99</c:v>
                </c:pt>
                <c:pt idx="14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E1-40E9-A9C4-9B0D70AF5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21848304"/>
        <c:axId val="1821848784"/>
      </c:barChart>
      <c:catAx>
        <c:axId val="1821848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848784"/>
        <c:crosses val="autoZero"/>
        <c:auto val="1"/>
        <c:lblAlgn val="ctr"/>
        <c:lblOffset val="100"/>
        <c:noMultiLvlLbl val="0"/>
      </c:catAx>
      <c:valAx>
        <c:axId val="182184878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84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Mokinių skaičiaus pasiskirstymo pagal klases kaita BU mokyklose</a:t>
            </a:r>
            <a:endParaRPr lang="lt-LT" sz="1400" b="0" i="0" u="none" strike="noStrike" kern="1200" spc="0" baseline="0" dirty="0">
              <a:solidFill>
                <a:sysClr val="windowText" lastClr="000000">
                  <a:lumMod val="65000"/>
                  <a:lumOff val="35000"/>
                </a:sysClr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Puslapis1_1!#REF!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66-4254-B0ED-39A816ACB451}"/>
            </c:ext>
          </c:extLst>
        </c:ser>
        <c:ser>
          <c:idx val="1"/>
          <c:order val="1"/>
          <c:tx>
            <c:strRef>
              <c:f>Puslapis1_1!$B$2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Puslapis1_1!$B$3:$B$17</c:f>
              <c:numCache>
                <c:formatCode>#,##0</c:formatCode>
                <c:ptCount val="15"/>
                <c:pt idx="0">
                  <c:v>763</c:v>
                </c:pt>
                <c:pt idx="1">
                  <c:v>2931</c:v>
                </c:pt>
                <c:pt idx="2">
                  <c:v>2959</c:v>
                </c:pt>
                <c:pt idx="3">
                  <c:v>2931</c:v>
                </c:pt>
                <c:pt idx="4">
                  <c:v>2916</c:v>
                </c:pt>
                <c:pt idx="5">
                  <c:v>2977</c:v>
                </c:pt>
                <c:pt idx="6">
                  <c:v>2778</c:v>
                </c:pt>
                <c:pt idx="7">
                  <c:v>2944</c:v>
                </c:pt>
                <c:pt idx="8">
                  <c:v>2966</c:v>
                </c:pt>
                <c:pt idx="9">
                  <c:v>170</c:v>
                </c:pt>
                <c:pt idx="10">
                  <c:v>146</c:v>
                </c:pt>
                <c:pt idx="11">
                  <c:v>2565</c:v>
                </c:pt>
                <c:pt idx="12">
                  <c:v>2380</c:v>
                </c:pt>
                <c:pt idx="13">
                  <c:v>2252</c:v>
                </c:pt>
                <c:pt idx="14">
                  <c:v>2248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66-4254-B0ED-39A816ACB451}"/>
            </c:ext>
          </c:extLst>
        </c:ser>
        <c:ser>
          <c:idx val="2"/>
          <c:order val="2"/>
          <c:tx>
            <c:strRef>
              <c:f>Puslapis1_1!$C$2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Puslapis1_1!$C$3:$C$17</c:f>
              <c:numCache>
                <c:formatCode>#,##0</c:formatCode>
                <c:ptCount val="15"/>
                <c:pt idx="0">
                  <c:v>699</c:v>
                </c:pt>
                <c:pt idx="1">
                  <c:v>2872</c:v>
                </c:pt>
                <c:pt idx="2">
                  <c:v>2923</c:v>
                </c:pt>
                <c:pt idx="3">
                  <c:v>2944</c:v>
                </c:pt>
                <c:pt idx="4">
                  <c:v>2935</c:v>
                </c:pt>
                <c:pt idx="5">
                  <c:v>2791</c:v>
                </c:pt>
                <c:pt idx="6">
                  <c:v>2977</c:v>
                </c:pt>
                <c:pt idx="7">
                  <c:v>2823</c:v>
                </c:pt>
                <c:pt idx="8">
                  <c:v>2984</c:v>
                </c:pt>
                <c:pt idx="9">
                  <c:v>181</c:v>
                </c:pt>
                <c:pt idx="10">
                  <c:v>181</c:v>
                </c:pt>
                <c:pt idx="11">
                  <c:v>2870</c:v>
                </c:pt>
                <c:pt idx="12">
                  <c:v>2558</c:v>
                </c:pt>
                <c:pt idx="13">
                  <c:v>2387</c:v>
                </c:pt>
                <c:pt idx="14">
                  <c:v>2189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66-4254-B0ED-39A816ACB451}"/>
            </c:ext>
          </c:extLst>
        </c:ser>
        <c:ser>
          <c:idx val="3"/>
          <c:order val="3"/>
          <c:tx>
            <c:strRef>
              <c:f>Puslapis1_1!$D$2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Puslapis1_1!$A$3:$A$17</c:f>
              <c:strCache>
                <c:ptCount val="15"/>
                <c:pt idx="0">
                  <c:v>priešmokyklinė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I</c:v>
                </c:pt>
                <c:pt idx="12">
                  <c:v>II</c:v>
                </c:pt>
                <c:pt idx="13">
                  <c:v>III</c:v>
                </c:pt>
                <c:pt idx="14">
                  <c:v>IV</c:v>
                </c:pt>
              </c:strCache>
            </c:strRef>
          </c:cat>
          <c:val>
            <c:numRef>
              <c:f>Puslapis1_1!$D$3:$D$17</c:f>
              <c:numCache>
                <c:formatCode>#,##0</c:formatCode>
                <c:ptCount val="15"/>
                <c:pt idx="0">
                  <c:v>643</c:v>
                </c:pt>
                <c:pt idx="1">
                  <c:v>2844</c:v>
                </c:pt>
                <c:pt idx="2">
                  <c:v>2901</c:v>
                </c:pt>
                <c:pt idx="3">
                  <c:v>2943</c:v>
                </c:pt>
                <c:pt idx="4">
                  <c:v>2965</c:v>
                </c:pt>
                <c:pt idx="5">
                  <c:v>2860</c:v>
                </c:pt>
                <c:pt idx="6">
                  <c:v>2813</c:v>
                </c:pt>
                <c:pt idx="7">
                  <c:v>3009</c:v>
                </c:pt>
                <c:pt idx="8">
                  <c:v>2881</c:v>
                </c:pt>
                <c:pt idx="9">
                  <c:v>185</c:v>
                </c:pt>
                <c:pt idx="10">
                  <c:v>191</c:v>
                </c:pt>
                <c:pt idx="11">
                  <c:v>2841</c:v>
                </c:pt>
                <c:pt idx="12">
                  <c:v>2903</c:v>
                </c:pt>
                <c:pt idx="13">
                  <c:v>2592</c:v>
                </c:pt>
                <c:pt idx="14">
                  <c:v>2325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66-4254-B0ED-39A816ACB4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21944304"/>
        <c:axId val="1821944784"/>
      </c:barChart>
      <c:catAx>
        <c:axId val="1821944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44784"/>
        <c:crosses val="autoZero"/>
        <c:auto val="1"/>
        <c:lblAlgn val="ctr"/>
        <c:lblOffset val="100"/>
        <c:noMultiLvlLbl val="0"/>
      </c:catAx>
      <c:valAx>
        <c:axId val="1821944784"/>
        <c:scaling>
          <c:orientation val="minMax"/>
          <c:max val="31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4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40C9A-54B3-C646-5864-AE10B4B4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AC092E6-9932-6E25-353C-3481643107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770006"/>
              </p:ext>
            </p:extLst>
          </p:nvPr>
        </p:nvGraphicFramePr>
        <p:xfrm>
          <a:off x="1371600" y="219075"/>
          <a:ext cx="10020300" cy="5819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42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6E4C12-AF2A-25A0-FBAD-9147CC2183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483291"/>
              </p:ext>
            </p:extLst>
          </p:nvPr>
        </p:nvGraphicFramePr>
        <p:xfrm>
          <a:off x="664234" y="646980"/>
          <a:ext cx="10860657" cy="526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417EA-33C4-1460-D69F-C817F1B7C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355E8DA0-5758-9E65-9FF5-9948280DD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589574"/>
              </p:ext>
            </p:extLst>
          </p:nvPr>
        </p:nvGraphicFramePr>
        <p:xfrm>
          <a:off x="716973" y="690113"/>
          <a:ext cx="11097490" cy="5234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6764">
                  <a:extLst>
                    <a:ext uri="{9D8B030D-6E8A-4147-A177-3AD203B41FA5}">
                      <a16:colId xmlns:a16="http://schemas.microsoft.com/office/drawing/2014/main" val="901894654"/>
                    </a:ext>
                  </a:extLst>
                </a:gridCol>
                <a:gridCol w="1118977">
                  <a:extLst>
                    <a:ext uri="{9D8B030D-6E8A-4147-A177-3AD203B41FA5}">
                      <a16:colId xmlns:a16="http://schemas.microsoft.com/office/drawing/2014/main" val="3558404471"/>
                    </a:ext>
                  </a:extLst>
                </a:gridCol>
                <a:gridCol w="1188193">
                  <a:extLst>
                    <a:ext uri="{9D8B030D-6E8A-4147-A177-3AD203B41FA5}">
                      <a16:colId xmlns:a16="http://schemas.microsoft.com/office/drawing/2014/main" val="2676256790"/>
                    </a:ext>
                  </a:extLst>
                </a:gridCol>
                <a:gridCol w="1188193">
                  <a:extLst>
                    <a:ext uri="{9D8B030D-6E8A-4147-A177-3AD203B41FA5}">
                      <a16:colId xmlns:a16="http://schemas.microsoft.com/office/drawing/2014/main" val="3886700561"/>
                    </a:ext>
                  </a:extLst>
                </a:gridCol>
                <a:gridCol w="1188193">
                  <a:extLst>
                    <a:ext uri="{9D8B030D-6E8A-4147-A177-3AD203B41FA5}">
                      <a16:colId xmlns:a16="http://schemas.microsoft.com/office/drawing/2014/main" val="3163847611"/>
                    </a:ext>
                  </a:extLst>
                </a:gridCol>
                <a:gridCol w="1130514">
                  <a:extLst>
                    <a:ext uri="{9D8B030D-6E8A-4147-A177-3AD203B41FA5}">
                      <a16:colId xmlns:a16="http://schemas.microsoft.com/office/drawing/2014/main" val="2565722257"/>
                    </a:ext>
                  </a:extLst>
                </a:gridCol>
                <a:gridCol w="1176656">
                  <a:extLst>
                    <a:ext uri="{9D8B030D-6E8A-4147-A177-3AD203B41FA5}">
                      <a16:colId xmlns:a16="http://schemas.microsoft.com/office/drawing/2014/main" val="3936380940"/>
                    </a:ext>
                  </a:extLst>
                </a:gridCol>
              </a:tblGrid>
              <a:tr h="90788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 anchor="b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2023-2024 </a:t>
                      </a:r>
                      <a:r>
                        <a:rPr lang="lt-LT" sz="700" u="none" strike="noStrike" dirty="0" err="1">
                          <a:effectLst/>
                        </a:rPr>
                        <a:t>m.m</a:t>
                      </a:r>
                      <a:endParaRPr lang="lt-LT" sz="7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2024-2025 m.m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2025-2026 m.m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975401"/>
                  </a:ext>
                </a:extLst>
              </a:tr>
              <a:tr h="31312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Klasių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Mokinių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Klasių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Mokinių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Klasių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Mokinių skaičius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472868824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Mokyklos -</a:t>
                      </a:r>
                      <a:r>
                        <a:rPr lang="lt-LT" sz="600" b="1" u="none" strike="noStrike" dirty="0" err="1">
                          <a:effectLst/>
                        </a:rPr>
                        <a:t>darželiaI</a:t>
                      </a:r>
                      <a:endParaRPr lang="lt-LT" sz="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432560750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mokykla-darželis "Rūtelė"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317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329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93068930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mokykla-darželis "Šviesa"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068396363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Tirkiliškių mokykla-darželis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24198975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Montesori mokykla-darželis "Žiburėlis"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4234731485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Motiejaus Valančiaus mokykla-darželis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651477394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b="1" u="none" strike="noStrike" dirty="0">
                          <a:effectLst/>
                        </a:rPr>
                        <a:t>Pradinės mokyklos</a:t>
                      </a:r>
                      <a:endParaRPr lang="lt-LT" sz="7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935529544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"Paparčio" pradinė mokykla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271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58703833"/>
                  </a:ext>
                </a:extLst>
              </a:tr>
              <a:tr h="18779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"Ryto" pradinė mokykla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299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285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184207506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Kauno "Šilo" pradinė mokykla</a:t>
                      </a:r>
                      <a:endParaRPr lang="lt-LT" sz="7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273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425935472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"Varpelio" pradinė mokykla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234587926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700" u="none" strike="noStrike">
                          <a:effectLst/>
                        </a:rPr>
                        <a:t>Kauno Prano Mašioto pradinė mokykla</a:t>
                      </a:r>
                      <a:endParaRPr lang="it-I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4137836852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b="1" u="none" strike="noStrike" dirty="0">
                          <a:effectLst/>
                        </a:rPr>
                        <a:t>Progimnazijos</a:t>
                      </a:r>
                      <a:endParaRPr lang="lt-LT" sz="7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916335711"/>
                  </a:ext>
                </a:extLst>
              </a:tr>
              <a:tr h="1420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Vytauto Didžiojo universiteto "Atžalyno"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571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507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034791399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Juozo Urbšio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619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619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649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286617000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Jurgio Dobkevičiaus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781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820056273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Kazio Griniaus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864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788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664708471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Panemunės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232522881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Petrašiūnų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370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352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356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526729618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Milikonių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1 011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1 005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970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119779937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Martyno Mažvydo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489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542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518524529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Pilėnų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485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472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450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447257382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Senamiesčio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682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335150339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Simono Daukanto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874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704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312693633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Tado Ivanausko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959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942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000719422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Suzuki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663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746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570216995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šv. Kazimiero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569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129030802"/>
                  </a:ext>
                </a:extLst>
              </a:tr>
              <a:tr h="15374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technologijos universiteto Vaižganto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564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554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4197388056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Viktoro Kuprevičiaus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457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376272769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Vinco Kudirkos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688</a:t>
                      </a:r>
                      <a:endParaRPr lang="lt-LT" sz="7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643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2490131970"/>
                  </a:ext>
                </a:extLst>
              </a:tr>
              <a:tr h="1544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Žaliakalnio progimnazija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608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597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603</a:t>
                      </a:r>
                      <a:endParaRPr lang="lt-LT" sz="7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17" marR="6017" marT="6017" marB="0"/>
                </a:tc>
                <a:extLst>
                  <a:ext uri="{0D108BD9-81ED-4DB2-BD59-A6C34878D82A}">
                    <a16:rowId xmlns:a16="http://schemas.microsoft.com/office/drawing/2014/main" val="349119132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C67216-2111-93C4-7A79-373E424F9185}"/>
              </a:ext>
            </a:extLst>
          </p:cNvPr>
          <p:cNvSpPr txBox="1"/>
          <p:nvPr/>
        </p:nvSpPr>
        <p:spPr>
          <a:xfrm>
            <a:off x="2529695" y="120770"/>
            <a:ext cx="74769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1800" b="1" dirty="0"/>
              <a:t>Klasių ir mokinių </a:t>
            </a:r>
            <a:r>
              <a:rPr lang="lt-LT" sz="1600" b="1" dirty="0"/>
              <a:t>skaičiaus</a:t>
            </a:r>
            <a:r>
              <a:rPr lang="lt-LT" sz="1800" b="1" dirty="0"/>
              <a:t> kaita savivaldybės BU mokyklose</a:t>
            </a:r>
          </a:p>
        </p:txBody>
      </p:sp>
    </p:spTree>
    <p:extLst>
      <p:ext uri="{BB962C8B-B14F-4D97-AF65-F5344CB8AC3E}">
        <p14:creationId xmlns:p14="http://schemas.microsoft.com/office/powerpoint/2010/main" val="103699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762D7-6251-5217-9BCE-46A0DD689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262A4127-8572-7D4D-C4FB-8EC4F13BE3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673802"/>
              </p:ext>
            </p:extLst>
          </p:nvPr>
        </p:nvGraphicFramePr>
        <p:xfrm>
          <a:off x="474452" y="646330"/>
          <a:ext cx="11326484" cy="54525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1506">
                  <a:extLst>
                    <a:ext uri="{9D8B030D-6E8A-4147-A177-3AD203B41FA5}">
                      <a16:colId xmlns:a16="http://schemas.microsoft.com/office/drawing/2014/main" val="691112219"/>
                    </a:ext>
                  </a:extLst>
                </a:gridCol>
                <a:gridCol w="1142067">
                  <a:extLst>
                    <a:ext uri="{9D8B030D-6E8A-4147-A177-3AD203B41FA5}">
                      <a16:colId xmlns:a16="http://schemas.microsoft.com/office/drawing/2014/main" val="2537208609"/>
                    </a:ext>
                  </a:extLst>
                </a:gridCol>
                <a:gridCol w="1212711">
                  <a:extLst>
                    <a:ext uri="{9D8B030D-6E8A-4147-A177-3AD203B41FA5}">
                      <a16:colId xmlns:a16="http://schemas.microsoft.com/office/drawing/2014/main" val="4005921683"/>
                    </a:ext>
                  </a:extLst>
                </a:gridCol>
                <a:gridCol w="1212711">
                  <a:extLst>
                    <a:ext uri="{9D8B030D-6E8A-4147-A177-3AD203B41FA5}">
                      <a16:colId xmlns:a16="http://schemas.microsoft.com/office/drawing/2014/main" val="446103772"/>
                    </a:ext>
                  </a:extLst>
                </a:gridCol>
                <a:gridCol w="1212711">
                  <a:extLst>
                    <a:ext uri="{9D8B030D-6E8A-4147-A177-3AD203B41FA5}">
                      <a16:colId xmlns:a16="http://schemas.microsoft.com/office/drawing/2014/main" val="567426722"/>
                    </a:ext>
                  </a:extLst>
                </a:gridCol>
                <a:gridCol w="1153841">
                  <a:extLst>
                    <a:ext uri="{9D8B030D-6E8A-4147-A177-3AD203B41FA5}">
                      <a16:colId xmlns:a16="http://schemas.microsoft.com/office/drawing/2014/main" val="1461336350"/>
                    </a:ext>
                  </a:extLst>
                </a:gridCol>
                <a:gridCol w="1200937">
                  <a:extLst>
                    <a:ext uri="{9D8B030D-6E8A-4147-A177-3AD203B41FA5}">
                      <a16:colId xmlns:a16="http://schemas.microsoft.com/office/drawing/2014/main" val="3295258391"/>
                    </a:ext>
                  </a:extLst>
                </a:gridCol>
              </a:tblGrid>
              <a:tr h="146285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2023-2024 m.m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2024-2025 m.m 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2025-2026 m.m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8623"/>
                  </a:ext>
                </a:extLst>
              </a:tr>
              <a:tr h="22079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Klasių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Mokinių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Klasių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Mokinių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Klasių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Mokinių skaičius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425759218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Daugiafunkciai centrai</a:t>
                      </a:r>
                      <a:endParaRPr lang="lt-LT" sz="6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799138683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"Nemuno"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282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283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272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610630072"/>
                  </a:ext>
                </a:extLst>
              </a:tr>
              <a:tr h="1399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Aleksandro Stulginskio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229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774833347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Bernardo Brazdžionio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536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512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522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984018079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600" u="none" strike="noStrike">
                          <a:effectLst/>
                        </a:rPr>
                        <a:t>Kauno Jono ir Petro Vileišių mokykla</a:t>
                      </a:r>
                      <a:endParaRPr lang="pt-BR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730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672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655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306706427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Vaišvydavos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115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115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122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424813592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Suaugusiųjų mokyklos</a:t>
                      </a:r>
                      <a:endParaRPr lang="lt-LT" sz="6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extLst>
                  <a:ext uri="{0D108BD9-81ED-4DB2-BD59-A6C34878D82A}">
                    <a16:rowId xmlns:a16="http://schemas.microsoft.com/office/drawing/2014/main" val="3114236162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600" u="none" strike="noStrike">
                          <a:effectLst/>
                        </a:rPr>
                        <a:t>Kauno suaugusiųjų ir jaunimo mokymo centras</a:t>
                      </a:r>
                      <a:endParaRPr lang="pt-BR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595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695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753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199910298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Gimnazijos</a:t>
                      </a:r>
                      <a:endParaRPr lang="lt-LT" sz="6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extLst>
                  <a:ext uri="{0D108BD9-81ED-4DB2-BD59-A6C34878D82A}">
                    <a16:rowId xmlns:a16="http://schemas.microsoft.com/office/drawing/2014/main" val="1016219550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"Aušros"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552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530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44110552"/>
                  </a:ext>
                </a:extLst>
              </a:tr>
              <a:tr h="12084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"Santaros"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436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488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519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066014327"/>
                  </a:ext>
                </a:extLst>
              </a:tr>
              <a:tr h="12084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"Saulės"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990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982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1 024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38166446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 dirty="0">
                          <a:effectLst/>
                        </a:rPr>
                        <a:t>Kauno "Varpo" gimnazija</a:t>
                      </a:r>
                      <a:endParaRPr lang="lt-LT" sz="6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412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503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571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697246035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"Vyturio"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981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1 002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1 065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61764325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600" u="none" strike="noStrike">
                          <a:effectLst/>
                        </a:rPr>
                        <a:t>Kauno Gedimino sporto ir sveikatinimo gimnazija</a:t>
                      </a:r>
                      <a:endParaRPr lang="it-I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409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406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676114419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Jono Basanavičiaus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556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612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644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222823273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Jono Jablonskio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901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607219771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Juozo Grušo meno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1 208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1 204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1 217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703844246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Kovo 11-osios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504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490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124747255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Maironio universitetinė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646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650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659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007259405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Palemono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471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476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923293182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Stepono Dariaus ir Stasio Girėno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836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905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826088872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tarptautinė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1 402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1 486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1 498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320784524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technologijos universiteto inžinerijos licėjus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1 811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1 923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76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2 038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930853870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Veršvų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1 112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1 126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1 192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206206114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Prezidento Antano Smetonos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584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593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611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001330418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Prezidento Valdo Adamkaus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1 139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1 188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1 243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159556874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Vytauto Didžiojo universiteto "Rasos" gimnazija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881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900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914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967684838"/>
                  </a:ext>
                </a:extLst>
              </a:tr>
              <a:tr h="18299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Vytauto Didžiojo universiteto klasikinio ugdymo licėjus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942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906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946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834702768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Specialiosios mokyklos</a:t>
                      </a:r>
                      <a:endParaRPr lang="lt-LT" sz="6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834802469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Jono Laužiko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145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19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137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123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2630027975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kurčiųjų ir neprigirdinčiųjų ugdymo centras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66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 </a:t>
                      </a:r>
                      <a:endParaRPr lang="lt-LT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 anchor="b"/>
                </a:tc>
                <a:extLst>
                  <a:ext uri="{0D108BD9-81ED-4DB2-BD59-A6C34878D82A}">
                    <a16:rowId xmlns:a16="http://schemas.microsoft.com/office/drawing/2014/main" val="1373884911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600" u="none" strike="noStrike">
                          <a:effectLst/>
                        </a:rPr>
                        <a:t>Kauno Prano Daunio ugdymo centras</a:t>
                      </a:r>
                      <a:endParaRPr lang="it-I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163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38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233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43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250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523775628"/>
                  </a:ext>
                </a:extLst>
              </a:tr>
              <a:tr h="1322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Kauno šv. Roko mokykla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164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25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181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27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u="none" strike="noStrike">
                          <a:effectLst/>
                        </a:rPr>
                        <a:t>184</a:t>
                      </a:r>
                      <a:endParaRPr lang="lt-LT" sz="6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156877343"/>
                  </a:ext>
                </a:extLst>
              </a:tr>
              <a:tr h="146285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Iš viso: 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1 498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34 014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1 513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34 390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>
                          <a:effectLst/>
                        </a:rPr>
                        <a:t>1 536</a:t>
                      </a:r>
                      <a:endParaRPr lang="lt-LT" sz="6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600" b="1" u="none" strike="noStrike" dirty="0">
                          <a:effectLst/>
                        </a:rPr>
                        <a:t>34 984</a:t>
                      </a:r>
                      <a:endParaRPr lang="lt-LT" sz="6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424" marR="5424" marT="5424" marB="0"/>
                </a:tc>
                <a:extLst>
                  <a:ext uri="{0D108BD9-81ED-4DB2-BD59-A6C34878D82A}">
                    <a16:rowId xmlns:a16="http://schemas.microsoft.com/office/drawing/2014/main" val="384895047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B69D8CE-1DD3-A7C4-74B5-D81088BE3139}"/>
              </a:ext>
            </a:extLst>
          </p:cNvPr>
          <p:cNvSpPr txBox="1"/>
          <p:nvPr/>
        </p:nvSpPr>
        <p:spPr>
          <a:xfrm>
            <a:off x="2529695" y="120770"/>
            <a:ext cx="74769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1800" b="1" dirty="0"/>
              <a:t>Klasių ir mokinių </a:t>
            </a:r>
            <a:r>
              <a:rPr lang="lt-LT" sz="1600" b="1" dirty="0"/>
              <a:t>skaičiaus</a:t>
            </a:r>
            <a:r>
              <a:rPr lang="lt-LT" sz="1800" b="1" dirty="0"/>
              <a:t> kaita savivaldybės BU mokyklose</a:t>
            </a:r>
          </a:p>
        </p:txBody>
      </p:sp>
    </p:spTree>
    <p:extLst>
      <p:ext uri="{BB962C8B-B14F-4D97-AF65-F5344CB8AC3E}">
        <p14:creationId xmlns:p14="http://schemas.microsoft.com/office/powerpoint/2010/main" val="593942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786</Words>
  <Application>Microsoft Office PowerPoint</Application>
  <PresentationFormat>Plačiaekranė</PresentationFormat>
  <Paragraphs>486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4</vt:i4>
      </vt:variant>
    </vt:vector>
  </HeadingPairs>
  <TitlesOfParts>
    <vt:vector size="10" baseType="lpstr">
      <vt:lpstr>Arial</vt:lpstr>
      <vt:lpstr>Open Sans</vt:lpstr>
      <vt:lpstr>Open Sans ExtraBold</vt:lpstr>
      <vt:lpstr>Tahoma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2026-02-27T11:37:10Z</dcterms:modified>
</cp:coreProperties>
</file>