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  <p:sldId id="275" r:id="rId3"/>
    <p:sldId id="276" r:id="rId4"/>
    <p:sldId id="277" r:id="rId5"/>
    <p:sldId id="27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solidFill>
                  <a:schemeClr val="bg2">
                    <a:lumMod val="10000"/>
                  </a:schemeClr>
                </a:solidFill>
              </a:rPr>
              <a:t>6. Klasių komplektų kaita pagal klases miesto BU mokyklose</a:t>
            </a:r>
          </a:p>
        </c:rich>
      </c:tx>
      <c:layout>
        <c:manualLayout>
          <c:xMode val="edge"/>
          <c:yMode val="edge"/>
          <c:x val="0.208737496521127"/>
          <c:y val="4.288920603636869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Puslapis1_1!$A$3</c:f>
              <c:strCache>
                <c:ptCount val="1"/>
                <c:pt idx="0">
                  <c:v>2021-2022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Puslapis1_1!$B$2:$P$2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Puslapis1_1!$B$3:$P$3</c:f>
              <c:numCache>
                <c:formatCode>#,##0</c:formatCode>
                <c:ptCount val="15"/>
                <c:pt idx="0">
                  <c:v>42</c:v>
                </c:pt>
                <c:pt idx="1">
                  <c:v>138</c:v>
                </c:pt>
                <c:pt idx="2">
                  <c:v>138</c:v>
                </c:pt>
                <c:pt idx="3">
                  <c:v>148</c:v>
                </c:pt>
                <c:pt idx="4">
                  <c:v>137</c:v>
                </c:pt>
                <c:pt idx="5">
                  <c:v>126</c:v>
                </c:pt>
                <c:pt idx="6">
                  <c:v>126</c:v>
                </c:pt>
                <c:pt idx="7">
                  <c:v>116</c:v>
                </c:pt>
                <c:pt idx="8">
                  <c:v>107</c:v>
                </c:pt>
                <c:pt idx="9">
                  <c:v>15</c:v>
                </c:pt>
                <c:pt idx="10">
                  <c:v>13</c:v>
                </c:pt>
                <c:pt idx="11">
                  <c:v>92</c:v>
                </c:pt>
                <c:pt idx="12">
                  <c:v>92</c:v>
                </c:pt>
                <c:pt idx="13">
                  <c:v>91</c:v>
                </c:pt>
                <c:pt idx="14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37-4FB1-956E-C6F9856A485E}"/>
            </c:ext>
          </c:extLst>
        </c:ser>
        <c:ser>
          <c:idx val="1"/>
          <c:order val="1"/>
          <c:tx>
            <c:strRef>
              <c:f>Puslapis1_1!$A$4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37-4FB1-956E-C6F9856A48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Puslapis1_1!$B$2:$P$2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Puslapis1_1!$B$4:$P$4</c:f>
              <c:numCache>
                <c:formatCode>#,##0</c:formatCode>
                <c:ptCount val="15"/>
                <c:pt idx="0">
                  <c:v>42</c:v>
                </c:pt>
                <c:pt idx="1">
                  <c:v>137</c:v>
                </c:pt>
                <c:pt idx="2">
                  <c:v>137</c:v>
                </c:pt>
                <c:pt idx="3">
                  <c:v>139</c:v>
                </c:pt>
                <c:pt idx="4">
                  <c:v>150</c:v>
                </c:pt>
                <c:pt idx="5">
                  <c:v>123</c:v>
                </c:pt>
                <c:pt idx="6">
                  <c:v>126</c:v>
                </c:pt>
                <c:pt idx="7">
                  <c:v>126</c:v>
                </c:pt>
                <c:pt idx="8">
                  <c:v>117</c:v>
                </c:pt>
                <c:pt idx="9">
                  <c:v>13</c:v>
                </c:pt>
                <c:pt idx="10">
                  <c:v>12</c:v>
                </c:pt>
                <c:pt idx="11">
                  <c:v>91</c:v>
                </c:pt>
                <c:pt idx="12">
                  <c:v>92</c:v>
                </c:pt>
                <c:pt idx="13">
                  <c:v>92</c:v>
                </c:pt>
                <c:pt idx="14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37-4FB1-956E-C6F9856A485E}"/>
            </c:ext>
          </c:extLst>
        </c:ser>
        <c:ser>
          <c:idx val="2"/>
          <c:order val="2"/>
          <c:tx>
            <c:strRef>
              <c:f>Puslapis1_1!$A$5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Puslapis1_1!$B$2:$P$2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Puslapis1_1!$B$5:$P$5</c:f>
              <c:numCache>
                <c:formatCode>#,##0</c:formatCode>
                <c:ptCount val="15"/>
                <c:pt idx="0">
                  <c:v>47</c:v>
                </c:pt>
                <c:pt idx="1">
                  <c:v>141</c:v>
                </c:pt>
                <c:pt idx="2">
                  <c:v>136</c:v>
                </c:pt>
                <c:pt idx="3">
                  <c:v>138</c:v>
                </c:pt>
                <c:pt idx="4">
                  <c:v>138</c:v>
                </c:pt>
                <c:pt idx="5">
                  <c:v>129</c:v>
                </c:pt>
                <c:pt idx="6">
                  <c:v>124</c:v>
                </c:pt>
                <c:pt idx="7">
                  <c:v>124</c:v>
                </c:pt>
                <c:pt idx="8">
                  <c:v>129</c:v>
                </c:pt>
                <c:pt idx="9">
                  <c:v>15</c:v>
                </c:pt>
                <c:pt idx="10">
                  <c:v>14</c:v>
                </c:pt>
                <c:pt idx="11">
                  <c:v>97</c:v>
                </c:pt>
                <c:pt idx="12">
                  <c:v>91</c:v>
                </c:pt>
                <c:pt idx="13">
                  <c:v>90</c:v>
                </c:pt>
                <c:pt idx="14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37-4FB1-956E-C6F9856A485E}"/>
            </c:ext>
          </c:extLst>
        </c:ser>
        <c:ser>
          <c:idx val="3"/>
          <c:order val="3"/>
          <c:tx>
            <c:strRef>
              <c:f>Puslapis1_1!$A$6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Puslapis1_1!$B$2:$P$2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Puslapis1_1!$B$6:$P$6</c:f>
              <c:numCache>
                <c:formatCode>#,##0</c:formatCode>
                <c:ptCount val="15"/>
                <c:pt idx="0">
                  <c:v>44</c:v>
                </c:pt>
                <c:pt idx="1">
                  <c:v>144</c:v>
                </c:pt>
                <c:pt idx="2">
                  <c:v>141</c:v>
                </c:pt>
                <c:pt idx="3">
                  <c:v>136</c:v>
                </c:pt>
                <c:pt idx="4">
                  <c:v>138</c:v>
                </c:pt>
                <c:pt idx="5">
                  <c:v>120</c:v>
                </c:pt>
                <c:pt idx="6">
                  <c:v>129</c:v>
                </c:pt>
                <c:pt idx="7">
                  <c:v>124</c:v>
                </c:pt>
                <c:pt idx="8">
                  <c:v>126</c:v>
                </c:pt>
                <c:pt idx="9">
                  <c:v>17</c:v>
                </c:pt>
                <c:pt idx="10">
                  <c:v>17</c:v>
                </c:pt>
                <c:pt idx="11">
                  <c:v>104</c:v>
                </c:pt>
                <c:pt idx="12">
                  <c:v>97</c:v>
                </c:pt>
                <c:pt idx="13">
                  <c:v>92</c:v>
                </c:pt>
                <c:pt idx="14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37-4FB1-956E-C6F9856A48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93249864"/>
        <c:axId val="593250192"/>
      </c:barChart>
      <c:catAx>
        <c:axId val="5932498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93250192"/>
        <c:crosses val="autoZero"/>
        <c:auto val="1"/>
        <c:lblAlgn val="ctr"/>
        <c:lblOffset val="100"/>
        <c:noMultiLvlLbl val="0"/>
      </c:catAx>
      <c:valAx>
        <c:axId val="59325019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93249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8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</a:rPr>
              <a:t>Mokinių skaičiaus pasiskirstymo pagal klases kaita BU mokyklose</a:t>
            </a:r>
            <a:endParaRPr lang="lt-LT" sz="18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Lapas1!$A$3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Lapas1!$B$2:$P$2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Lapas1!$B$3:$P$3</c:f>
              <c:numCache>
                <c:formatCode>#,##0</c:formatCode>
                <c:ptCount val="15"/>
                <c:pt idx="0">
                  <c:v>732</c:v>
                </c:pt>
                <c:pt idx="1">
                  <c:v>2892</c:v>
                </c:pt>
                <c:pt idx="2">
                  <c:v>2861</c:v>
                </c:pt>
                <c:pt idx="3">
                  <c:v>3109</c:v>
                </c:pt>
                <c:pt idx="4">
                  <c:v>2920</c:v>
                </c:pt>
                <c:pt idx="5">
                  <c:v>2889</c:v>
                </c:pt>
                <c:pt idx="6">
                  <c:v>2884</c:v>
                </c:pt>
                <c:pt idx="7">
                  <c:v>2604</c:v>
                </c:pt>
                <c:pt idx="8">
                  <c:v>2403</c:v>
                </c:pt>
                <c:pt idx="9">
                  <c:v>123</c:v>
                </c:pt>
                <c:pt idx="10">
                  <c:v>114</c:v>
                </c:pt>
                <c:pt idx="11">
                  <c:v>2199</c:v>
                </c:pt>
                <c:pt idx="12">
                  <c:v>2265</c:v>
                </c:pt>
                <c:pt idx="13">
                  <c:v>2162</c:v>
                </c:pt>
                <c:pt idx="14">
                  <c:v>2014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23-473D-B9BA-2A15B8AEC2B2}"/>
            </c:ext>
          </c:extLst>
        </c:ser>
        <c:ser>
          <c:idx val="1"/>
          <c:order val="1"/>
          <c:tx>
            <c:strRef>
              <c:f>Lapas1!$A$4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Lapas1!$B$2:$P$2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Lapas1!$B$4:$P$4</c:f>
              <c:numCache>
                <c:formatCode>#,##0</c:formatCode>
                <c:ptCount val="15"/>
                <c:pt idx="0">
                  <c:v>716</c:v>
                </c:pt>
                <c:pt idx="1">
                  <c:v>2996</c:v>
                </c:pt>
                <c:pt idx="2">
                  <c:v>2970</c:v>
                </c:pt>
                <c:pt idx="3">
                  <c:v>2948</c:v>
                </c:pt>
                <c:pt idx="4">
                  <c:v>3189</c:v>
                </c:pt>
                <c:pt idx="5">
                  <c:v>2814</c:v>
                </c:pt>
                <c:pt idx="6">
                  <c:v>2963</c:v>
                </c:pt>
                <c:pt idx="7">
                  <c:v>2964</c:v>
                </c:pt>
                <c:pt idx="8">
                  <c:v>2724</c:v>
                </c:pt>
                <c:pt idx="9">
                  <c:v>127</c:v>
                </c:pt>
                <c:pt idx="10">
                  <c:v>116</c:v>
                </c:pt>
                <c:pt idx="11">
                  <c:v>2377</c:v>
                </c:pt>
                <c:pt idx="12">
                  <c:v>2300</c:v>
                </c:pt>
                <c:pt idx="13">
                  <c:v>2342</c:v>
                </c:pt>
                <c:pt idx="14">
                  <c:v>2171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23-473D-B9BA-2A15B8AEC2B2}"/>
            </c:ext>
          </c:extLst>
        </c:ser>
        <c:ser>
          <c:idx val="2"/>
          <c:order val="2"/>
          <c:tx>
            <c:strRef>
              <c:f>Lapas1!$A$5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Lapas1!$B$2:$P$2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Lapas1!$B$5:$P$5</c:f>
              <c:numCache>
                <c:formatCode>#,##0</c:formatCode>
                <c:ptCount val="15"/>
                <c:pt idx="0">
                  <c:v>763</c:v>
                </c:pt>
                <c:pt idx="1">
                  <c:v>2931</c:v>
                </c:pt>
                <c:pt idx="2">
                  <c:v>2959</c:v>
                </c:pt>
                <c:pt idx="3">
                  <c:v>2931</c:v>
                </c:pt>
                <c:pt idx="4">
                  <c:v>2916</c:v>
                </c:pt>
                <c:pt idx="5">
                  <c:v>2977</c:v>
                </c:pt>
                <c:pt idx="6">
                  <c:v>2778</c:v>
                </c:pt>
                <c:pt idx="7">
                  <c:v>2944</c:v>
                </c:pt>
                <c:pt idx="8">
                  <c:v>2966</c:v>
                </c:pt>
                <c:pt idx="9">
                  <c:v>170</c:v>
                </c:pt>
                <c:pt idx="10">
                  <c:v>146</c:v>
                </c:pt>
                <c:pt idx="11">
                  <c:v>2565</c:v>
                </c:pt>
                <c:pt idx="12">
                  <c:v>2380</c:v>
                </c:pt>
                <c:pt idx="13">
                  <c:v>2252</c:v>
                </c:pt>
                <c:pt idx="14">
                  <c:v>2248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23-473D-B9BA-2A15B8AEC2B2}"/>
            </c:ext>
          </c:extLst>
        </c:ser>
        <c:ser>
          <c:idx val="3"/>
          <c:order val="3"/>
          <c:tx>
            <c:strRef>
              <c:f>Lapas1!$A$6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Lapas1!$B$2:$P$2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Lapas1!$B$6:$P$6</c:f>
              <c:numCache>
                <c:formatCode>#,##0</c:formatCode>
                <c:ptCount val="15"/>
                <c:pt idx="0">
                  <c:v>699</c:v>
                </c:pt>
                <c:pt idx="1">
                  <c:v>2872</c:v>
                </c:pt>
                <c:pt idx="2">
                  <c:v>2923</c:v>
                </c:pt>
                <c:pt idx="3">
                  <c:v>2944</c:v>
                </c:pt>
                <c:pt idx="4">
                  <c:v>2935</c:v>
                </c:pt>
                <c:pt idx="5">
                  <c:v>2791</c:v>
                </c:pt>
                <c:pt idx="6">
                  <c:v>2977</c:v>
                </c:pt>
                <c:pt idx="7">
                  <c:v>2823</c:v>
                </c:pt>
                <c:pt idx="8">
                  <c:v>2984</c:v>
                </c:pt>
                <c:pt idx="9">
                  <c:v>181</c:v>
                </c:pt>
                <c:pt idx="10">
                  <c:v>181</c:v>
                </c:pt>
                <c:pt idx="11">
                  <c:v>2871</c:v>
                </c:pt>
                <c:pt idx="12">
                  <c:v>2559</c:v>
                </c:pt>
                <c:pt idx="13">
                  <c:v>2387</c:v>
                </c:pt>
                <c:pt idx="14">
                  <c:v>2189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23-473D-B9BA-2A15B8AEC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6353440"/>
        <c:axId val="526364000"/>
      </c:barChart>
      <c:catAx>
        <c:axId val="5263534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6364000"/>
        <c:crosses val="autoZero"/>
        <c:auto val="1"/>
        <c:lblAlgn val="ctr"/>
        <c:lblOffset val="100"/>
        <c:noMultiLvlLbl val="0"/>
      </c:catAx>
      <c:valAx>
        <c:axId val="52636400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635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356083"/>
              </p:ext>
            </p:extLst>
          </p:nvPr>
        </p:nvGraphicFramePr>
        <p:xfrm>
          <a:off x="743485" y="162371"/>
          <a:ext cx="11125054" cy="5922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778862-FAC1-7DB9-B642-6023CC1D8E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51A74BA-784B-806C-DB7C-73E1D0541A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662378"/>
              </p:ext>
            </p:extLst>
          </p:nvPr>
        </p:nvGraphicFramePr>
        <p:xfrm>
          <a:off x="849086" y="83977"/>
          <a:ext cx="10627567" cy="6046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9037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D4AB64-EA3D-46C8-56D8-AFF4F6835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Lentelė 1">
            <a:extLst>
              <a:ext uri="{FF2B5EF4-FFF2-40B4-BE49-F238E27FC236}">
                <a16:creationId xmlns:a16="http://schemas.microsoft.com/office/drawing/2014/main" id="{657F2223-C317-3441-4CB5-ABB051E1C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23767"/>
              </p:ext>
            </p:extLst>
          </p:nvPr>
        </p:nvGraphicFramePr>
        <p:xfrm>
          <a:off x="466531" y="550506"/>
          <a:ext cx="11551298" cy="54645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7407">
                  <a:extLst>
                    <a:ext uri="{9D8B030D-6E8A-4147-A177-3AD203B41FA5}">
                      <a16:colId xmlns:a16="http://schemas.microsoft.com/office/drawing/2014/main" val="2956913291"/>
                    </a:ext>
                  </a:extLst>
                </a:gridCol>
                <a:gridCol w="974747">
                  <a:extLst>
                    <a:ext uri="{9D8B030D-6E8A-4147-A177-3AD203B41FA5}">
                      <a16:colId xmlns:a16="http://schemas.microsoft.com/office/drawing/2014/main" val="3698721740"/>
                    </a:ext>
                  </a:extLst>
                </a:gridCol>
                <a:gridCol w="974747">
                  <a:extLst>
                    <a:ext uri="{9D8B030D-6E8A-4147-A177-3AD203B41FA5}">
                      <a16:colId xmlns:a16="http://schemas.microsoft.com/office/drawing/2014/main" val="1662042499"/>
                    </a:ext>
                  </a:extLst>
                </a:gridCol>
                <a:gridCol w="974747">
                  <a:extLst>
                    <a:ext uri="{9D8B030D-6E8A-4147-A177-3AD203B41FA5}">
                      <a16:colId xmlns:a16="http://schemas.microsoft.com/office/drawing/2014/main" val="912241226"/>
                    </a:ext>
                  </a:extLst>
                </a:gridCol>
                <a:gridCol w="974747">
                  <a:extLst>
                    <a:ext uri="{9D8B030D-6E8A-4147-A177-3AD203B41FA5}">
                      <a16:colId xmlns:a16="http://schemas.microsoft.com/office/drawing/2014/main" val="3553307284"/>
                    </a:ext>
                  </a:extLst>
                </a:gridCol>
                <a:gridCol w="974747">
                  <a:extLst>
                    <a:ext uri="{9D8B030D-6E8A-4147-A177-3AD203B41FA5}">
                      <a16:colId xmlns:a16="http://schemas.microsoft.com/office/drawing/2014/main" val="3692283040"/>
                    </a:ext>
                  </a:extLst>
                </a:gridCol>
                <a:gridCol w="963540">
                  <a:extLst>
                    <a:ext uri="{9D8B030D-6E8A-4147-A177-3AD203B41FA5}">
                      <a16:colId xmlns:a16="http://schemas.microsoft.com/office/drawing/2014/main" val="2986657472"/>
                    </a:ext>
                  </a:extLst>
                </a:gridCol>
                <a:gridCol w="829094">
                  <a:extLst>
                    <a:ext uri="{9D8B030D-6E8A-4147-A177-3AD203B41FA5}">
                      <a16:colId xmlns:a16="http://schemas.microsoft.com/office/drawing/2014/main" val="3483315172"/>
                    </a:ext>
                  </a:extLst>
                </a:gridCol>
                <a:gridCol w="907522">
                  <a:extLst>
                    <a:ext uri="{9D8B030D-6E8A-4147-A177-3AD203B41FA5}">
                      <a16:colId xmlns:a16="http://schemas.microsoft.com/office/drawing/2014/main" val="1700861599"/>
                    </a:ext>
                  </a:extLst>
                </a:gridCol>
              </a:tblGrid>
              <a:tr h="1583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600" u="none" strike="noStrike">
                          <a:effectLst/>
                        </a:rPr>
                        <a:t>Įstaigos pavadinimas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ctr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2021-2022 m.m.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2022-2023 m.m.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2023-2024 m.m.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2024-2025 m.m.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242849"/>
                  </a:ext>
                </a:extLst>
              </a:tr>
              <a:tr h="238248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Klasių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Mokinių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Klasių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Mokinių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Klasių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Mokinių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Klasių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Mokinių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658029032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Mokyklos-darželiai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39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841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39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837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39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858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41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886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241799585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mokykla-darželis "Rūtelė"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294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294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307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317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631268850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mokykla-darželis "Šviesa"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570545307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Montesori mokykla-darželis "Žiburėlis"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311863357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Motiejaus Valančiaus mokykla-darželis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627336106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Tirkiliškių mokykla-darželis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838995144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Pradinės mokyklos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81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1 950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81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1 970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83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1 944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67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1 551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779262728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"Paparčio" pradinė mokykla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258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266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266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263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874489461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"Ryto" pradinė mokykla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308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299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048751989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"Šilo" pradinė mokykla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262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279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265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273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438300223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"Varpelio" pradinė mokykla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402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400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407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657222481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Panemunės pradinė mokykla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376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384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392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extLst>
                  <a:ext uri="{0D108BD9-81ED-4DB2-BD59-A6C34878D82A}">
                    <a16:rowId xmlns:a16="http://schemas.microsoft.com/office/drawing/2014/main" val="1956734360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it-IT" sz="600" u="none" strike="noStrike">
                          <a:effectLst/>
                        </a:rPr>
                        <a:t>Kauno Prano Mašioto pradinė mokykla</a:t>
                      </a:r>
                      <a:endParaRPr lang="it-I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333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328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309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extLst>
                  <a:ext uri="{0D108BD9-81ED-4DB2-BD59-A6C34878D82A}">
                    <a16:rowId xmlns:a16="http://schemas.microsoft.com/office/drawing/2014/main" val="3602118426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Progimnazijos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462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11 008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471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11 393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474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11 387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485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11 600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186729858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Juozo Urbšio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573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619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619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801731968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Jurgio Dobkevičiaus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771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781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329747851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Kazio Griniaus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960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959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864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39913096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Panemunės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394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114643162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Petrašiūnų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404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404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370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352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397995257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Pilėnų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547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505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485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472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170609163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Senamiesčio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579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633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682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692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458288026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Simono Daukanto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940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874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790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06949469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Martyno Mažvydo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433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471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489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542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273555491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Milikonių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1 004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1 023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1 011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1 005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484054845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Suzuki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433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538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663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746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00973109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šv. Kazimiero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476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554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569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601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84154573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Tado Ivanausko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1 016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1 013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983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959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840177855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Viktoro Kuprevičiaus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446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476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480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457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615871619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Vinco Kudirkos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673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679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688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643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269484555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Žaliakalnio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581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636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608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597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602657778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technologijos universiteto Vaižganto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558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557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564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554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762462576"/>
                  </a:ext>
                </a:extLst>
              </a:tr>
              <a:tr h="15837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Vytauto Didžiojo universiteto "Atžalyno" progimnazija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661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634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571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532</a:t>
                      </a:r>
                      <a:endParaRPr lang="lt-LT" sz="600" b="0" i="0" u="none" strike="noStrike" dirty="0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79787828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D32A13E-B78E-0939-7E2C-DA9DBEF3427F}"/>
              </a:ext>
            </a:extLst>
          </p:cNvPr>
          <p:cNvSpPr txBox="1"/>
          <p:nvPr/>
        </p:nvSpPr>
        <p:spPr>
          <a:xfrm>
            <a:off x="2523547" y="111968"/>
            <a:ext cx="7144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t-LT" sz="1800" b="1" dirty="0"/>
              <a:t>Klasių ir mokinių skaičiaus kaita savivaldybės BU mokyklose</a:t>
            </a:r>
          </a:p>
        </p:txBody>
      </p:sp>
    </p:spTree>
    <p:extLst>
      <p:ext uri="{BB962C8B-B14F-4D97-AF65-F5344CB8AC3E}">
        <p14:creationId xmlns:p14="http://schemas.microsoft.com/office/powerpoint/2010/main" val="1690438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78FB5-B4CD-5EC8-B317-F4557F1350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Lentelė 1">
            <a:extLst>
              <a:ext uri="{FF2B5EF4-FFF2-40B4-BE49-F238E27FC236}">
                <a16:creationId xmlns:a16="http://schemas.microsoft.com/office/drawing/2014/main" id="{68CB1E7A-6095-E506-4333-7760FF4F7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858091"/>
              </p:ext>
            </p:extLst>
          </p:nvPr>
        </p:nvGraphicFramePr>
        <p:xfrm>
          <a:off x="1212980" y="578498"/>
          <a:ext cx="10394301" cy="54851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9026">
                  <a:extLst>
                    <a:ext uri="{9D8B030D-6E8A-4147-A177-3AD203B41FA5}">
                      <a16:colId xmlns:a16="http://schemas.microsoft.com/office/drawing/2014/main" val="2129109907"/>
                    </a:ext>
                  </a:extLst>
                </a:gridCol>
                <a:gridCol w="877114">
                  <a:extLst>
                    <a:ext uri="{9D8B030D-6E8A-4147-A177-3AD203B41FA5}">
                      <a16:colId xmlns:a16="http://schemas.microsoft.com/office/drawing/2014/main" val="3157954915"/>
                    </a:ext>
                  </a:extLst>
                </a:gridCol>
                <a:gridCol w="877114">
                  <a:extLst>
                    <a:ext uri="{9D8B030D-6E8A-4147-A177-3AD203B41FA5}">
                      <a16:colId xmlns:a16="http://schemas.microsoft.com/office/drawing/2014/main" val="1161286181"/>
                    </a:ext>
                  </a:extLst>
                </a:gridCol>
                <a:gridCol w="877114">
                  <a:extLst>
                    <a:ext uri="{9D8B030D-6E8A-4147-A177-3AD203B41FA5}">
                      <a16:colId xmlns:a16="http://schemas.microsoft.com/office/drawing/2014/main" val="3869758522"/>
                    </a:ext>
                  </a:extLst>
                </a:gridCol>
                <a:gridCol w="877114">
                  <a:extLst>
                    <a:ext uri="{9D8B030D-6E8A-4147-A177-3AD203B41FA5}">
                      <a16:colId xmlns:a16="http://schemas.microsoft.com/office/drawing/2014/main" val="843406172"/>
                    </a:ext>
                  </a:extLst>
                </a:gridCol>
                <a:gridCol w="877114">
                  <a:extLst>
                    <a:ext uri="{9D8B030D-6E8A-4147-A177-3AD203B41FA5}">
                      <a16:colId xmlns:a16="http://schemas.microsoft.com/office/drawing/2014/main" val="1094415165"/>
                    </a:ext>
                  </a:extLst>
                </a:gridCol>
                <a:gridCol w="867032">
                  <a:extLst>
                    <a:ext uri="{9D8B030D-6E8A-4147-A177-3AD203B41FA5}">
                      <a16:colId xmlns:a16="http://schemas.microsoft.com/office/drawing/2014/main" val="910735648"/>
                    </a:ext>
                  </a:extLst>
                </a:gridCol>
                <a:gridCol w="746050">
                  <a:extLst>
                    <a:ext uri="{9D8B030D-6E8A-4147-A177-3AD203B41FA5}">
                      <a16:colId xmlns:a16="http://schemas.microsoft.com/office/drawing/2014/main" val="788390870"/>
                    </a:ext>
                  </a:extLst>
                </a:gridCol>
                <a:gridCol w="816623">
                  <a:extLst>
                    <a:ext uri="{9D8B030D-6E8A-4147-A177-3AD203B41FA5}">
                      <a16:colId xmlns:a16="http://schemas.microsoft.com/office/drawing/2014/main" val="781369401"/>
                    </a:ext>
                  </a:extLst>
                </a:gridCol>
              </a:tblGrid>
              <a:tr h="1603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700" u="none" strike="noStrike">
                          <a:effectLst/>
                        </a:rPr>
                        <a:t>Įstaigos pavadinimas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 anchor="ctr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2021-2022 m.m.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2022-2023 m.m.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2023-2024 m.m.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2024-2025 m.m.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409522"/>
                  </a:ext>
                </a:extLst>
              </a:tr>
              <a:tr h="257870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Klasių sk. 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Mokinių sk. 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Klasių sk. 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Mokinių sk. 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Klasių sk. 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Mokinių sk. 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Klasių sk. 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Mokinių sk. 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3592828218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Daugiafunciai centrai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138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2 785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140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2 961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142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2 838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140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2 717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3810468314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"Nemuno" mokykla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254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289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282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283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2366550085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Aleksandro Stulginskio mokykla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214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260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233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229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2531986064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Bernardo Brazdžionio mokykla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538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564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536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512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564652054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effectLst/>
                        </a:rPr>
                        <a:t>Kauno Jono ir Petro Vileišių mokykla</a:t>
                      </a:r>
                      <a:endParaRPr lang="pt-BR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760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766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730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672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1835617632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Vaišvydavos mokykla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130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124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115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115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2832930009"/>
                  </a:ext>
                </a:extLst>
              </a:tr>
              <a:tr h="257870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Vytauto Didžiojo universiteto klasikinio ugdymo mokykla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889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958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942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906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2633629579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Suaugusiųjų ir jaunimo 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25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427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27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475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40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595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45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695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2430845862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effectLst/>
                        </a:rPr>
                        <a:t>Kauno suaugusiųjų ir jaunimo mokymo centras</a:t>
                      </a:r>
                      <a:endParaRPr lang="pt-BR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427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475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595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695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4027521847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Gimnazijos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632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15 023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647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15 917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652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16 143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666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16 668</a:t>
                      </a:r>
                      <a:endParaRPr lang="lt-LT" sz="7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1435404118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Generolo Povilo Plechavičiaus kadetų licėjus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308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292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289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276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 anchor="b"/>
                </a:tc>
                <a:extLst>
                  <a:ext uri="{0D108BD9-81ED-4DB2-BD59-A6C34878D82A}">
                    <a16:rowId xmlns:a16="http://schemas.microsoft.com/office/drawing/2014/main" val="1847842880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"Aušros"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482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533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552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530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4075988893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"Santaros"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313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448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436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488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1548236314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"Saulės"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954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982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990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982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309218992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"Varpo"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398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533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412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503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2504625238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"Vyturio"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912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957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981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1 002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2723724135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tarptautinė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1 078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1 383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1 402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73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1 488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182290828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Antano Smetonos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215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 anchor="b"/>
                </a:tc>
                <a:extLst>
                  <a:ext uri="{0D108BD9-81ED-4DB2-BD59-A6C34878D82A}">
                    <a16:rowId xmlns:a16="http://schemas.microsoft.com/office/drawing/2014/main" val="3512343364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it-IT" sz="700" u="none" strike="noStrike">
                          <a:effectLst/>
                        </a:rPr>
                        <a:t>Kauno Gedimino sporto ir sveikatinimo gimnazija</a:t>
                      </a:r>
                      <a:endParaRPr lang="it-I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396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405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409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406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98578816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Jono Basanavičiaus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518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533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556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612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1466107553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Jono Jablonskio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853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910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901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917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1091837995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Juozo Grušo meno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1 213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1 212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1 208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1 204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766303746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Kovo 11-osios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536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559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543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504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2959738923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Maironio universitetinė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572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615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646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650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2444557472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Palemono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401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452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455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471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1239411711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Prezidento Antano Smetonos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522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557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584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593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834852450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Stepono Dariaus ir Stasio Girėno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709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28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767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836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905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1896568361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technologijos universiteto inžinerijos licėjus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70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1 772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1 758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69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1 811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72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1 923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1070981651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Kauno Veršvų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1 015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1 074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1 112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50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1 126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4181504340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Prezidento Valdo Adamkaus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40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1 005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1 084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44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1 139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45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1 188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1205255386"/>
                  </a:ext>
                </a:extLst>
              </a:tr>
              <a:tr h="160303">
                <a:tc>
                  <a:txBody>
                    <a:bodyPr/>
                    <a:lstStyle/>
                    <a:p>
                      <a:pPr algn="l" fontAlgn="t"/>
                      <a:r>
                        <a:rPr lang="lt-LT" sz="700" u="none" strike="noStrike">
                          <a:effectLst/>
                        </a:rPr>
                        <a:t>Vytauto Didžiojo universiteto "Rasos" gimnazija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851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863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881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>
                          <a:effectLst/>
                        </a:rPr>
                        <a:t>32</a:t>
                      </a:r>
                      <a:endParaRPr lang="lt-LT" sz="7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700" u="none" strike="noStrike" dirty="0">
                          <a:effectLst/>
                        </a:rPr>
                        <a:t>900</a:t>
                      </a:r>
                      <a:endParaRPr lang="lt-LT" sz="700" b="0" i="0" u="none" strike="noStrike" dirty="0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27" marR="5927" marT="5927" marB="0"/>
                </a:tc>
                <a:extLst>
                  <a:ext uri="{0D108BD9-81ED-4DB2-BD59-A6C34878D82A}">
                    <a16:rowId xmlns:a16="http://schemas.microsoft.com/office/drawing/2014/main" val="281839997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16E1BF8-20AB-46D1-9167-FA9762ACBA0F}"/>
              </a:ext>
            </a:extLst>
          </p:cNvPr>
          <p:cNvSpPr txBox="1"/>
          <p:nvPr/>
        </p:nvSpPr>
        <p:spPr>
          <a:xfrm>
            <a:off x="2523547" y="111968"/>
            <a:ext cx="7144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t-LT" sz="1800" b="1" dirty="0"/>
              <a:t>Klasių ir mokinių skaičiaus kaita savivaldybės BU mokyklose</a:t>
            </a:r>
          </a:p>
        </p:txBody>
      </p:sp>
    </p:spTree>
    <p:extLst>
      <p:ext uri="{BB962C8B-B14F-4D97-AF65-F5344CB8AC3E}">
        <p14:creationId xmlns:p14="http://schemas.microsoft.com/office/powerpoint/2010/main" val="1050170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8476C7-866F-AF1E-0DD0-ABD30AA7A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Lentelė 1">
            <a:extLst>
              <a:ext uri="{FF2B5EF4-FFF2-40B4-BE49-F238E27FC236}">
                <a16:creationId xmlns:a16="http://schemas.microsoft.com/office/drawing/2014/main" id="{DF145C56-F5FB-9CB3-366F-C5E049F8C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773316"/>
              </p:ext>
            </p:extLst>
          </p:nvPr>
        </p:nvGraphicFramePr>
        <p:xfrm>
          <a:off x="1285529" y="983430"/>
          <a:ext cx="9817100" cy="1971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0282">
                  <a:extLst>
                    <a:ext uri="{9D8B030D-6E8A-4147-A177-3AD203B41FA5}">
                      <a16:colId xmlns:a16="http://schemas.microsoft.com/office/drawing/2014/main" val="936756470"/>
                    </a:ext>
                  </a:extLst>
                </a:gridCol>
                <a:gridCol w="828407">
                  <a:extLst>
                    <a:ext uri="{9D8B030D-6E8A-4147-A177-3AD203B41FA5}">
                      <a16:colId xmlns:a16="http://schemas.microsoft.com/office/drawing/2014/main" val="3923602746"/>
                    </a:ext>
                  </a:extLst>
                </a:gridCol>
                <a:gridCol w="828407">
                  <a:extLst>
                    <a:ext uri="{9D8B030D-6E8A-4147-A177-3AD203B41FA5}">
                      <a16:colId xmlns:a16="http://schemas.microsoft.com/office/drawing/2014/main" val="555723868"/>
                    </a:ext>
                  </a:extLst>
                </a:gridCol>
                <a:gridCol w="828407">
                  <a:extLst>
                    <a:ext uri="{9D8B030D-6E8A-4147-A177-3AD203B41FA5}">
                      <a16:colId xmlns:a16="http://schemas.microsoft.com/office/drawing/2014/main" val="2264214904"/>
                    </a:ext>
                  </a:extLst>
                </a:gridCol>
                <a:gridCol w="828407">
                  <a:extLst>
                    <a:ext uri="{9D8B030D-6E8A-4147-A177-3AD203B41FA5}">
                      <a16:colId xmlns:a16="http://schemas.microsoft.com/office/drawing/2014/main" val="682162694"/>
                    </a:ext>
                  </a:extLst>
                </a:gridCol>
                <a:gridCol w="828407">
                  <a:extLst>
                    <a:ext uri="{9D8B030D-6E8A-4147-A177-3AD203B41FA5}">
                      <a16:colId xmlns:a16="http://schemas.microsoft.com/office/drawing/2014/main" val="1249274044"/>
                    </a:ext>
                  </a:extLst>
                </a:gridCol>
                <a:gridCol w="818885">
                  <a:extLst>
                    <a:ext uri="{9D8B030D-6E8A-4147-A177-3AD203B41FA5}">
                      <a16:colId xmlns:a16="http://schemas.microsoft.com/office/drawing/2014/main" val="137800597"/>
                    </a:ext>
                  </a:extLst>
                </a:gridCol>
                <a:gridCol w="704622">
                  <a:extLst>
                    <a:ext uri="{9D8B030D-6E8A-4147-A177-3AD203B41FA5}">
                      <a16:colId xmlns:a16="http://schemas.microsoft.com/office/drawing/2014/main" val="121222956"/>
                    </a:ext>
                  </a:extLst>
                </a:gridCol>
                <a:gridCol w="771276">
                  <a:extLst>
                    <a:ext uri="{9D8B030D-6E8A-4147-A177-3AD203B41FA5}">
                      <a16:colId xmlns:a16="http://schemas.microsoft.com/office/drawing/2014/main" val="1481580316"/>
                    </a:ext>
                  </a:extLst>
                </a:gridCol>
              </a:tblGrid>
              <a:tr h="2190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050" u="none" strike="noStrike" dirty="0">
                          <a:effectLst/>
                        </a:rPr>
                        <a:t>Įstaigos pavadinimas</a:t>
                      </a:r>
                      <a:endParaRPr lang="lt-LT" sz="1050" b="1" i="0" u="none" strike="noStrike" dirty="0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2021-2022 m.m.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2022-2023 m.m.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2023-2024 m.m.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2023-2024 m.m.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443913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Klasių sk. 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Mokinių sk. 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Klasių sk. 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Mokinių sk. 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Klasių sk. 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Mokinių sk. 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Klasių sk. 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Mokinių sk. 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6698395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u="none" strike="noStrike">
                          <a:effectLst/>
                        </a:rPr>
                        <a:t>Specialiosios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83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536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83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550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80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538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82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551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5291155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u="none" strike="noStrike">
                          <a:effectLst/>
                        </a:rPr>
                        <a:t>Kauno "Aitvaro" mokykla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8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30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6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29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 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 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 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 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794741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u="none" strike="noStrike">
                          <a:effectLst/>
                        </a:rPr>
                        <a:t>Kauno Jono Laužiko mokykla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18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145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18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139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19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145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19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137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2317176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u="none" strike="noStrike">
                          <a:effectLst/>
                        </a:rPr>
                        <a:t>Kauno kurčiųjų ir neprigirdinčiųjų ugdymo centras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9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62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9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63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10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66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 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 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450076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t"/>
                      <a:r>
                        <a:rPr lang="it-IT" sz="1050" u="none" strike="noStrike">
                          <a:effectLst/>
                        </a:rPr>
                        <a:t>Kauno Prano Daunio ugdymo centras</a:t>
                      </a:r>
                      <a:endParaRPr lang="it-I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26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149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25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154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27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163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38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233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8075231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u="none" strike="noStrike">
                          <a:effectLst/>
                        </a:rPr>
                        <a:t>Kauno šv. Roko mokykla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22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150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25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165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24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164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25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181</a:t>
                      </a:r>
                      <a:endParaRPr lang="lt-LT" sz="105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1067416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lt-LT" sz="1050" u="none" strike="noStrike">
                          <a:effectLst/>
                        </a:rPr>
                        <a:t>Iš viso: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1 460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32 570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1 488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34 103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1 510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34 303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>
                          <a:effectLst/>
                        </a:rPr>
                        <a:t>1 526</a:t>
                      </a:r>
                      <a:endParaRPr lang="lt-LT" sz="105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u="none" strike="noStrike" dirty="0">
                          <a:effectLst/>
                        </a:rPr>
                        <a:t>34 668</a:t>
                      </a:r>
                      <a:endParaRPr lang="lt-LT" sz="1050" b="1" i="0" u="none" strike="noStrike" dirty="0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815430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83B42FE-9F22-F6AC-EA8C-9BC8066A1852}"/>
              </a:ext>
            </a:extLst>
          </p:cNvPr>
          <p:cNvSpPr txBox="1"/>
          <p:nvPr/>
        </p:nvSpPr>
        <p:spPr>
          <a:xfrm>
            <a:off x="2776602" y="176023"/>
            <a:ext cx="60943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t-LT" sz="1800" b="1" dirty="0"/>
              <a:t>Klasių ir mokinių skaičiaus kaita savivaldybės BU mokyklose</a:t>
            </a:r>
          </a:p>
        </p:txBody>
      </p:sp>
    </p:spTree>
    <p:extLst>
      <p:ext uri="{BB962C8B-B14F-4D97-AF65-F5344CB8AC3E}">
        <p14:creationId xmlns:p14="http://schemas.microsoft.com/office/powerpoint/2010/main" val="37312499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2124</TotalTime>
  <Words>1088</Words>
  <Application>Microsoft Office PowerPoint</Application>
  <PresentationFormat>Plačiaekranė</PresentationFormat>
  <Paragraphs>675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0" baseType="lpstr">
      <vt:lpstr>Arial</vt:lpstr>
      <vt:lpstr>Open Sans</vt:lpstr>
      <vt:lpstr>Open Sans ExtraBold</vt:lpstr>
      <vt:lpstr>Tahoma</vt:lpstr>
      <vt:lpstr>1_Office Theme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52</cp:revision>
  <dcterms:created xsi:type="dcterms:W3CDTF">2023-01-16T12:10:31Z</dcterms:created>
  <dcterms:modified xsi:type="dcterms:W3CDTF">2025-01-13T08:59:44Z</dcterms:modified>
</cp:coreProperties>
</file>