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8" r:id="rId3"/>
    <p:sldId id="2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780518001287575E-2"/>
          <c:y val="0.19952041383264998"/>
          <c:w val="0.93377084468215055"/>
          <c:h val="0.711776387284712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Lapas1!$A$2</c:f>
              <c:strCache>
                <c:ptCount val="1"/>
                <c:pt idx="0">
                  <c:v>Savivaldybės mokyklose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Lapas1!$C$1:$F$1</c:f>
              <c:strCache>
                <c:ptCount val="4"/>
                <c:pt idx="0">
                  <c:v>2022-2023 m.m.</c:v>
                </c:pt>
                <c:pt idx="1">
                  <c:v>2023-2024 m.m.</c:v>
                </c:pt>
                <c:pt idx="2">
                  <c:v>2024-2025 m.m.</c:v>
                </c:pt>
                <c:pt idx="3">
                  <c:v>2024-2025 m.m.</c:v>
                </c:pt>
              </c:strCache>
            </c:strRef>
          </c:cat>
          <c:val>
            <c:numRef>
              <c:f>Lapas1!$C$2:$F$2</c:f>
              <c:numCache>
                <c:formatCode>General</c:formatCode>
                <c:ptCount val="4"/>
                <c:pt idx="0">
                  <c:v>100.9</c:v>
                </c:pt>
                <c:pt idx="1">
                  <c:v>104.5</c:v>
                </c:pt>
                <c:pt idx="2">
                  <c:v>103.1</c:v>
                </c:pt>
                <c:pt idx="3">
                  <c:v>100.9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2E-46BF-B993-538A24381B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53278080"/>
        <c:axId val="1853276640"/>
      </c:barChart>
      <c:catAx>
        <c:axId val="1853278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53276640"/>
        <c:crosses val="autoZero"/>
        <c:auto val="1"/>
        <c:lblAlgn val="ctr"/>
        <c:lblOffset val="100"/>
        <c:noMultiLvlLbl val="0"/>
      </c:catAx>
      <c:valAx>
        <c:axId val="1853276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853278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Lapas1!$A$2</c:f>
              <c:strCache>
                <c:ptCount val="1"/>
                <c:pt idx="0">
                  <c:v>Savivaldybės mokyklose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Lapas1!$C$1:$F$1</c:f>
              <c:strCache>
                <c:ptCount val="4"/>
                <c:pt idx="0">
                  <c:v>2022-2023 m.m.</c:v>
                </c:pt>
                <c:pt idx="1">
                  <c:v>2023-2024 m.m.</c:v>
                </c:pt>
                <c:pt idx="2">
                  <c:v>2024-2025 m.m.</c:v>
                </c:pt>
                <c:pt idx="3">
                  <c:v>2024-2025 m.m.</c:v>
                </c:pt>
              </c:strCache>
            </c:strRef>
          </c:cat>
          <c:val>
            <c:numRef>
              <c:f>Lapas1!$C$2:$F$2</c:f>
              <c:numCache>
                <c:formatCode>General</c:formatCode>
                <c:ptCount val="4"/>
                <c:pt idx="0">
                  <c:v>100.9</c:v>
                </c:pt>
                <c:pt idx="1">
                  <c:v>104.5</c:v>
                </c:pt>
                <c:pt idx="2">
                  <c:v>103.1</c:v>
                </c:pt>
                <c:pt idx="3">
                  <c:v>100.9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AA-4A56-A75E-26BAA49D063E}"/>
            </c:ext>
          </c:extLst>
        </c:ser>
        <c:ser>
          <c:idx val="1"/>
          <c:order val="1"/>
          <c:tx>
            <c:strRef>
              <c:f>Lapas1!$A$3</c:f>
              <c:strCache>
                <c:ptCount val="1"/>
                <c:pt idx="0">
                  <c:v>Nevalstybinėse  mokyklose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Lapas1!$C$1:$F$1</c:f>
              <c:strCache>
                <c:ptCount val="4"/>
                <c:pt idx="0">
                  <c:v>2022-2023 m.m.</c:v>
                </c:pt>
                <c:pt idx="1">
                  <c:v>2023-2024 m.m.</c:v>
                </c:pt>
                <c:pt idx="2">
                  <c:v>2024-2025 m.m.</c:v>
                </c:pt>
                <c:pt idx="3">
                  <c:v>2024-2025 m.m.</c:v>
                </c:pt>
              </c:strCache>
            </c:strRef>
          </c:cat>
          <c:val>
            <c:numRef>
              <c:f>Lapas1!$C$3:$F$3</c:f>
              <c:numCache>
                <c:formatCode>General</c:formatCode>
                <c:ptCount val="4"/>
                <c:pt idx="0">
                  <c:v>107.2</c:v>
                </c:pt>
                <c:pt idx="1">
                  <c:v>111.5</c:v>
                </c:pt>
                <c:pt idx="2">
                  <c:v>108.5</c:v>
                </c:pt>
                <c:pt idx="3">
                  <c:v>114.4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AA-4A56-A75E-26BAA49D063E}"/>
            </c:ext>
          </c:extLst>
        </c:ser>
        <c:ser>
          <c:idx val="2"/>
          <c:order val="2"/>
          <c:tx>
            <c:strRef>
              <c:f>Lapas1!$A$4</c:f>
              <c:strCache>
                <c:ptCount val="1"/>
                <c:pt idx="0">
                  <c:v>Valstybinėse mokyklose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Lapas1!$C$1:$F$1</c:f>
              <c:strCache>
                <c:ptCount val="4"/>
                <c:pt idx="0">
                  <c:v>2022-2023 m.m.</c:v>
                </c:pt>
                <c:pt idx="1">
                  <c:v>2023-2024 m.m.</c:v>
                </c:pt>
                <c:pt idx="2">
                  <c:v>2024-2025 m.m.</c:v>
                </c:pt>
                <c:pt idx="3">
                  <c:v>2024-2025 m.m.</c:v>
                </c:pt>
              </c:strCache>
            </c:strRef>
          </c:cat>
          <c:val>
            <c:numRef>
              <c:f>Lapas1!$C$4:$F$4</c:f>
              <c:numCache>
                <c:formatCode>General</c:formatCode>
                <c:ptCount val="4"/>
                <c:pt idx="0">
                  <c:v>75.8</c:v>
                </c:pt>
                <c:pt idx="1">
                  <c:v>67.599999999999994</c:v>
                </c:pt>
                <c:pt idx="2">
                  <c:v>78.2</c:v>
                </c:pt>
                <c:pt idx="3">
                  <c:v>70.7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AA-4A56-A75E-26BAA49D06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26740672"/>
        <c:axId val="1026765632"/>
      </c:barChart>
      <c:catAx>
        <c:axId val="1026740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26765632"/>
        <c:crosses val="autoZero"/>
        <c:auto val="1"/>
        <c:lblAlgn val="ctr"/>
        <c:lblOffset val="100"/>
        <c:noMultiLvlLbl val="0"/>
      </c:catAx>
      <c:valAx>
        <c:axId val="1026765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26740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0.13623</cdr:x>
      <cdr:y>0.02457</cdr:y>
    </cdr:from>
    <cdr:to>
      <cdr:x>1</cdr:x>
      <cdr:y>0.18264</cdr:y>
    </cdr:to>
    <cdr:sp macro="" textlink="">
      <cdr:nvSpPr>
        <cdr:cNvPr id="2" name="TextBox 3">
          <a:extLst xmlns:a="http://schemas.openxmlformats.org/drawingml/2006/main">
            <a:ext uri="{FF2B5EF4-FFF2-40B4-BE49-F238E27FC236}">
              <a16:creationId xmlns:a16="http://schemas.microsoft.com/office/drawing/2014/main" id="{5F868644-DF22-6841-CBFE-962312FF791D}"/>
            </a:ext>
          </a:extLst>
        </cdr:cNvPr>
        <cdr:cNvSpPr txBox="1"/>
      </cdr:nvSpPr>
      <cdr:spPr>
        <a:xfrm xmlns:a="http://schemas.openxmlformats.org/drawingml/2006/main">
          <a:off x="1031617" y="81318"/>
          <a:ext cx="6540758" cy="523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r>
            <a:rPr lang="lt-LT" b="1" dirty="0">
              <a:solidFill>
                <a:schemeClr val="bg2">
                  <a:lumMod val="10000"/>
                </a:schemeClr>
              </a:solidFill>
            </a:rPr>
            <a:t>49. Įgijusių pagrindinį išsilavinimą ir tais pačiais metais tęsiančių mokslą mokinių dalis miesto lygmeniu (savivaldybės mokyklos)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28985-E080-F038-E942-2C60A8059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24863F71-3472-66FF-2768-60BD23DE3D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7140530"/>
              </p:ext>
            </p:extLst>
          </p:nvPr>
        </p:nvGraphicFramePr>
        <p:xfrm>
          <a:off x="1502230" y="270589"/>
          <a:ext cx="9507892" cy="5840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6230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323BC8D5-6444-257B-B1D9-4A1DA95A3A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4038766"/>
              </p:ext>
            </p:extLst>
          </p:nvPr>
        </p:nvGraphicFramePr>
        <p:xfrm>
          <a:off x="1371599" y="895739"/>
          <a:ext cx="9218646" cy="5299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B5004AF-2A6A-71C0-A3D2-CE035D199273}"/>
              </a:ext>
            </a:extLst>
          </p:cNvPr>
          <p:cNvSpPr txBox="1"/>
          <p:nvPr/>
        </p:nvSpPr>
        <p:spPr>
          <a:xfrm>
            <a:off x="2248678" y="345433"/>
            <a:ext cx="74551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20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Įgijusių pagrindinį išsilavinimą ir tais pačiais metais tęsiančių mokslą mokinių dalis miesto lygmeniu</a:t>
            </a:r>
            <a:r>
              <a:rPr lang="lt-LT" sz="1800" b="1" baseline="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(pagal įstaigų priklausomybes)</a:t>
            </a:r>
            <a:endParaRPr lang="lt-LT" sz="18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Words>37</Words>
  <Application>Microsoft Office PowerPoint</Application>
  <PresentationFormat>Plačiaekranė</PresentationFormat>
  <Paragraphs>2</Paragraphs>
  <Slides>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2</vt:i4>
      </vt:variant>
    </vt:vector>
  </HeadingPairs>
  <TitlesOfParts>
    <vt:vector size="8" baseType="lpstr">
      <vt:lpstr>Arial</vt:lpstr>
      <vt:lpstr>Open Sans</vt:lpstr>
      <vt:lpstr>Open Sans ExtraBold</vt:lpstr>
      <vt:lpstr>Times New Roman</vt:lpstr>
      <vt:lpstr>Office Theme</vt:lpstr>
      <vt:lpstr>1_Office Theme</vt:lpstr>
      <vt:lpstr>„PowerPoint“ pateiktis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22</cp:revision>
  <dcterms:created xsi:type="dcterms:W3CDTF">2023-01-16T12:10:31Z</dcterms:created>
  <dcterms:modified xsi:type="dcterms:W3CDTF">2026-02-27T12:40:12Z</dcterms:modified>
</cp:coreProperties>
</file>