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/>
              <a:t>5.</a:t>
            </a:r>
            <a:r>
              <a:rPr lang="lt-LT" sz="1600" b="1" baseline="0" dirty="0"/>
              <a:t> </a:t>
            </a:r>
            <a:r>
              <a:rPr lang="en-US" sz="1600" b="1" dirty="0" err="1"/>
              <a:t>Socialiai</a:t>
            </a:r>
            <a:r>
              <a:rPr lang="en-US" sz="1600" b="1" dirty="0"/>
              <a:t> </a:t>
            </a:r>
            <a:r>
              <a:rPr lang="en-US" sz="1600" b="1" dirty="0" err="1"/>
              <a:t>remiam</a:t>
            </a:r>
            <a:r>
              <a:rPr lang="lt-LT" sz="1600" b="1" baseline="0" dirty="0"/>
              <a:t>ų mokinių, gaunančių nemokamą </a:t>
            </a:r>
            <a:r>
              <a:rPr lang="lt-LT" sz="1600" b="1" baseline="0" dirty="0" smtClean="0"/>
              <a:t>maitinimą </a:t>
            </a:r>
            <a:r>
              <a:rPr lang="lt-LT" sz="1600" b="1" baseline="0" dirty="0"/>
              <a:t>dalis pagal ugdymo programas</a:t>
            </a:r>
          </a:p>
          <a:p>
            <a:pPr>
              <a:defRPr sz="1600" b="1"/>
            </a:pPr>
            <a:r>
              <a:rPr lang="lt-LT" sz="1600" b="1" baseline="0" dirty="0"/>
              <a:t> </a:t>
            </a:r>
            <a:endParaRPr lang="lt-LT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Lapas1!$A$9</c:f>
              <c:strCache>
                <c:ptCount val="1"/>
                <c:pt idx="0">
                  <c:v>Pradinio ugdymo programa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Lapas1!$C$8:$E$8</c:f>
              <c:strCache>
                <c:ptCount val="3"/>
                <c:pt idx="0">
                  <c:v>2021 m. </c:v>
                </c:pt>
                <c:pt idx="1">
                  <c:v>2022 m. </c:v>
                </c:pt>
                <c:pt idx="2">
                  <c:v>2023 m. </c:v>
                </c:pt>
              </c:strCache>
            </c:strRef>
          </c:cat>
          <c:val>
            <c:numRef>
              <c:f>Lapas1!$C$9:$E$9</c:f>
              <c:numCache>
                <c:formatCode>0.0</c:formatCode>
                <c:ptCount val="3"/>
                <c:pt idx="0">
                  <c:v>3.0979460193515531</c:v>
                </c:pt>
                <c:pt idx="1">
                  <c:v>2.5117739403453689</c:v>
                </c:pt>
                <c:pt idx="2">
                  <c:v>2.7008605265400019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A-40FD-94C0-AD08E7FA71B6}"/>
            </c:ext>
          </c:extLst>
        </c:ser>
        <c:ser>
          <c:idx val="1"/>
          <c:order val="1"/>
          <c:tx>
            <c:strRef>
              <c:f>Lapas1!$A$10</c:f>
              <c:strCache>
                <c:ptCount val="1"/>
                <c:pt idx="0">
                  <c:v>Pagrindinio ugdymo programa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Lapas1!$C$8:$E$8</c:f>
              <c:strCache>
                <c:ptCount val="3"/>
                <c:pt idx="0">
                  <c:v>2021 m. </c:v>
                </c:pt>
                <c:pt idx="1">
                  <c:v>2022 m. </c:v>
                </c:pt>
                <c:pt idx="2">
                  <c:v>2023 m. </c:v>
                </c:pt>
              </c:strCache>
            </c:strRef>
          </c:cat>
          <c:val>
            <c:numRef>
              <c:f>Lapas1!$C$10:$E$10</c:f>
              <c:numCache>
                <c:formatCode>0.0</c:formatCode>
                <c:ptCount val="3"/>
                <c:pt idx="0">
                  <c:v>4.5999999999999996</c:v>
                </c:pt>
                <c:pt idx="1">
                  <c:v>4.2</c:v>
                </c:pt>
                <c:pt idx="2">
                  <c:v>3.9285970320453081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DA-40FD-94C0-AD08E7FA71B6}"/>
            </c:ext>
          </c:extLst>
        </c:ser>
        <c:ser>
          <c:idx val="2"/>
          <c:order val="2"/>
          <c:tx>
            <c:strRef>
              <c:f>Lapas1!$A$11</c:f>
              <c:strCache>
                <c:ptCount val="1"/>
                <c:pt idx="0">
                  <c:v>Vidurinio ugdymo programa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Lapas1!$C$8:$E$8</c:f>
              <c:strCache>
                <c:ptCount val="3"/>
                <c:pt idx="0">
                  <c:v>2021 m. </c:v>
                </c:pt>
                <c:pt idx="1">
                  <c:v>2022 m. </c:v>
                </c:pt>
                <c:pt idx="2">
                  <c:v>2023 m. </c:v>
                </c:pt>
              </c:strCache>
            </c:strRef>
          </c:cat>
          <c:val>
            <c:numRef>
              <c:f>Lapas1!$C$11:$E$11</c:f>
              <c:numCache>
                <c:formatCode>0.0</c:formatCode>
                <c:ptCount val="3"/>
                <c:pt idx="0">
                  <c:v>4.2</c:v>
                </c:pt>
                <c:pt idx="1">
                  <c:v>3.9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DA-40FD-94C0-AD08E7FA7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01024"/>
        <c:axId val="15805944"/>
      </c:barChart>
      <c:catAx>
        <c:axId val="1580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05944"/>
        <c:crosses val="autoZero"/>
        <c:auto val="1"/>
        <c:lblAlgn val="ctr"/>
        <c:lblOffset val="100"/>
        <c:noMultiLvlLbl val="0"/>
      </c:catAx>
      <c:valAx>
        <c:axId val="1580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0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856417"/>
              </p:ext>
            </p:extLst>
          </p:nvPr>
        </p:nvGraphicFramePr>
        <p:xfrm>
          <a:off x="1221972" y="515389"/>
          <a:ext cx="10099964" cy="533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</Words>
  <Application>Microsoft Office PowerPoint</Application>
  <PresentationFormat>Plačiaekranė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2024-03-26T09:02:16Z</dcterms:modified>
</cp:coreProperties>
</file>