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8" r:id="rId2"/>
    <p:sldId id="2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Lapas1!$A$2</c:f>
              <c:strCache>
                <c:ptCount val="1"/>
                <c:pt idx="0">
                  <c:v>Savivaldybės mokyklose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Lapas1!$B$1:$E$1</c:f>
              <c:strCache>
                <c:ptCount val="4"/>
                <c:pt idx="0">
                  <c:v>2021-2022 m.m.</c:v>
                </c:pt>
                <c:pt idx="1">
                  <c:v>2022-2023 m.m.</c:v>
                </c:pt>
                <c:pt idx="2">
                  <c:v>2023-2024 m.m.</c:v>
                </c:pt>
                <c:pt idx="3">
                  <c:v>2024-2025 m.m.</c:v>
                </c:pt>
              </c:strCache>
            </c:strRef>
          </c:cat>
          <c:val>
            <c:numRef>
              <c:f>Lapas1!$B$2:$E$2</c:f>
              <c:numCache>
                <c:formatCode>General</c:formatCode>
                <c:ptCount val="4"/>
                <c:pt idx="0">
                  <c:v>99.8</c:v>
                </c:pt>
                <c:pt idx="1">
                  <c:v>100.9</c:v>
                </c:pt>
                <c:pt idx="2">
                  <c:v>104.5</c:v>
                </c:pt>
                <c:pt idx="3">
                  <c:v>103.1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A5-47CD-B423-45DA212700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3278080"/>
        <c:axId val="1853276640"/>
      </c:barChart>
      <c:catAx>
        <c:axId val="185327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53276640"/>
        <c:crosses val="autoZero"/>
        <c:auto val="1"/>
        <c:lblAlgn val="ctr"/>
        <c:lblOffset val="100"/>
        <c:noMultiLvlLbl val="0"/>
      </c:catAx>
      <c:valAx>
        <c:axId val="185327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5327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Lapas1!$A$2</c:f>
              <c:strCache>
                <c:ptCount val="1"/>
                <c:pt idx="0">
                  <c:v>Savivaldybės mokyklose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Lapas1!$B$1:$E$1</c:f>
              <c:strCache>
                <c:ptCount val="4"/>
                <c:pt idx="0">
                  <c:v>2021-2022 m.m.</c:v>
                </c:pt>
                <c:pt idx="1">
                  <c:v>2022-2023 m.m.</c:v>
                </c:pt>
                <c:pt idx="2">
                  <c:v>2023-2024 m.m.</c:v>
                </c:pt>
                <c:pt idx="3">
                  <c:v>2024-2025 m.m.</c:v>
                </c:pt>
              </c:strCache>
            </c:strRef>
          </c:cat>
          <c:val>
            <c:numRef>
              <c:f>Lapas1!$B$2:$E$2</c:f>
              <c:numCache>
                <c:formatCode>General</c:formatCode>
                <c:ptCount val="4"/>
                <c:pt idx="0">
                  <c:v>99.8</c:v>
                </c:pt>
                <c:pt idx="1">
                  <c:v>100.9</c:v>
                </c:pt>
                <c:pt idx="2">
                  <c:v>104.5</c:v>
                </c:pt>
                <c:pt idx="3">
                  <c:v>103.1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88-47DE-BCA8-437B3EA77292}"/>
            </c:ext>
          </c:extLst>
        </c:ser>
        <c:ser>
          <c:idx val="1"/>
          <c:order val="1"/>
          <c:tx>
            <c:strRef>
              <c:f>Lapas1!$A$3</c:f>
              <c:strCache>
                <c:ptCount val="1"/>
                <c:pt idx="0">
                  <c:v>Nevalstybinėse  mokyklose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Lapas1!$B$1:$E$1</c:f>
              <c:strCache>
                <c:ptCount val="4"/>
                <c:pt idx="0">
                  <c:v>2021-2022 m.m.</c:v>
                </c:pt>
                <c:pt idx="1">
                  <c:v>2022-2023 m.m.</c:v>
                </c:pt>
                <c:pt idx="2">
                  <c:v>2023-2024 m.m.</c:v>
                </c:pt>
                <c:pt idx="3">
                  <c:v>2024-2025 m.m.</c:v>
                </c:pt>
              </c:strCache>
            </c:strRef>
          </c:cat>
          <c:val>
            <c:numRef>
              <c:f>Lapas1!$B$3:$E$3</c:f>
              <c:numCache>
                <c:formatCode>General</c:formatCode>
                <c:ptCount val="4"/>
                <c:pt idx="0">
                  <c:v>95.4</c:v>
                </c:pt>
                <c:pt idx="1">
                  <c:v>107.2</c:v>
                </c:pt>
                <c:pt idx="2">
                  <c:v>111.5</c:v>
                </c:pt>
                <c:pt idx="3">
                  <c:v>108.5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88-47DE-BCA8-437B3EA77292}"/>
            </c:ext>
          </c:extLst>
        </c:ser>
        <c:ser>
          <c:idx val="2"/>
          <c:order val="2"/>
          <c:tx>
            <c:strRef>
              <c:f>Lapas1!$A$4</c:f>
              <c:strCache>
                <c:ptCount val="1"/>
                <c:pt idx="0">
                  <c:v>Valstybinėse mokyklose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Lapas1!$B$1:$E$1</c:f>
              <c:strCache>
                <c:ptCount val="4"/>
                <c:pt idx="0">
                  <c:v>2021-2022 m.m.</c:v>
                </c:pt>
                <c:pt idx="1">
                  <c:v>2022-2023 m.m.</c:v>
                </c:pt>
                <c:pt idx="2">
                  <c:v>2023-2024 m.m.</c:v>
                </c:pt>
                <c:pt idx="3">
                  <c:v>2024-2025 m.m.</c:v>
                </c:pt>
              </c:strCache>
            </c:strRef>
          </c:cat>
          <c:val>
            <c:numRef>
              <c:f>Lapas1!$B$4:$E$4</c:f>
              <c:numCache>
                <c:formatCode>General</c:formatCode>
                <c:ptCount val="4"/>
                <c:pt idx="0">
                  <c:v>66.900000000000006</c:v>
                </c:pt>
                <c:pt idx="1">
                  <c:v>75.8</c:v>
                </c:pt>
                <c:pt idx="2">
                  <c:v>67.599999999999994</c:v>
                </c:pt>
                <c:pt idx="3">
                  <c:v>78.2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88-47DE-BCA8-437B3EA772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6740672"/>
        <c:axId val="1026765632"/>
      </c:barChart>
      <c:catAx>
        <c:axId val="102674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6765632"/>
        <c:crosses val="autoZero"/>
        <c:auto val="1"/>
        <c:lblAlgn val="ctr"/>
        <c:lblOffset val="100"/>
        <c:noMultiLvlLbl val="0"/>
      </c:catAx>
      <c:valAx>
        <c:axId val="102676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674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E38E5-4730-2835-5CCC-D2ADD71D9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545F046-908C-746E-D564-71F53CACDF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910432"/>
              </p:ext>
            </p:extLst>
          </p:nvPr>
        </p:nvGraphicFramePr>
        <p:xfrm>
          <a:off x="2400300" y="1082351"/>
          <a:ext cx="7177087" cy="4001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F868644-DF22-6841-CBFE-962312FF791D}"/>
              </a:ext>
            </a:extLst>
          </p:cNvPr>
          <p:cNvSpPr txBox="1"/>
          <p:nvPr/>
        </p:nvSpPr>
        <p:spPr>
          <a:xfrm>
            <a:off x="2920482" y="363893"/>
            <a:ext cx="65407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lt-LT" b="1" dirty="0">
                <a:solidFill>
                  <a:schemeClr val="bg2">
                    <a:lumMod val="10000"/>
                  </a:schemeClr>
                </a:solidFill>
              </a:rPr>
              <a:t>49. Įgijusių pagrindinį išsilavinimą ir tais pačiais metais tęsiančių mokslą mokinių dalis miesto lygmeniu (savivaldybės mokyklos)</a:t>
            </a:r>
          </a:p>
        </p:txBody>
      </p:sp>
    </p:spTree>
    <p:extLst>
      <p:ext uri="{BB962C8B-B14F-4D97-AF65-F5344CB8AC3E}">
        <p14:creationId xmlns:p14="http://schemas.microsoft.com/office/powerpoint/2010/main" val="329461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323BC8D5-6444-257B-B1D9-4A1DA95A3A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544896"/>
              </p:ext>
            </p:extLst>
          </p:nvPr>
        </p:nvGraphicFramePr>
        <p:xfrm>
          <a:off x="2158152" y="1474236"/>
          <a:ext cx="8249054" cy="4494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92C573D-2F16-10EB-AD99-B043B63EDA98}"/>
              </a:ext>
            </a:extLst>
          </p:cNvPr>
          <p:cNvSpPr txBox="1"/>
          <p:nvPr/>
        </p:nvSpPr>
        <p:spPr>
          <a:xfrm>
            <a:off x="2862165" y="345433"/>
            <a:ext cx="60975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0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1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Įgijusių pagrindinį išsilavinimą ir tais pačiais metais tęsiančių mokslą mokinių dalis miesto lygmeniu</a:t>
            </a:r>
            <a:r>
              <a:rPr lang="lt-LT" sz="1800" b="1" baseline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(pagal įstaigų priklausomybes)</a:t>
            </a:r>
            <a:endParaRPr lang="lt-LT" sz="18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2027</TotalTime>
  <Words>37</Words>
  <Application>Microsoft Office PowerPoint</Application>
  <PresentationFormat>Plačiaekranė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Open Sans</vt:lpstr>
      <vt:lpstr>Open Sans ExtraBold</vt:lpstr>
      <vt:lpstr>Times New Roman</vt:lpstr>
      <vt:lpstr>1_Office Theme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2025-01-14T14:23:15Z</dcterms:modified>
</cp:coreProperties>
</file>