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9" r:id="rId2"/>
  </p:sldMasterIdLst>
  <p:sldIdLst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08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darbalapis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darbalapis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dirty="0" smtClean="0"/>
              <a:t>49. Įgijusių </a:t>
            </a:r>
            <a:r>
              <a:rPr lang="lt-LT" dirty="0"/>
              <a:t>pagrindinį išsilavinimą ir tais pačiais metais tęsiančių mokslą mokinių dalis miesto lygmeniu (savivaldybės mokyklos)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Lapas1!$B$6</c:f>
              <c:strCache>
                <c:ptCount val="1"/>
                <c:pt idx="0">
                  <c:v>Savivaldybės mokyklose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Lapas1!$A$7:$A$9</c:f>
              <c:strCache>
                <c:ptCount val="3"/>
                <c:pt idx="0">
                  <c:v>2020-2021 m.m.</c:v>
                </c:pt>
                <c:pt idx="1">
                  <c:v>2021-2022 m.m.</c:v>
                </c:pt>
                <c:pt idx="2">
                  <c:v>2022-2023 m.m.</c:v>
                </c:pt>
              </c:strCache>
            </c:strRef>
          </c:cat>
          <c:val>
            <c:numRef>
              <c:f>Lapas1!$B$7:$B$9</c:f>
              <c:numCache>
                <c:formatCode>0.00</c:formatCode>
                <c:ptCount val="3"/>
                <c:pt idx="0">
                  <c:v>102.18128938439166</c:v>
                </c:pt>
                <c:pt idx="1">
                  <c:v>97.651309846431801</c:v>
                </c:pt>
                <c:pt idx="2">
                  <c:v>96.21371476651241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40-44F0-B154-89A33DD015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6288064"/>
        <c:axId val="476288392"/>
      </c:barChart>
      <c:catAx>
        <c:axId val="476288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76288392"/>
        <c:crosses val="autoZero"/>
        <c:auto val="1"/>
        <c:lblAlgn val="ctr"/>
        <c:lblOffset val="100"/>
        <c:noMultiLvlLbl val="0"/>
      </c:catAx>
      <c:valAx>
        <c:axId val="476288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76288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lt-LT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Įgijusių pagrindinį išsilavinimą ir tais pačiais metais tęsiančių mokslą mokinių dalis miesto lygmeniu</a:t>
            </a:r>
            <a:r>
              <a:rPr lang="lt-LT" sz="2000" b="1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(pagal įstaigų priklausomybes)</a:t>
            </a:r>
            <a:endParaRPr lang="lt-LT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9.9165606765245592E-2"/>
          <c:y val="1.52671755725190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Lapas1!$B$6</c:f>
              <c:strCache>
                <c:ptCount val="1"/>
                <c:pt idx="0">
                  <c:v>Savivaldybės mokyklose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Lapas1!$A$7:$A$9</c:f>
              <c:strCache>
                <c:ptCount val="3"/>
                <c:pt idx="0">
                  <c:v>2020-2021 m.m.</c:v>
                </c:pt>
                <c:pt idx="1">
                  <c:v>2021-2022 m.m.</c:v>
                </c:pt>
                <c:pt idx="2">
                  <c:v>2022-2023 m.m.</c:v>
                </c:pt>
              </c:strCache>
            </c:strRef>
          </c:cat>
          <c:val>
            <c:numRef>
              <c:f>Lapas1!$B$7:$B$9</c:f>
              <c:numCache>
                <c:formatCode>0.00</c:formatCode>
                <c:ptCount val="3"/>
                <c:pt idx="0">
                  <c:v>102.18128938439166</c:v>
                </c:pt>
                <c:pt idx="1">
                  <c:v>97.651309846431801</c:v>
                </c:pt>
                <c:pt idx="2">
                  <c:v>96.21371476651241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38-4D0D-B87D-DD120B945358}"/>
            </c:ext>
          </c:extLst>
        </c:ser>
        <c:ser>
          <c:idx val="1"/>
          <c:order val="1"/>
          <c:tx>
            <c:strRef>
              <c:f>Lapas1!$C$6</c:f>
              <c:strCache>
                <c:ptCount val="1"/>
                <c:pt idx="0">
                  <c:v>Nevalstybinėse mokyklose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Lapas1!$A$7:$A$9</c:f>
              <c:strCache>
                <c:ptCount val="3"/>
                <c:pt idx="0">
                  <c:v>2020-2021 m.m.</c:v>
                </c:pt>
                <c:pt idx="1">
                  <c:v>2021-2022 m.m.</c:v>
                </c:pt>
                <c:pt idx="2">
                  <c:v>2022-2023 m.m.</c:v>
                </c:pt>
              </c:strCache>
            </c:strRef>
          </c:cat>
          <c:val>
            <c:numRef>
              <c:f>Lapas1!$C$7:$C$9</c:f>
              <c:numCache>
                <c:formatCode>0.00</c:formatCode>
                <c:ptCount val="3"/>
                <c:pt idx="0">
                  <c:v>101.33333333333333</c:v>
                </c:pt>
                <c:pt idx="1">
                  <c:v>95.439739413680783</c:v>
                </c:pt>
                <c:pt idx="2">
                  <c:v>107.23270440251572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38-4D0D-B87D-DD120B945358}"/>
            </c:ext>
          </c:extLst>
        </c:ser>
        <c:ser>
          <c:idx val="2"/>
          <c:order val="2"/>
          <c:tx>
            <c:strRef>
              <c:f>Lapas1!$D$6</c:f>
              <c:strCache>
                <c:ptCount val="1"/>
                <c:pt idx="0">
                  <c:v>Valstybinėse mokyklose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Lapas1!$A$7:$A$9</c:f>
              <c:strCache>
                <c:ptCount val="3"/>
                <c:pt idx="0">
                  <c:v>2020-2021 m.m.</c:v>
                </c:pt>
                <c:pt idx="1">
                  <c:v>2021-2022 m.m.</c:v>
                </c:pt>
                <c:pt idx="2">
                  <c:v>2022-2023 m.m.</c:v>
                </c:pt>
              </c:strCache>
            </c:strRef>
          </c:cat>
          <c:val>
            <c:numRef>
              <c:f>Lapas1!$D$7:$D$9</c:f>
              <c:numCache>
                <c:formatCode>0.00</c:formatCode>
                <c:ptCount val="3"/>
                <c:pt idx="0">
                  <c:v>58.938547486033521</c:v>
                </c:pt>
                <c:pt idx="1">
                  <c:v>66.478873239436624</c:v>
                </c:pt>
                <c:pt idx="2">
                  <c:v>75.517241379310349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A38-4D0D-B87D-DD120B9453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95745104"/>
        <c:axId val="595747072"/>
      </c:barChart>
      <c:catAx>
        <c:axId val="595745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95747072"/>
        <c:crosses val="autoZero"/>
        <c:auto val="1"/>
        <c:lblAlgn val="ctr"/>
        <c:lblOffset val="100"/>
        <c:noMultiLvlLbl val="0"/>
      </c:catAx>
      <c:valAx>
        <c:axId val="595747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95745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4984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166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439869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08959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0009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8682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0237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719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32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40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125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846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733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1" r:id="rId2"/>
    <p:sldLayoutId id="2147483670" r:id="rId3"/>
    <p:sldLayoutId id="2147483658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36" userDrawn="1">
          <p15:clr>
            <a:srgbClr val="F26B43"/>
          </p15:clr>
        </p15:guide>
        <p15:guide id="3" pos="731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a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8640399"/>
              </p:ext>
            </p:extLst>
          </p:nvPr>
        </p:nvGraphicFramePr>
        <p:xfrm>
          <a:off x="2466974" y="704850"/>
          <a:ext cx="7724775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6579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9775425"/>
              </p:ext>
            </p:extLst>
          </p:nvPr>
        </p:nvGraphicFramePr>
        <p:xfrm>
          <a:off x="2019300" y="352425"/>
          <a:ext cx="8372475" cy="5524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48450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B5A59C9A-F88A-42E6-9D3E-3C770322774C}"/>
    </a:ext>
  </a:extLst>
</a:theme>
</file>

<file path=ppt/theme/theme2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</TotalTime>
  <Words>37</Words>
  <Application>Microsoft Office PowerPoint</Application>
  <PresentationFormat>Plačiaekranė</PresentationFormat>
  <Paragraphs>2</Paragraphs>
  <Slides>2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2</vt:i4>
      </vt:variant>
      <vt:variant>
        <vt:lpstr>Skaidrių pavadinimai</vt:lpstr>
      </vt:variant>
      <vt:variant>
        <vt:i4>2</vt:i4>
      </vt:variant>
    </vt:vector>
  </HeadingPairs>
  <TitlesOfParts>
    <vt:vector size="8" baseType="lpstr">
      <vt:lpstr>Arial</vt:lpstr>
      <vt:lpstr>Open Sans</vt:lpstr>
      <vt:lpstr>Open Sans ExtraBold</vt:lpstr>
      <vt:lpstr>Times New Roman</vt:lpstr>
      <vt:lpstr>Office Theme</vt:lpstr>
      <vt:lpstr>1_Office Theme</vt:lpstr>
      <vt:lpstr>„PowerPoint“ pateiktis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6</cp:revision>
  <dcterms:created xsi:type="dcterms:W3CDTF">2023-01-16T12:10:31Z</dcterms:created>
  <dcterms:modified xsi:type="dcterms:W3CDTF">2023-03-29T13:55:20Z</dcterms:modified>
</cp:coreProperties>
</file>