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41651568192706E-2"/>
          <c:y val="7.7413050156179289E-2"/>
          <c:w val="0.92144326534927024"/>
          <c:h val="0.862693663074990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Lapas1!$C$30:$C$33</c:f>
              <c:strCache>
                <c:ptCount val="4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  <c:pt idx="3">
                  <c:v>2023 m. </c:v>
                </c:pt>
              </c:strCache>
            </c:strRef>
          </c:cat>
          <c:val>
            <c:numRef>
              <c:f>Lapas1!$D$30:$D$33</c:f>
              <c:numCache>
                <c:formatCode>0.00</c:formatCode>
                <c:ptCount val="4"/>
                <c:pt idx="0">
                  <c:v>74.972677595628411</c:v>
                </c:pt>
                <c:pt idx="1">
                  <c:v>72.736842105263165</c:v>
                </c:pt>
                <c:pt idx="2">
                  <c:v>72.516930022573362</c:v>
                </c:pt>
                <c:pt idx="3">
                  <c:v>71.81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FD-4721-95F8-9DCD7C2ED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880632"/>
        <c:axId val="497881616"/>
      </c:barChart>
      <c:catAx>
        <c:axId val="49788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7881616"/>
        <c:crosses val="autoZero"/>
        <c:auto val="1"/>
        <c:lblAlgn val="ctr"/>
        <c:lblOffset val="100"/>
        <c:noMultiLvlLbl val="0"/>
      </c:catAx>
      <c:valAx>
        <c:axId val="49788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7880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Mokinių, tęsiančių mokslą aukštosiose mokyklose, pasiskirstymas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Lapas1!$D$41</c:f>
              <c:strCache>
                <c:ptCount val="1"/>
                <c:pt idx="0">
                  <c:v>Universitetuose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Lapas1!$C$42:$C$45</c:f>
              <c:strCache>
                <c:ptCount val="4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  <c:pt idx="3">
                  <c:v>2023 m. </c:v>
                </c:pt>
              </c:strCache>
            </c:strRef>
          </c:cat>
          <c:val>
            <c:numRef>
              <c:f>Lapas1!$D$42:$D$45</c:f>
              <c:numCache>
                <c:formatCode>0.00</c:formatCode>
                <c:ptCount val="4"/>
                <c:pt idx="0">
                  <c:v>67.34693877551021</c:v>
                </c:pt>
                <c:pt idx="1">
                  <c:v>66.208393632416787</c:v>
                </c:pt>
                <c:pt idx="2">
                  <c:v>69.805447470817114</c:v>
                </c:pt>
                <c:pt idx="3">
                  <c:v>63.43772760378733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D5-48A5-AB27-F116A31DE4B6}"/>
            </c:ext>
          </c:extLst>
        </c:ser>
        <c:ser>
          <c:idx val="1"/>
          <c:order val="1"/>
          <c:tx>
            <c:strRef>
              <c:f>Lapas1!$E$41</c:f>
              <c:strCache>
                <c:ptCount val="1"/>
                <c:pt idx="0">
                  <c:v>Kolegijose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Lapas1!$C$42:$C$45</c:f>
              <c:strCache>
                <c:ptCount val="4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  <c:pt idx="3">
                  <c:v>2023 m. </c:v>
                </c:pt>
              </c:strCache>
            </c:strRef>
          </c:cat>
          <c:val>
            <c:numRef>
              <c:f>Lapas1!$E$42:$E$45</c:f>
              <c:numCache>
                <c:formatCode>0.00</c:formatCode>
                <c:ptCount val="4"/>
                <c:pt idx="0">
                  <c:v>22.959183673469386</c:v>
                </c:pt>
                <c:pt idx="1">
                  <c:v>27.858176555716351</c:v>
                </c:pt>
                <c:pt idx="2">
                  <c:v>25.136186770428015</c:v>
                </c:pt>
                <c:pt idx="3">
                  <c:v>26.875455207574653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D5-48A5-AB27-F116A31DE4B6}"/>
            </c:ext>
          </c:extLst>
        </c:ser>
        <c:ser>
          <c:idx val="2"/>
          <c:order val="2"/>
          <c:tx>
            <c:strRef>
              <c:f>Lapas1!$F$41</c:f>
              <c:strCache>
                <c:ptCount val="1"/>
                <c:pt idx="0">
                  <c:v>Užsienyje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Lapas1!$C$42:$C$45</c:f>
              <c:strCache>
                <c:ptCount val="4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  <c:pt idx="3">
                  <c:v>2023 m. </c:v>
                </c:pt>
              </c:strCache>
            </c:strRef>
          </c:cat>
          <c:val>
            <c:numRef>
              <c:f>Lapas1!$F$42:$F$45</c:f>
              <c:numCache>
                <c:formatCode>0.00</c:formatCode>
                <c:ptCount val="4"/>
                <c:pt idx="0">
                  <c:v>9.6938775510204085</c:v>
                </c:pt>
                <c:pt idx="1">
                  <c:v>5.9334298118668594</c:v>
                </c:pt>
                <c:pt idx="2">
                  <c:v>5.0583657587548636</c:v>
                </c:pt>
                <c:pt idx="3">
                  <c:v>9.6868171886380185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D5-48A5-AB27-F116A31DE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8070136"/>
        <c:axId val="498071776"/>
      </c:barChart>
      <c:catAx>
        <c:axId val="498070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8071776"/>
        <c:crosses val="autoZero"/>
        <c:auto val="1"/>
        <c:lblAlgn val="ctr"/>
        <c:lblOffset val="100"/>
        <c:noMultiLvlLbl val="0"/>
      </c:catAx>
      <c:valAx>
        <c:axId val="498071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8070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188825"/>
              </p:ext>
            </p:extLst>
          </p:nvPr>
        </p:nvGraphicFramePr>
        <p:xfrm>
          <a:off x="2044931" y="1105594"/>
          <a:ext cx="8021782" cy="4929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tačiakampis 3"/>
          <p:cNvSpPr/>
          <p:nvPr/>
        </p:nvSpPr>
        <p:spPr>
          <a:xfrm>
            <a:off x="2914996" y="42419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262626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48. Įgijusių vidurinį išsilavinimą ir tęsiančių mokslą aukštosiose mokyklose mokinių dalis miesto lygmeniu</a:t>
            </a:r>
            <a:endParaRPr lang="lt-L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300654"/>
              </p:ext>
            </p:extLst>
          </p:nvPr>
        </p:nvGraphicFramePr>
        <p:xfrm>
          <a:off x="1862051" y="565265"/>
          <a:ext cx="8803177" cy="5311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460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22</Words>
  <Application>Microsoft Office PowerPoint</Application>
  <PresentationFormat>Plačiaekranė</PresentationFormat>
  <Paragraphs>2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2</vt:i4>
      </vt:variant>
    </vt:vector>
  </HeadingPairs>
  <TitlesOfParts>
    <vt:vector size="8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9</cp:revision>
  <dcterms:created xsi:type="dcterms:W3CDTF">2023-01-16T12:10:31Z</dcterms:created>
  <dcterms:modified xsi:type="dcterms:W3CDTF">2024-04-05T12:34:33Z</dcterms:modified>
</cp:coreProperties>
</file>