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8" r:id="rId2"/>
    <p:sldId id="277" r:id="rId3"/>
    <p:sldId id="27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solidFill>
                  <a:schemeClr val="bg2">
                    <a:lumMod val="10000"/>
                  </a:schemeClr>
                </a:solidFill>
              </a:rPr>
              <a:t>Įgijusių</a:t>
            </a:r>
            <a:r>
              <a:rPr lang="lt-LT" sz="2000" b="1" baseline="0" dirty="0">
                <a:solidFill>
                  <a:schemeClr val="bg2">
                    <a:lumMod val="10000"/>
                  </a:schemeClr>
                </a:solidFill>
              </a:rPr>
              <a:t> vidurinį išsilavinimą ir tęsiančių mokslą aukštosiose mokyklose mokinių dalis miesto lygmeniu</a:t>
            </a:r>
          </a:p>
          <a:p>
            <a:pPr>
              <a:defRPr/>
            </a:pPr>
            <a:endParaRPr lang="lt-L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Lapas1!$C$31:$C$34</c:f>
              <c:strCache>
                <c:ptCount val="4"/>
                <c:pt idx="0">
                  <c:v>2021 m.</c:v>
                </c:pt>
                <c:pt idx="1">
                  <c:v>2022 m. </c:v>
                </c:pt>
                <c:pt idx="2">
                  <c:v>2023 m. </c:v>
                </c:pt>
                <c:pt idx="3">
                  <c:v>2024 m. </c:v>
                </c:pt>
              </c:strCache>
            </c:strRef>
          </c:cat>
          <c:val>
            <c:numRef>
              <c:f>Lapas1!$D$31:$D$34</c:f>
              <c:numCache>
                <c:formatCode>0.00</c:formatCode>
                <c:ptCount val="4"/>
                <c:pt idx="0">
                  <c:v>72.736842105263165</c:v>
                </c:pt>
                <c:pt idx="1">
                  <c:v>72.516930022573362</c:v>
                </c:pt>
                <c:pt idx="2">
                  <c:v>71.680000000000007</c:v>
                </c:pt>
                <c:pt idx="3">
                  <c:v>64.057114721811914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D8-459E-BD7C-C025ECA5AD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7880632"/>
        <c:axId val="497881616"/>
      </c:barChart>
      <c:catAx>
        <c:axId val="497880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7881616"/>
        <c:crosses val="autoZero"/>
        <c:auto val="1"/>
        <c:lblAlgn val="ctr"/>
        <c:lblOffset val="100"/>
        <c:noMultiLvlLbl val="0"/>
      </c:catAx>
      <c:valAx>
        <c:axId val="49788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7880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b="1">
                <a:solidFill>
                  <a:schemeClr val="bg2">
                    <a:lumMod val="10000"/>
                  </a:schemeClr>
                </a:solidFill>
              </a:rPr>
              <a:t>Mokinių, tęsiančių mokslą aukštosiose mokyklose, pasiskirstymas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7.7342519070507487E-2"/>
          <c:y val="9.7571403735249029E-2"/>
          <c:w val="0.89250864031421651"/>
          <c:h val="0.7759169185965558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Lapas1!$D$42</c:f>
              <c:strCache>
                <c:ptCount val="1"/>
                <c:pt idx="0">
                  <c:v>Universitetuose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Lapas1!$C$44:$C$47</c:f>
              <c:strCache>
                <c:ptCount val="4"/>
                <c:pt idx="0">
                  <c:v>2021 m.</c:v>
                </c:pt>
                <c:pt idx="1">
                  <c:v>2022 m. </c:v>
                </c:pt>
                <c:pt idx="2">
                  <c:v>2023 m. </c:v>
                </c:pt>
                <c:pt idx="3">
                  <c:v>2024 m. </c:v>
                </c:pt>
              </c:strCache>
            </c:strRef>
          </c:cat>
          <c:val>
            <c:numRef>
              <c:f>Lapas1!$D$44:$D$47</c:f>
              <c:numCache>
                <c:formatCode>0.00</c:formatCode>
                <c:ptCount val="4"/>
                <c:pt idx="0">
                  <c:v>66.208393632416787</c:v>
                </c:pt>
                <c:pt idx="1">
                  <c:v>69.805447470817114</c:v>
                </c:pt>
                <c:pt idx="2">
                  <c:v>63.480741797432238</c:v>
                </c:pt>
                <c:pt idx="3">
                  <c:v>72.943889315910837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0B-4A85-81BE-28E034E444CE}"/>
            </c:ext>
          </c:extLst>
        </c:ser>
        <c:ser>
          <c:idx val="1"/>
          <c:order val="1"/>
          <c:tx>
            <c:strRef>
              <c:f>Lapas1!$E$42</c:f>
              <c:strCache>
                <c:ptCount val="1"/>
                <c:pt idx="0">
                  <c:v>Kolegijose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Lapas1!$C$44:$C$47</c:f>
              <c:strCache>
                <c:ptCount val="4"/>
                <c:pt idx="0">
                  <c:v>2021 m.</c:v>
                </c:pt>
                <c:pt idx="1">
                  <c:v>2022 m. </c:v>
                </c:pt>
                <c:pt idx="2">
                  <c:v>2023 m. </c:v>
                </c:pt>
                <c:pt idx="3">
                  <c:v>2024 m. </c:v>
                </c:pt>
              </c:strCache>
            </c:strRef>
          </c:cat>
          <c:val>
            <c:numRef>
              <c:f>Lapas1!$E$44:$E$47</c:f>
              <c:numCache>
                <c:formatCode>0.00</c:formatCode>
                <c:ptCount val="4"/>
                <c:pt idx="0">
                  <c:v>27.858176555716351</c:v>
                </c:pt>
                <c:pt idx="1">
                  <c:v>25.136186770428015</c:v>
                </c:pt>
                <c:pt idx="2">
                  <c:v>26.676176890156917</c:v>
                </c:pt>
                <c:pt idx="3">
                  <c:v>19.984627209838585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0B-4A85-81BE-28E034E444CE}"/>
            </c:ext>
          </c:extLst>
        </c:ser>
        <c:ser>
          <c:idx val="2"/>
          <c:order val="2"/>
          <c:tx>
            <c:strRef>
              <c:f>Lapas1!$F$42</c:f>
              <c:strCache>
                <c:ptCount val="1"/>
                <c:pt idx="0">
                  <c:v>Užsienyje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Lapas1!$C$44:$C$47</c:f>
              <c:strCache>
                <c:ptCount val="4"/>
                <c:pt idx="0">
                  <c:v>2021 m.</c:v>
                </c:pt>
                <c:pt idx="1">
                  <c:v>2022 m. </c:v>
                </c:pt>
                <c:pt idx="2">
                  <c:v>2023 m. </c:v>
                </c:pt>
                <c:pt idx="3">
                  <c:v>2024 m. </c:v>
                </c:pt>
              </c:strCache>
            </c:strRef>
          </c:cat>
          <c:val>
            <c:numRef>
              <c:f>Lapas1!$F$44:$F$47</c:f>
              <c:numCache>
                <c:formatCode>0.00</c:formatCode>
                <c:ptCount val="4"/>
                <c:pt idx="0">
                  <c:v>5.9334298118668594</c:v>
                </c:pt>
                <c:pt idx="1">
                  <c:v>5.0583657587548636</c:v>
                </c:pt>
                <c:pt idx="2">
                  <c:v>9.8430813124108418</c:v>
                </c:pt>
                <c:pt idx="3">
                  <c:v>7.0714834742505763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0B-4A85-81BE-28E034E44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8070136"/>
        <c:axId val="498071776"/>
      </c:barChart>
      <c:catAx>
        <c:axId val="498070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8071776"/>
        <c:crosses val="autoZero"/>
        <c:auto val="1"/>
        <c:lblAlgn val="ctr"/>
        <c:lblOffset val="100"/>
        <c:noMultiLvlLbl val="0"/>
      </c:catAx>
      <c:valAx>
        <c:axId val="498071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8070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C6E3D1-5198-B761-2822-D53CBBB32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83345"/>
              </p:ext>
            </p:extLst>
          </p:nvPr>
        </p:nvGraphicFramePr>
        <p:xfrm>
          <a:off x="931492" y="290558"/>
          <a:ext cx="10425869" cy="570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693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730443"/>
              </p:ext>
            </p:extLst>
          </p:nvPr>
        </p:nvGraphicFramePr>
        <p:xfrm>
          <a:off x="1538244" y="828942"/>
          <a:ext cx="9673838" cy="5084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C6E69C-FE3D-B034-73A7-11F5CEF808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85E56EDD-359A-32AA-E599-7A01A604A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30" y="694707"/>
            <a:ext cx="10467739" cy="546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0645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2425</TotalTime>
  <Words>20</Words>
  <Application>Microsoft Office PowerPoint</Application>
  <PresentationFormat>Plačiaekranė</PresentationFormat>
  <Paragraphs>2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7" baseType="lpstr">
      <vt:lpstr>Arial</vt:lpstr>
      <vt:lpstr>Open Sans</vt:lpstr>
      <vt:lpstr>Open Sans ExtraBold</vt:lpstr>
      <vt:lpstr>1_Office Theme</vt:lpstr>
      <vt:lpstr>„PowerPoint“ pateiktis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54</cp:revision>
  <dcterms:created xsi:type="dcterms:W3CDTF">2023-01-16T12:10:31Z</dcterms:created>
  <dcterms:modified xsi:type="dcterms:W3CDTF">2025-01-27T14:59:03Z</dcterms:modified>
</cp:coreProperties>
</file>