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48. Įgijusių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vidurinį išsilavinimą ir tęsiančių mokslą aukštosiose mokyklose mokinių dalis miesto lygmeniu</a:t>
            </a:r>
          </a:p>
          <a:p>
            <a:pPr>
              <a:defRPr/>
            </a:pPr>
            <a:endParaRPr lang="lt-LT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Lapas1!$C$30:$C$32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</c:strCache>
            </c:strRef>
          </c:cat>
          <c:val>
            <c:numRef>
              <c:f>Lapas1!$D$30:$D$32</c:f>
              <c:numCache>
                <c:formatCode>0.00</c:formatCode>
                <c:ptCount val="3"/>
                <c:pt idx="0">
                  <c:v>74.972677595628411</c:v>
                </c:pt>
                <c:pt idx="1">
                  <c:v>72.736842105263165</c:v>
                </c:pt>
                <c:pt idx="2">
                  <c:v>72.516930022573362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E-4FA6-B5E9-3FE49C2F4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880632"/>
        <c:axId val="497881616"/>
      </c:barChart>
      <c:catAx>
        <c:axId val="49788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81616"/>
        <c:crosses val="autoZero"/>
        <c:auto val="1"/>
        <c:lblAlgn val="ctr"/>
        <c:lblOffset val="100"/>
        <c:noMultiLvlLbl val="0"/>
      </c:catAx>
      <c:valAx>
        <c:axId val="49788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80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Mokinių, tęsiančių mokslą aukštosiose mokyklose,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pasirinkimas kur mokytis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Lapas1!$D$41</c:f>
              <c:strCache>
                <c:ptCount val="1"/>
                <c:pt idx="0">
                  <c:v>Universitetuose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Lapas1!$C$42:$C$44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</c:strCache>
            </c:strRef>
          </c:cat>
          <c:val>
            <c:numRef>
              <c:f>Lapas1!$D$42:$D$44</c:f>
              <c:numCache>
                <c:formatCode>0.00</c:formatCode>
                <c:ptCount val="3"/>
                <c:pt idx="0">
                  <c:v>67.34693877551021</c:v>
                </c:pt>
                <c:pt idx="1">
                  <c:v>66.208393632416787</c:v>
                </c:pt>
                <c:pt idx="2">
                  <c:v>69.805447470817114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0-4484-AD85-02D8AF6973B7}"/>
            </c:ext>
          </c:extLst>
        </c:ser>
        <c:ser>
          <c:idx val="1"/>
          <c:order val="1"/>
          <c:tx>
            <c:strRef>
              <c:f>Lapas1!$E$41</c:f>
              <c:strCache>
                <c:ptCount val="1"/>
                <c:pt idx="0">
                  <c:v>Kolegijose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Lapas1!$C$42:$C$44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</c:strCache>
            </c:strRef>
          </c:cat>
          <c:val>
            <c:numRef>
              <c:f>Lapas1!$E$42:$E$44</c:f>
              <c:numCache>
                <c:formatCode>0.00</c:formatCode>
                <c:ptCount val="3"/>
                <c:pt idx="0">
                  <c:v>22.959183673469386</c:v>
                </c:pt>
                <c:pt idx="1">
                  <c:v>27.858176555716351</c:v>
                </c:pt>
                <c:pt idx="2">
                  <c:v>25.136186770428015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F0-4484-AD85-02D8AF6973B7}"/>
            </c:ext>
          </c:extLst>
        </c:ser>
        <c:ser>
          <c:idx val="2"/>
          <c:order val="2"/>
          <c:tx>
            <c:strRef>
              <c:f>Lapas1!$F$41</c:f>
              <c:strCache>
                <c:ptCount val="1"/>
                <c:pt idx="0">
                  <c:v>Užsienyje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Lapas1!$C$42:$C$44</c:f>
              <c:strCache>
                <c:ptCount val="3"/>
                <c:pt idx="0">
                  <c:v>2020 m.</c:v>
                </c:pt>
                <c:pt idx="1">
                  <c:v>2021 m.</c:v>
                </c:pt>
                <c:pt idx="2">
                  <c:v>2022 m. </c:v>
                </c:pt>
              </c:strCache>
            </c:strRef>
          </c:cat>
          <c:val>
            <c:numRef>
              <c:f>Lapas1!$F$42:$F$44</c:f>
              <c:numCache>
                <c:formatCode>0.00</c:formatCode>
                <c:ptCount val="3"/>
                <c:pt idx="0">
                  <c:v>9.6938775510204085</c:v>
                </c:pt>
                <c:pt idx="1">
                  <c:v>5.9334298118668594</c:v>
                </c:pt>
                <c:pt idx="2">
                  <c:v>5.0583657587548636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F0-4484-AD85-02D8AF697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8070136"/>
        <c:axId val="498071776"/>
      </c:barChart>
      <c:catAx>
        <c:axId val="498070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071776"/>
        <c:crosses val="autoZero"/>
        <c:auto val="1"/>
        <c:lblAlgn val="ctr"/>
        <c:lblOffset val="100"/>
        <c:noMultiLvlLbl val="0"/>
      </c:catAx>
      <c:valAx>
        <c:axId val="498071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07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496463"/>
              </p:ext>
            </p:extLst>
          </p:nvPr>
        </p:nvGraphicFramePr>
        <p:xfrm>
          <a:off x="1753985" y="290945"/>
          <a:ext cx="9152313" cy="5710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783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510669"/>
              </p:ext>
            </p:extLst>
          </p:nvPr>
        </p:nvGraphicFramePr>
        <p:xfrm>
          <a:off x="1812176" y="399011"/>
          <a:ext cx="8861366" cy="575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54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24</Words>
  <Application>Microsoft Office PowerPoint</Application>
  <PresentationFormat>Plačiaekranė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8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</cp:revision>
  <dcterms:created xsi:type="dcterms:W3CDTF">2023-01-16T12:10:31Z</dcterms:created>
  <dcterms:modified xsi:type="dcterms:W3CDTF">2023-03-30T07:03:47Z</dcterms:modified>
</cp:coreProperties>
</file>