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9" r:id="rId2"/>
  </p:sldMasterIdLst>
  <p:sldIdLst>
    <p:sldId id="261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48. Įgijusių</a:t>
            </a:r>
            <a:r>
              <a:rPr lang="lt-LT" sz="2000" b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0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vidurinį išsilavinimą ir tęsiančių mokslą aukštosiose mokyklose mokinių dalis miesto lygmeniu</a:t>
            </a:r>
          </a:p>
          <a:p>
            <a:pPr>
              <a:defRPr/>
            </a:pPr>
            <a:endParaRPr lang="lt-LT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Lapas1!$C$30:$C$32</c:f>
              <c:strCache>
                <c:ptCount val="3"/>
                <c:pt idx="0">
                  <c:v>2020 m.</c:v>
                </c:pt>
                <c:pt idx="1">
                  <c:v>2021 m.</c:v>
                </c:pt>
                <c:pt idx="2">
                  <c:v>2022 m. </c:v>
                </c:pt>
              </c:strCache>
            </c:strRef>
          </c:cat>
          <c:val>
            <c:numRef>
              <c:f>Lapas1!$D$30:$D$32</c:f>
              <c:numCache>
                <c:formatCode>0.00</c:formatCode>
                <c:ptCount val="3"/>
                <c:pt idx="0">
                  <c:v>74.972677595628411</c:v>
                </c:pt>
                <c:pt idx="1">
                  <c:v>72.736842105263165</c:v>
                </c:pt>
                <c:pt idx="2">
                  <c:v>72.516930022573362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CE-4FA6-B5E9-3FE49C2F48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7880632"/>
        <c:axId val="497881616"/>
      </c:barChart>
      <c:catAx>
        <c:axId val="497880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97881616"/>
        <c:crosses val="autoZero"/>
        <c:auto val="1"/>
        <c:lblAlgn val="ctr"/>
        <c:lblOffset val="100"/>
        <c:noMultiLvlLbl val="0"/>
      </c:catAx>
      <c:valAx>
        <c:axId val="497881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97880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Mokinių, tęsiančių mokslą aukštosiose mokyklose, </a:t>
            </a:r>
            <a:r>
              <a:rPr lang="lt-L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pasirinkimas kur mokytis</a:t>
            </a:r>
            <a:endParaRPr lang="lt-LT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Lapas1!$D$41</c:f>
              <c:strCache>
                <c:ptCount val="1"/>
                <c:pt idx="0">
                  <c:v>Universitetuose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Lapas1!$C$42:$C$44</c:f>
              <c:strCache>
                <c:ptCount val="3"/>
                <c:pt idx="0">
                  <c:v>2020 m.</c:v>
                </c:pt>
                <c:pt idx="1">
                  <c:v>2021 m.</c:v>
                </c:pt>
                <c:pt idx="2">
                  <c:v>2022 m. </c:v>
                </c:pt>
              </c:strCache>
            </c:strRef>
          </c:cat>
          <c:val>
            <c:numRef>
              <c:f>Lapas1!$D$42:$D$44</c:f>
              <c:numCache>
                <c:formatCode>0.00</c:formatCode>
                <c:ptCount val="3"/>
                <c:pt idx="0">
                  <c:v>67.34693877551021</c:v>
                </c:pt>
                <c:pt idx="1">
                  <c:v>66.208393632416787</c:v>
                </c:pt>
                <c:pt idx="2">
                  <c:v>69.805447470817114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F0-4484-AD85-02D8AF6973B7}"/>
            </c:ext>
          </c:extLst>
        </c:ser>
        <c:ser>
          <c:idx val="1"/>
          <c:order val="1"/>
          <c:tx>
            <c:strRef>
              <c:f>Lapas1!$E$41</c:f>
              <c:strCache>
                <c:ptCount val="1"/>
                <c:pt idx="0">
                  <c:v>Kolegijose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Lapas1!$C$42:$C$44</c:f>
              <c:strCache>
                <c:ptCount val="3"/>
                <c:pt idx="0">
                  <c:v>2020 m.</c:v>
                </c:pt>
                <c:pt idx="1">
                  <c:v>2021 m.</c:v>
                </c:pt>
                <c:pt idx="2">
                  <c:v>2022 m. </c:v>
                </c:pt>
              </c:strCache>
            </c:strRef>
          </c:cat>
          <c:val>
            <c:numRef>
              <c:f>Lapas1!$E$42:$E$44</c:f>
              <c:numCache>
                <c:formatCode>0.00</c:formatCode>
                <c:ptCount val="3"/>
                <c:pt idx="0">
                  <c:v>22.959183673469386</c:v>
                </c:pt>
                <c:pt idx="1">
                  <c:v>27.858176555716351</c:v>
                </c:pt>
                <c:pt idx="2">
                  <c:v>25.136186770428015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F0-4484-AD85-02D8AF6973B7}"/>
            </c:ext>
          </c:extLst>
        </c:ser>
        <c:ser>
          <c:idx val="2"/>
          <c:order val="2"/>
          <c:tx>
            <c:strRef>
              <c:f>Lapas1!$F$41</c:f>
              <c:strCache>
                <c:ptCount val="1"/>
                <c:pt idx="0">
                  <c:v>Užsienyje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Lapas1!$C$42:$C$44</c:f>
              <c:strCache>
                <c:ptCount val="3"/>
                <c:pt idx="0">
                  <c:v>2020 m.</c:v>
                </c:pt>
                <c:pt idx="1">
                  <c:v>2021 m.</c:v>
                </c:pt>
                <c:pt idx="2">
                  <c:v>2022 m. </c:v>
                </c:pt>
              </c:strCache>
            </c:strRef>
          </c:cat>
          <c:val>
            <c:numRef>
              <c:f>Lapas1!$F$42:$F$44</c:f>
              <c:numCache>
                <c:formatCode>0.00</c:formatCode>
                <c:ptCount val="3"/>
                <c:pt idx="0">
                  <c:v>9.6938775510204085</c:v>
                </c:pt>
                <c:pt idx="1">
                  <c:v>5.9334298118668594</c:v>
                </c:pt>
                <c:pt idx="2">
                  <c:v>5.0583657587548636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F0-4484-AD85-02D8AF6973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8070136"/>
        <c:axId val="498071776"/>
      </c:barChart>
      <c:catAx>
        <c:axId val="4980701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98071776"/>
        <c:crosses val="autoZero"/>
        <c:auto val="1"/>
        <c:lblAlgn val="ctr"/>
        <c:lblOffset val="100"/>
        <c:noMultiLvlLbl val="0"/>
      </c:catAx>
      <c:valAx>
        <c:axId val="4980717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98070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4984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16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39869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0895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0009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8682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0237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719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32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40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125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846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733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1" r:id="rId2"/>
    <p:sldLayoutId id="2147483670" r:id="rId3"/>
    <p:sldLayoutId id="2147483658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36" userDrawn="1">
          <p15:clr>
            <a:srgbClr val="F26B43"/>
          </p15:clr>
        </p15:guide>
        <p15:guide id="3" pos="731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0496463"/>
              </p:ext>
            </p:extLst>
          </p:nvPr>
        </p:nvGraphicFramePr>
        <p:xfrm>
          <a:off x="1753985" y="290945"/>
          <a:ext cx="9152313" cy="57108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7832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4510669"/>
              </p:ext>
            </p:extLst>
          </p:nvPr>
        </p:nvGraphicFramePr>
        <p:xfrm>
          <a:off x="1812176" y="399011"/>
          <a:ext cx="8861366" cy="5752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8542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B5A59C9A-F88A-42E6-9D3E-3C770322774C}"/>
    </a:ext>
  </a:extLst>
</a:theme>
</file>

<file path=ppt/theme/theme2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24</Words>
  <Application>Microsoft Office PowerPoint</Application>
  <PresentationFormat>Plačiaekranė</PresentationFormat>
  <Paragraphs>2</Paragraphs>
  <Slides>2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2</vt:i4>
      </vt:variant>
      <vt:variant>
        <vt:lpstr>Skaidrių pavadinimai</vt:lpstr>
      </vt:variant>
      <vt:variant>
        <vt:i4>2</vt:i4>
      </vt:variant>
    </vt:vector>
  </HeadingPairs>
  <TitlesOfParts>
    <vt:vector size="8" baseType="lpstr">
      <vt:lpstr>Arial</vt:lpstr>
      <vt:lpstr>Open Sans</vt:lpstr>
      <vt:lpstr>Open Sans ExtraBold</vt:lpstr>
      <vt:lpstr>Times New Roman</vt:lpstr>
      <vt:lpstr>Office Theme</vt:lpstr>
      <vt:lpstr>1_Office Theme</vt:lpstr>
      <vt:lpstr>„PowerPoint“ pateiktis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</cp:revision>
  <dcterms:created xsi:type="dcterms:W3CDTF">2023-01-16T12:10:31Z</dcterms:created>
  <dcterms:modified xsi:type="dcterms:W3CDTF">2023-03-30T07:03:47Z</dcterms:modified>
</cp:coreProperties>
</file>