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>
                <a:solidFill>
                  <a:schemeClr val="tx1"/>
                </a:solidFill>
              </a:rPr>
              <a:t>47. Pagrindinio ugdymo pasiekimų patikrinimo metu bent pagrindinį lietuvių kalbos, matematikos moymosi pasiekimo lygį pasiekusių mokinių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13.1 Pagrindinio ugdymo pasiekimų patikrinimo metu bent 6-10 balų pasiekusių mokinių dalis (lietuvių kalba, matematika)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  <c:pt idx="3">
                  <c:v>2024-2025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30.38</c:v>
                </c:pt>
                <c:pt idx="1">
                  <c:v>53.77</c:v>
                </c:pt>
                <c:pt idx="2">
                  <c:v>61.39</c:v>
                </c:pt>
                <c:pt idx="3">
                  <c:v>68.09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86-4981-99EF-7E6A271EF281}"/>
            </c:ext>
          </c:extLst>
        </c:ser>
        <c:ser>
          <c:idx val="1"/>
          <c:order val="1"/>
          <c:tx>
            <c:strRef>
              <c:f>Page1_1!$A$6</c:f>
              <c:strCache>
                <c:ptCount val="1"/>
                <c:pt idx="0">
                  <c:v>13.2 Pagrindinio ugdymo pasiekimų patikrinimo metu bent 7-10 balų pasiekusių mokinių dalis (lietuvių kalba, matematika)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  <c:pt idx="3">
                  <c:v>2024-2025</c:v>
                </c:pt>
              </c:strCache>
            </c:strRef>
          </c:cat>
          <c:val>
            <c:numRef>
              <c:f>Page1_1!$B$6:$E$6</c:f>
              <c:numCache>
                <c:formatCode>#\ ##0.00;\-#\ ##0.00;\0\,\0\0</c:formatCode>
                <c:ptCount val="4"/>
                <c:pt idx="0">
                  <c:v>17.38</c:v>
                </c:pt>
                <c:pt idx="1">
                  <c:v>36.81</c:v>
                </c:pt>
                <c:pt idx="2">
                  <c:v>46.31</c:v>
                </c:pt>
                <c:pt idx="3">
                  <c:v>53.71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86-4981-99EF-7E6A271EF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0209231"/>
        <c:axId val="960211151"/>
      </c:barChart>
      <c:catAx>
        <c:axId val="960209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60211151"/>
        <c:crosses val="autoZero"/>
        <c:auto val="1"/>
        <c:lblAlgn val="ctr"/>
        <c:lblOffset val="100"/>
        <c:noMultiLvlLbl val="0"/>
      </c:catAx>
      <c:valAx>
        <c:axId val="9602111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602092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1400" b="1">
                <a:solidFill>
                  <a:schemeClr val="tx1"/>
                </a:solidFill>
              </a:rPr>
              <a:t>Pagrindinio ugdymo pasiekimų patikrinimo metu bent pagrindinį lietuvių kalbos, matematikos mokymosi pasiekimų lygį (7-10</a:t>
            </a:r>
            <a:r>
              <a:rPr lang="lt-LT" sz="1400" b="1" baseline="0">
                <a:solidFill>
                  <a:schemeClr val="tx1"/>
                </a:solidFill>
              </a:rPr>
              <a:t> balų) </a:t>
            </a:r>
            <a:r>
              <a:rPr lang="lt-LT" sz="1400" b="1">
                <a:solidFill>
                  <a:schemeClr val="tx1"/>
                </a:solidFill>
              </a:rPr>
              <a:t>pasiekusių mokinių dalis</a:t>
            </a:r>
          </a:p>
        </c:rich>
      </c:tx>
      <c:layout>
        <c:manualLayout>
          <c:xMode val="edge"/>
          <c:yMode val="edge"/>
          <c:x val="0.11214113105179263"/>
          <c:y val="2.10895397768777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'C:\Users\jolaganu\Downloads\[Savivaldybės švietimo stebėsenos rodikliai (45).xlsx]Page1_1'!$A$5</c:f>
              <c:strCache>
                <c:ptCount val="1"/>
                <c:pt idx="0">
                  <c:v>Lietuvių kalba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[1]Page1_1!$B$4:$E$4</c:f>
              <c:strCache>
                <c:ptCount val="4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  <c:pt idx="3">
                  <c:v>2024-2025</c:v>
                </c:pt>
              </c:strCache>
            </c:strRef>
          </c:cat>
          <c:val>
            <c:numRef>
              <c:f>[1]Page1_1!$B$5:$E$5</c:f>
              <c:numCache>
                <c:formatCode>General</c:formatCode>
                <c:ptCount val="4"/>
                <c:pt idx="0">
                  <c:v>58.49</c:v>
                </c:pt>
                <c:pt idx="1">
                  <c:v>64.22</c:v>
                </c:pt>
                <c:pt idx="2">
                  <c:v>73.55</c:v>
                </c:pt>
                <c:pt idx="3">
                  <c:v>72.03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84-4DB9-8D25-7A565E7EACFA}"/>
            </c:ext>
          </c:extLst>
        </c:ser>
        <c:ser>
          <c:idx val="1"/>
          <c:order val="1"/>
          <c:tx>
            <c:strRef>
              <c:f>'C:\Users\jolaganu\Downloads\[Savivaldybės švietimo stebėsenos rodikliai (45).xlsx]Page1_1'!$A$6</c:f>
              <c:strCache>
                <c:ptCount val="1"/>
                <c:pt idx="0">
                  <c:v> Matematika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[1]Page1_1!$B$4:$E$4</c:f>
              <c:strCache>
                <c:ptCount val="4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  <c:pt idx="3">
                  <c:v>2024-2025</c:v>
                </c:pt>
              </c:strCache>
            </c:strRef>
          </c:cat>
          <c:val>
            <c:numRef>
              <c:f>[1]Page1_1!$B$6:$E$6</c:f>
              <c:numCache>
                <c:formatCode>General</c:formatCode>
                <c:ptCount val="4"/>
                <c:pt idx="0">
                  <c:v>20.58</c:v>
                </c:pt>
                <c:pt idx="1">
                  <c:v>42.97</c:v>
                </c:pt>
                <c:pt idx="2">
                  <c:v>50.29</c:v>
                </c:pt>
                <c:pt idx="3">
                  <c:v>63.32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84-4DB9-8D25-7A565E7EAC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0599535"/>
        <c:axId val="1290600975"/>
      </c:barChart>
      <c:catAx>
        <c:axId val="1290599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90600975"/>
        <c:crosses val="autoZero"/>
        <c:auto val="1"/>
        <c:lblAlgn val="ctr"/>
        <c:lblOffset val="100"/>
        <c:noMultiLvlLbl val="0"/>
      </c:catAx>
      <c:valAx>
        <c:axId val="1290600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905995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85769CE8-DB20-C6F5-79F7-0DCB462C1C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9233178"/>
              </p:ext>
            </p:extLst>
          </p:nvPr>
        </p:nvGraphicFramePr>
        <p:xfrm>
          <a:off x="1278082" y="228600"/>
          <a:ext cx="10048009" cy="5787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63E59-8821-DC93-A933-5F28D6DE3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F66B1D31-9162-4AD2-A415-EE42527D2E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3886250"/>
              </p:ext>
            </p:extLst>
          </p:nvPr>
        </p:nvGraphicFramePr>
        <p:xfrm>
          <a:off x="1066800" y="471056"/>
          <a:ext cx="9989127" cy="5514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0036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40</Words>
  <Application>Microsoft Office PowerPoint</Application>
  <PresentationFormat>Plačiaekranė</PresentationFormat>
  <Paragraphs>2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2</vt:i4>
      </vt:variant>
    </vt:vector>
  </HeadingPairs>
  <TitlesOfParts>
    <vt:vector size="7" baseType="lpstr">
      <vt:lpstr>Arial</vt:lpstr>
      <vt:lpstr>Open Sans</vt:lpstr>
      <vt:lpstr>Open Sans ExtraBold</vt:lpstr>
      <vt:lpstr>Office Theme</vt:lpstr>
      <vt:lpstr>1_Office Theme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2026-02-20T13:29:57Z</dcterms:modified>
</cp:coreProperties>
</file>