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Page1_1!$B$11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Page1_1!$A$12:$A$13</c:f>
              <c:strCache>
                <c:ptCount val="2"/>
                <c:pt idx="0">
                  <c:v>Pagrindinio ugdymo pasiekimų patikrinimo metu bent 6-10 balų pasiekusių mokinių dalis (lietuvių kalba, matematika)</c:v>
                </c:pt>
                <c:pt idx="1">
                  <c:v>Pagrindinio ugdymo pasiekimų patikrinimo metu bent 7-10 balų pasiekusių mokinių dalis (lietuvių kalba, matematika)</c:v>
                </c:pt>
              </c:strCache>
            </c:strRef>
          </c:cat>
          <c:val>
            <c:numRef>
              <c:f>Page1_1!$B$12:$B$13</c:f>
              <c:numCache>
                <c:formatCode>General</c:formatCode>
                <c:ptCount val="2"/>
                <c:pt idx="0" formatCode="#\ ##0.00;\-#\ ##0.00;\0\,\0\0">
                  <c:v>30.38</c:v>
                </c:pt>
                <c:pt idx="1">
                  <c:v>17.38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B9-4FC7-B46C-DB6CFC59822D}"/>
            </c:ext>
          </c:extLst>
        </c:ser>
        <c:ser>
          <c:idx val="1"/>
          <c:order val="1"/>
          <c:tx>
            <c:strRef>
              <c:f>Page1_1!$C$11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Page1_1!$A$12:$A$13</c:f>
              <c:strCache>
                <c:ptCount val="2"/>
                <c:pt idx="0">
                  <c:v>Pagrindinio ugdymo pasiekimų patikrinimo metu bent 6-10 balų pasiekusių mokinių dalis (lietuvių kalba, matematika)</c:v>
                </c:pt>
                <c:pt idx="1">
                  <c:v>Pagrindinio ugdymo pasiekimų patikrinimo metu bent 7-10 balų pasiekusių mokinių dalis (lietuvių kalba, matematika)</c:v>
                </c:pt>
              </c:strCache>
            </c:strRef>
          </c:cat>
          <c:val>
            <c:numRef>
              <c:f>Page1_1!$C$12:$C$13</c:f>
              <c:numCache>
                <c:formatCode>General</c:formatCode>
                <c:ptCount val="2"/>
                <c:pt idx="0" formatCode="#\ ##0.00;\-#\ ##0.00;\0\,\0\0">
                  <c:v>54.02</c:v>
                </c:pt>
                <c:pt idx="1">
                  <c:v>36.979999999999997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B9-4FC7-B46C-DB6CFC59822D}"/>
            </c:ext>
          </c:extLst>
        </c:ser>
        <c:ser>
          <c:idx val="2"/>
          <c:order val="2"/>
          <c:tx>
            <c:strRef>
              <c:f>Page1_1!$D$11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Page1_1!$A$12:$A$13</c:f>
              <c:strCache>
                <c:ptCount val="2"/>
                <c:pt idx="0">
                  <c:v>Pagrindinio ugdymo pasiekimų patikrinimo metu bent 6-10 balų pasiekusių mokinių dalis (lietuvių kalba, matematika)</c:v>
                </c:pt>
                <c:pt idx="1">
                  <c:v>Pagrindinio ugdymo pasiekimų patikrinimo metu bent 7-10 balų pasiekusių mokinių dalis (lietuvių kalba, matematika)</c:v>
                </c:pt>
              </c:strCache>
            </c:strRef>
          </c:cat>
          <c:val>
            <c:numRef>
              <c:f>Page1_1!$D$12:$D$13</c:f>
              <c:numCache>
                <c:formatCode>General</c:formatCode>
                <c:ptCount val="2"/>
                <c:pt idx="0" formatCode="#\ ##0.00;\-#\ ##0.00;\0\,\0\0">
                  <c:v>61.62</c:v>
                </c:pt>
                <c:pt idx="1">
                  <c:v>46.49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B9-4FC7-B46C-DB6CFC598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39022351"/>
        <c:axId val="1639026191"/>
      </c:barChart>
      <c:catAx>
        <c:axId val="1639022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39026191"/>
        <c:crosses val="autoZero"/>
        <c:auto val="1"/>
        <c:lblAlgn val="ctr"/>
        <c:lblOffset val="100"/>
        <c:noMultiLvlLbl val="0"/>
      </c:catAx>
      <c:valAx>
        <c:axId val="16390261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39022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D9359F2-E274-D786-B6A5-C0971596A5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465406"/>
              </p:ext>
            </p:extLst>
          </p:nvPr>
        </p:nvGraphicFramePr>
        <p:xfrm>
          <a:off x="1271587" y="1136414"/>
          <a:ext cx="9648825" cy="4791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aveikslėlis 2">
            <a:extLst>
              <a:ext uri="{FF2B5EF4-FFF2-40B4-BE49-F238E27FC236}">
                <a16:creationId xmlns:a16="http://schemas.microsoft.com/office/drawing/2014/main" id="{C52BCE28-E948-26DE-A58F-2A913A96E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0823" y="258551"/>
            <a:ext cx="6096528" cy="104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0</Words>
  <Application>Microsoft Office PowerPoint</Application>
  <PresentationFormat>Plačiaekranė</PresentationFormat>
  <Paragraphs>0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2025-01-09T12:58:55Z</dcterms:modified>
</cp:coreProperties>
</file>