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lt-LT" sz="1600" b="1" dirty="0">
                <a:solidFill>
                  <a:schemeClr val="tx1"/>
                </a:solidFill>
              </a:rPr>
              <a:t>3</a:t>
            </a:r>
            <a:r>
              <a:rPr lang="en-US" sz="1600" b="1" dirty="0">
                <a:solidFill>
                  <a:schemeClr val="tx1"/>
                </a:solidFill>
              </a:rPr>
              <a:t>. </a:t>
            </a:r>
            <a:r>
              <a:rPr lang="lt-LT" sz="1600" b="1" dirty="0">
                <a:solidFill>
                  <a:schemeClr val="tx1"/>
                </a:solidFill>
              </a:rPr>
              <a:t>Įgijusių</a:t>
            </a:r>
            <a:r>
              <a:rPr lang="lt-LT" sz="1600" b="1" baseline="0" dirty="0">
                <a:solidFill>
                  <a:schemeClr val="tx1"/>
                </a:solidFill>
              </a:rPr>
              <a:t> vidurinį išsilavinimą mokinių dalis miesto lygmeniu</a:t>
            </a:r>
            <a:endParaRPr lang="lt-LT" sz="16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7.4180430416494969E-2"/>
          <c:y val="0.13329423264907136"/>
          <c:w val="0.91261824945149184"/>
          <c:h val="0.7642687479314352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Lapas1!$A$15:$A$18</c:f>
              <c:strCache>
                <c:ptCount val="4"/>
                <c:pt idx="0">
                  <c:v>2022 m.</c:v>
                </c:pt>
                <c:pt idx="1">
                  <c:v>2023 m.</c:v>
                </c:pt>
                <c:pt idx="2">
                  <c:v>2024 m. </c:v>
                </c:pt>
                <c:pt idx="3">
                  <c:v>2025 m. </c:v>
                </c:pt>
              </c:strCache>
            </c:strRef>
          </c:cat>
          <c:val>
            <c:numRef>
              <c:f>Lapas1!$B$15:$B$18</c:f>
              <c:numCache>
                <c:formatCode>0.00</c:formatCode>
                <c:ptCount val="4"/>
                <c:pt idx="0">
                  <c:v>93.621295831240587</c:v>
                </c:pt>
                <c:pt idx="1">
                  <c:v>97.620180866254159</c:v>
                </c:pt>
                <c:pt idx="2">
                  <c:v>97.440585009140761</c:v>
                </c:pt>
                <c:pt idx="3" formatCode="General">
                  <c:v>94.4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D6-4B91-AF68-F45079CF18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0554952"/>
        <c:axId val="300550360"/>
      </c:barChart>
      <c:catAx>
        <c:axId val="300554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0550360"/>
        <c:crosses val="autoZero"/>
        <c:auto val="1"/>
        <c:lblAlgn val="ctr"/>
        <c:lblOffset val="100"/>
        <c:noMultiLvlLbl val="0"/>
      </c:catAx>
      <c:valAx>
        <c:axId val="300550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0554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567033"/>
              </p:ext>
            </p:extLst>
          </p:nvPr>
        </p:nvGraphicFramePr>
        <p:xfrm>
          <a:off x="2008910" y="415636"/>
          <a:ext cx="8395854" cy="5721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10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23</cp:revision>
  <dcterms:created xsi:type="dcterms:W3CDTF">2023-01-16T12:10:31Z</dcterms:created>
  <dcterms:modified xsi:type="dcterms:W3CDTF">2026-02-24T12:53:00Z</dcterms:modified>
</cp:coreProperties>
</file>