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6"/>
  </p:notesMasterIdLst>
  <p:sldIdLst>
    <p:sldId id="356" r:id="rId2"/>
    <p:sldId id="289" r:id="rId3"/>
    <p:sldId id="292" r:id="rId4"/>
    <p:sldId id="365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lita Sakaliūnienė" initials="JS" lastIdx="1" clrIdx="0">
    <p:extLst>
      <p:ext uri="{19B8F6BF-5375-455C-9EA6-DF929625EA0E}">
        <p15:presenceInfo xmlns:p15="http://schemas.microsoft.com/office/powerpoint/2012/main" userId="S-1-5-21-1768636270-542125753-1849977318-161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Vidutinis stilius 2 – paryškinima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eminis stilius 1 – paryškinima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Be stiliaus, be tinkleli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Šviesus stilius 2 – paryškinima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Šviesus stilius 2 – paryškinimas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Šviesus stilius 1 – paryškinima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Šviesus stilius 3 – paryškinimas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l01.kaunas.lt\ramumar\PUPP\2023\sav_mat_rezultatai_pupp_rez%202023-06-1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lisaka\AppData\Local\Microsoft\Windows\INetCache\Content.Outlook\FYC2IFVG\921603%2010%20kl%20PUPP%20savivaldyb&#279;s%20lygmens%20detalioji%20ataskaita%202024-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lisaka\AppData\Local\Microsoft\Windows\INetCache\Content.Outlook\FYC2IFVG\921603%2010%20kl%20PUPP%20savivaldyb&#279;s%20lygmens%20detalioji%20ataskaita%202024-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9043549135168"/>
          <c:y val="3.0587414100162944E-2"/>
          <c:w val="0.84169610358794866"/>
          <c:h val="0.8239005718554627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'Sav. BUM'!$U$74</c:f>
              <c:strCache>
                <c:ptCount val="1"/>
                <c:pt idx="0">
                  <c:v>2025m. 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'Sav. BUM'!$V$73:$Y$73</c:f>
              <c:strCache>
                <c:ptCount val="4"/>
                <c:pt idx="0">
                  <c:v>Lietuvių k., Kauno m. </c:v>
                </c:pt>
                <c:pt idx="1">
                  <c:v>Lietuvių k., šalies</c:v>
                </c:pt>
                <c:pt idx="2">
                  <c:v>Matematika, Kauno m. </c:v>
                </c:pt>
                <c:pt idx="3">
                  <c:v>Matematika, šalies</c:v>
                </c:pt>
              </c:strCache>
            </c:strRef>
          </c:cat>
          <c:val>
            <c:numRef>
              <c:f>'Sav. BUM'!$V$74:$Y$74</c:f>
              <c:numCache>
                <c:formatCode>General</c:formatCode>
                <c:ptCount val="4"/>
                <c:pt idx="0">
                  <c:v>6.13</c:v>
                </c:pt>
                <c:pt idx="1">
                  <c:v>5.55</c:v>
                </c:pt>
                <c:pt idx="2">
                  <c:v>6.06</c:v>
                </c:pt>
                <c:pt idx="3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B4-4305-ADB1-149C1F633937}"/>
            </c:ext>
          </c:extLst>
        </c:ser>
        <c:ser>
          <c:idx val="1"/>
          <c:order val="1"/>
          <c:tx>
            <c:strRef>
              <c:f>'Sav. BUM'!$U$75</c:f>
              <c:strCache>
                <c:ptCount val="1"/>
                <c:pt idx="0">
                  <c:v>2024 m. 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'Sav. BUM'!$V$73:$Y$73</c:f>
              <c:strCache>
                <c:ptCount val="4"/>
                <c:pt idx="0">
                  <c:v>Lietuvių k., Kauno m. </c:v>
                </c:pt>
                <c:pt idx="1">
                  <c:v>Lietuvių k., šalies</c:v>
                </c:pt>
                <c:pt idx="2">
                  <c:v>Matematika, Kauno m. </c:v>
                </c:pt>
                <c:pt idx="3">
                  <c:v>Matematika, šalies</c:v>
                </c:pt>
              </c:strCache>
            </c:strRef>
          </c:cat>
          <c:val>
            <c:numRef>
              <c:f>'Sav. BUM'!$V$75:$Y$75</c:f>
              <c:numCache>
                <c:formatCode>General</c:formatCode>
                <c:ptCount val="4"/>
                <c:pt idx="0">
                  <c:v>7.36</c:v>
                </c:pt>
                <c:pt idx="1">
                  <c:v>6.74</c:v>
                </c:pt>
                <c:pt idx="2">
                  <c:v>6.26</c:v>
                </c:pt>
                <c:pt idx="3">
                  <c:v>5.52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B4-4305-ADB1-149C1F633937}"/>
            </c:ext>
          </c:extLst>
        </c:ser>
        <c:ser>
          <c:idx val="2"/>
          <c:order val="2"/>
          <c:tx>
            <c:strRef>
              <c:f>'Sav. BUM'!$U$76</c:f>
              <c:strCache>
                <c:ptCount val="1"/>
                <c:pt idx="0">
                  <c:v>2023 m.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'Sav. BUM'!$V$73:$Y$73</c:f>
              <c:strCache>
                <c:ptCount val="4"/>
                <c:pt idx="0">
                  <c:v>Lietuvių k., Kauno m. </c:v>
                </c:pt>
                <c:pt idx="1">
                  <c:v>Lietuvių k., šalies</c:v>
                </c:pt>
                <c:pt idx="2">
                  <c:v>Matematika, Kauno m. </c:v>
                </c:pt>
                <c:pt idx="3">
                  <c:v>Matematika, šalies</c:v>
                </c:pt>
              </c:strCache>
            </c:strRef>
          </c:cat>
          <c:val>
            <c:numRef>
              <c:f>'Sav. BUM'!$V$76:$Y$76</c:f>
              <c:numCache>
                <c:formatCode>General</c:formatCode>
                <c:ptCount val="4"/>
                <c:pt idx="0">
                  <c:v>7.03</c:v>
                </c:pt>
                <c:pt idx="1">
                  <c:v>6.59</c:v>
                </c:pt>
                <c:pt idx="2">
                  <c:v>6.04</c:v>
                </c:pt>
                <c:pt idx="3">
                  <c:v>5.39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B4-4305-ADB1-149C1F633937}"/>
            </c:ext>
          </c:extLst>
        </c:ser>
        <c:ser>
          <c:idx val="3"/>
          <c:order val="3"/>
          <c:tx>
            <c:strRef>
              <c:f>'Sav. BUM'!$U$77</c:f>
              <c:strCache>
                <c:ptCount val="1"/>
                <c:pt idx="0">
                  <c:v>2022 m.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'Sav. BUM'!$V$73:$Y$73</c:f>
              <c:strCache>
                <c:ptCount val="4"/>
                <c:pt idx="0">
                  <c:v>Lietuvių k., Kauno m. </c:v>
                </c:pt>
                <c:pt idx="1">
                  <c:v>Lietuvių k., šalies</c:v>
                </c:pt>
                <c:pt idx="2">
                  <c:v>Matematika, Kauno m. </c:v>
                </c:pt>
                <c:pt idx="3">
                  <c:v>Matematika, šalies</c:v>
                </c:pt>
              </c:strCache>
            </c:strRef>
          </c:cat>
          <c:val>
            <c:numRef>
              <c:f>'Sav. BUM'!$V$77:$Y$77</c:f>
              <c:numCache>
                <c:formatCode>General</c:formatCode>
                <c:ptCount val="4"/>
                <c:pt idx="0">
                  <c:v>6.85</c:v>
                </c:pt>
                <c:pt idx="1">
                  <c:v>6.35</c:v>
                </c:pt>
                <c:pt idx="2">
                  <c:v>4.88</c:v>
                </c:pt>
                <c:pt idx="3">
                  <c:v>4.22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B4-4305-ADB1-149C1F633937}"/>
            </c:ext>
          </c:extLst>
        </c:ser>
        <c:ser>
          <c:idx val="4"/>
          <c:order val="4"/>
          <c:tx>
            <c:strRef>
              <c:f>'Sav. BUM'!$U$78</c:f>
              <c:strCache>
                <c:ptCount val="1"/>
                <c:pt idx="0">
                  <c:v>2021 m.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'Sav. BUM'!$V$73:$Y$73</c:f>
              <c:strCache>
                <c:ptCount val="4"/>
                <c:pt idx="0">
                  <c:v>Lietuvių k., Kauno m. </c:v>
                </c:pt>
                <c:pt idx="1">
                  <c:v>Lietuvių k., šalies</c:v>
                </c:pt>
                <c:pt idx="2">
                  <c:v>Matematika, Kauno m. </c:v>
                </c:pt>
                <c:pt idx="3">
                  <c:v>Matematika, šalies</c:v>
                </c:pt>
              </c:strCache>
            </c:strRef>
          </c:cat>
          <c:val>
            <c:numRef>
              <c:f>'Sav. BUM'!$V$78:$Y$78</c:f>
              <c:numCache>
                <c:formatCode>General</c:formatCode>
                <c:ptCount val="4"/>
                <c:pt idx="0">
                  <c:v>7.02</c:v>
                </c:pt>
                <c:pt idx="1">
                  <c:v>6.5</c:v>
                </c:pt>
                <c:pt idx="2">
                  <c:v>6.67</c:v>
                </c:pt>
                <c:pt idx="3">
                  <c:v>6.12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B4-4305-ADB1-149C1F633937}"/>
            </c:ext>
          </c:extLst>
        </c:ser>
        <c:ser>
          <c:idx val="5"/>
          <c:order val="5"/>
          <c:tx>
            <c:strRef>
              <c:f>'Sav. BUM'!$U$79</c:f>
              <c:strCache>
                <c:ptCount val="1"/>
                <c:pt idx="0">
                  <c:v>2019 m. </c:v>
                </c:pt>
              </c:strCache>
            </c:strRef>
          </c:tx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'Sav. BUM'!$V$73:$Y$73</c:f>
              <c:strCache>
                <c:ptCount val="4"/>
                <c:pt idx="0">
                  <c:v>Lietuvių k., Kauno m. </c:v>
                </c:pt>
                <c:pt idx="1">
                  <c:v>Lietuvių k., šalies</c:v>
                </c:pt>
                <c:pt idx="2">
                  <c:v>Matematika, Kauno m. </c:v>
                </c:pt>
                <c:pt idx="3">
                  <c:v>Matematika, šalies</c:v>
                </c:pt>
              </c:strCache>
            </c:strRef>
          </c:cat>
          <c:val>
            <c:numRef>
              <c:f>'Sav. BUM'!$V$79:$Y$79</c:f>
              <c:numCache>
                <c:formatCode>General</c:formatCode>
                <c:ptCount val="4"/>
                <c:pt idx="0">
                  <c:v>6.87</c:v>
                </c:pt>
                <c:pt idx="1">
                  <c:v>6.28</c:v>
                </c:pt>
                <c:pt idx="2">
                  <c:v>6.07</c:v>
                </c:pt>
                <c:pt idx="3">
                  <c:v>5.29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8B4-4305-ADB1-149C1F63393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607248392"/>
        <c:axId val="607244456"/>
      </c:barChart>
      <c:catAx>
        <c:axId val="607248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07244456"/>
        <c:crosses val="autoZero"/>
        <c:auto val="1"/>
        <c:lblAlgn val="ctr"/>
        <c:lblOffset val="100"/>
        <c:noMultiLvlLbl val="0"/>
      </c:catAx>
      <c:valAx>
        <c:axId val="6072444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07248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505474010184852E-2"/>
          <c:y val="1.8833697871633547E-2"/>
          <c:w val="0.94624120415980695"/>
          <c:h val="0.809961270569256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'mat analizė'!$F$2</c:f>
              <c:strCache>
                <c:ptCount val="1"/>
                <c:pt idx="0">
                  <c:v>Surinktų taškų procentais
vidurkis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'mat analizė'!$E$3:$E$24</c:f>
              <c:strCache>
                <c:ptCount val="22"/>
                <c:pt idx="0">
                  <c:v>G10</c:v>
                </c:pt>
                <c:pt idx="1">
                  <c:v>G17</c:v>
                </c:pt>
                <c:pt idx="2">
                  <c:v>G18</c:v>
                </c:pt>
                <c:pt idx="3">
                  <c:v>G20</c:v>
                </c:pt>
                <c:pt idx="4">
                  <c:v>G8</c:v>
                </c:pt>
                <c:pt idx="5">
                  <c:v>G2</c:v>
                </c:pt>
                <c:pt idx="6">
                  <c:v>G11</c:v>
                </c:pt>
                <c:pt idx="7">
                  <c:v>G13</c:v>
                </c:pt>
                <c:pt idx="8">
                  <c:v>G3</c:v>
                </c:pt>
                <c:pt idx="9">
                  <c:v>G4</c:v>
                </c:pt>
                <c:pt idx="10">
                  <c:v>G14</c:v>
                </c:pt>
                <c:pt idx="11">
                  <c:v>G5</c:v>
                </c:pt>
                <c:pt idx="12">
                  <c:v>SP2</c:v>
                </c:pt>
                <c:pt idx="13">
                  <c:v>G12</c:v>
                </c:pt>
                <c:pt idx="14">
                  <c:v>MC1</c:v>
                </c:pt>
                <c:pt idx="15">
                  <c:v>G1</c:v>
                </c:pt>
                <c:pt idx="16">
                  <c:v>G9</c:v>
                </c:pt>
                <c:pt idx="17">
                  <c:v>G21</c:v>
                </c:pt>
                <c:pt idx="18">
                  <c:v>G6</c:v>
                </c:pt>
                <c:pt idx="19">
                  <c:v>G7</c:v>
                </c:pt>
                <c:pt idx="20">
                  <c:v>G16</c:v>
                </c:pt>
                <c:pt idx="21">
                  <c:v>P1</c:v>
                </c:pt>
              </c:strCache>
            </c:strRef>
          </c:cat>
          <c:val>
            <c:numRef>
              <c:f>'mat analizė'!$F$3:$F$24</c:f>
              <c:numCache>
                <c:formatCode>[$-10409]0.0;\(0.0\);"-"</c:formatCode>
                <c:ptCount val="22"/>
                <c:pt idx="0">
                  <c:v>55.436619718309899</c:v>
                </c:pt>
                <c:pt idx="1">
                  <c:v>48.74</c:v>
                </c:pt>
                <c:pt idx="2">
                  <c:v>81.119691119691097</c:v>
                </c:pt>
                <c:pt idx="3">
                  <c:v>50.3</c:v>
                </c:pt>
                <c:pt idx="4">
                  <c:v>59.912087912087898</c:v>
                </c:pt>
                <c:pt idx="5">
                  <c:v>40.518518518518498</c:v>
                </c:pt>
                <c:pt idx="6">
                  <c:v>59.147928994082797</c:v>
                </c:pt>
                <c:pt idx="7">
                  <c:v>63.644067796610202</c:v>
                </c:pt>
                <c:pt idx="8">
                  <c:v>58.983050847457598</c:v>
                </c:pt>
                <c:pt idx="9">
                  <c:v>59.3333333333333</c:v>
                </c:pt>
                <c:pt idx="10">
                  <c:v>65.012195121951194</c:v>
                </c:pt>
                <c:pt idx="11">
                  <c:v>49.615384615384599</c:v>
                </c:pt>
                <c:pt idx="12">
                  <c:v>70.2222222222222</c:v>
                </c:pt>
                <c:pt idx="13">
                  <c:v>46.532751091703098</c:v>
                </c:pt>
                <c:pt idx="14">
                  <c:v>31.460869565217401</c:v>
                </c:pt>
                <c:pt idx="15">
                  <c:v>56.7575757575758</c:v>
                </c:pt>
                <c:pt idx="16">
                  <c:v>68.533333333333303</c:v>
                </c:pt>
                <c:pt idx="17">
                  <c:v>51.966666666666697</c:v>
                </c:pt>
                <c:pt idx="18">
                  <c:v>47.548387096774199</c:v>
                </c:pt>
                <c:pt idx="19">
                  <c:v>63.907692307692301</c:v>
                </c:pt>
                <c:pt idx="20">
                  <c:v>62.705882352941202</c:v>
                </c:pt>
                <c:pt idx="21">
                  <c:v>60.7777777777778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9B-4E00-9580-82251A6E2AA0}"/>
            </c:ext>
          </c:extLst>
        </c:ser>
        <c:ser>
          <c:idx val="1"/>
          <c:order val="1"/>
          <c:tx>
            <c:strRef>
              <c:f>'mat analizė'!$G$2</c:f>
              <c:strCache>
                <c:ptCount val="1"/>
                <c:pt idx="0">
                  <c:v>Nepasiekusių patenkinamo pasiekimų lygio mokinių skaičius, procentais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'mat analizė'!$E$3:$E$24</c:f>
              <c:strCache>
                <c:ptCount val="22"/>
                <c:pt idx="0">
                  <c:v>G10</c:v>
                </c:pt>
                <c:pt idx="1">
                  <c:v>G17</c:v>
                </c:pt>
                <c:pt idx="2">
                  <c:v>G18</c:v>
                </c:pt>
                <c:pt idx="3">
                  <c:v>G20</c:v>
                </c:pt>
                <c:pt idx="4">
                  <c:v>G8</c:v>
                </c:pt>
                <c:pt idx="5">
                  <c:v>G2</c:v>
                </c:pt>
                <c:pt idx="6">
                  <c:v>G11</c:v>
                </c:pt>
                <c:pt idx="7">
                  <c:v>G13</c:v>
                </c:pt>
                <c:pt idx="8">
                  <c:v>G3</c:v>
                </c:pt>
                <c:pt idx="9">
                  <c:v>G4</c:v>
                </c:pt>
                <c:pt idx="10">
                  <c:v>G14</c:v>
                </c:pt>
                <c:pt idx="11">
                  <c:v>G5</c:v>
                </c:pt>
                <c:pt idx="12">
                  <c:v>SP2</c:v>
                </c:pt>
                <c:pt idx="13">
                  <c:v>G12</c:v>
                </c:pt>
                <c:pt idx="14">
                  <c:v>MC1</c:v>
                </c:pt>
                <c:pt idx="15">
                  <c:v>G1</c:v>
                </c:pt>
                <c:pt idx="16">
                  <c:v>G9</c:v>
                </c:pt>
                <c:pt idx="17">
                  <c:v>G21</c:v>
                </c:pt>
                <c:pt idx="18">
                  <c:v>G6</c:v>
                </c:pt>
                <c:pt idx="19">
                  <c:v>G7</c:v>
                </c:pt>
                <c:pt idx="20">
                  <c:v>G16</c:v>
                </c:pt>
                <c:pt idx="21">
                  <c:v>P1</c:v>
                </c:pt>
              </c:strCache>
            </c:strRef>
          </c:cat>
          <c:val>
            <c:numRef>
              <c:f>'mat analizė'!$G$3:$G$24</c:f>
              <c:numCache>
                <c:formatCode>[$-10409]0.0;\(0.0\)</c:formatCode>
                <c:ptCount val="22"/>
                <c:pt idx="0">
                  <c:v>5.63</c:v>
                </c:pt>
                <c:pt idx="1">
                  <c:v>7</c:v>
                </c:pt>
                <c:pt idx="2">
                  <c:v>0</c:v>
                </c:pt>
                <c:pt idx="3">
                  <c:v>17</c:v>
                </c:pt>
                <c:pt idx="4">
                  <c:v>3.3</c:v>
                </c:pt>
                <c:pt idx="5">
                  <c:v>27.78</c:v>
                </c:pt>
                <c:pt idx="6">
                  <c:v>5.92</c:v>
                </c:pt>
                <c:pt idx="7">
                  <c:v>1.27</c:v>
                </c:pt>
                <c:pt idx="8">
                  <c:v>3.39</c:v>
                </c:pt>
                <c:pt idx="9">
                  <c:v>0</c:v>
                </c:pt>
                <c:pt idx="10">
                  <c:v>1.22</c:v>
                </c:pt>
                <c:pt idx="11">
                  <c:v>0</c:v>
                </c:pt>
                <c:pt idx="12">
                  <c:v>0</c:v>
                </c:pt>
                <c:pt idx="13">
                  <c:v>15.28</c:v>
                </c:pt>
                <c:pt idx="14">
                  <c:v>54.78</c:v>
                </c:pt>
                <c:pt idx="15">
                  <c:v>8.33</c:v>
                </c:pt>
                <c:pt idx="16">
                  <c:v>3.08</c:v>
                </c:pt>
                <c:pt idx="17">
                  <c:v>10</c:v>
                </c:pt>
                <c:pt idx="18">
                  <c:v>19.350000000000001</c:v>
                </c:pt>
                <c:pt idx="19">
                  <c:v>6.15</c:v>
                </c:pt>
                <c:pt idx="20">
                  <c:v>1.81</c:v>
                </c:pt>
                <c:pt idx="2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9B-4E00-9580-82251A6E2A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4396616"/>
        <c:axId val="574395632"/>
      </c:barChart>
      <c:lineChart>
        <c:grouping val="standard"/>
        <c:varyColors val="0"/>
        <c:ser>
          <c:idx val="2"/>
          <c:order val="2"/>
          <c:tx>
            <c:strRef>
              <c:f>'mat analizė'!$K$2</c:f>
              <c:strCache>
                <c:ptCount val="1"/>
                <c:pt idx="0">
                  <c:v>Savivaldybės taškų vidurkis procentais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20"/>
              <c:layout>
                <c:manualLayout>
                  <c:x val="3.2394423390384713E-3"/>
                  <c:y val="-7.41781157828023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551724560116155E-2"/>
                      <c:h val="5.84750848449941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A9B-4E00-9580-82251A6E2A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'mat analizė'!$E$3:$E$24</c:f>
              <c:strCache>
                <c:ptCount val="22"/>
                <c:pt idx="0">
                  <c:v>G10</c:v>
                </c:pt>
                <c:pt idx="1">
                  <c:v>G17</c:v>
                </c:pt>
                <c:pt idx="2">
                  <c:v>G18</c:v>
                </c:pt>
                <c:pt idx="3">
                  <c:v>G20</c:v>
                </c:pt>
                <c:pt idx="4">
                  <c:v>G8</c:v>
                </c:pt>
                <c:pt idx="5">
                  <c:v>G2</c:v>
                </c:pt>
                <c:pt idx="6">
                  <c:v>G11</c:v>
                </c:pt>
                <c:pt idx="7">
                  <c:v>G13</c:v>
                </c:pt>
                <c:pt idx="8">
                  <c:v>G3</c:v>
                </c:pt>
                <c:pt idx="9">
                  <c:v>G4</c:v>
                </c:pt>
                <c:pt idx="10">
                  <c:v>G14</c:v>
                </c:pt>
                <c:pt idx="11">
                  <c:v>G5</c:v>
                </c:pt>
                <c:pt idx="12">
                  <c:v>SP2</c:v>
                </c:pt>
                <c:pt idx="13">
                  <c:v>G12</c:v>
                </c:pt>
                <c:pt idx="14">
                  <c:v>MC1</c:v>
                </c:pt>
                <c:pt idx="15">
                  <c:v>G1</c:v>
                </c:pt>
                <c:pt idx="16">
                  <c:v>G9</c:v>
                </c:pt>
                <c:pt idx="17">
                  <c:v>G21</c:v>
                </c:pt>
                <c:pt idx="18">
                  <c:v>G6</c:v>
                </c:pt>
                <c:pt idx="19">
                  <c:v>G7</c:v>
                </c:pt>
                <c:pt idx="20">
                  <c:v>G16</c:v>
                </c:pt>
                <c:pt idx="21">
                  <c:v>P1</c:v>
                </c:pt>
              </c:strCache>
            </c:strRef>
          </c:cat>
          <c:val>
            <c:numRef>
              <c:f>'mat analizė'!$K$3:$K$24</c:f>
              <c:numCache>
                <c:formatCode>General</c:formatCode>
                <c:ptCount val="22"/>
                <c:pt idx="0">
                  <c:v>60.06</c:v>
                </c:pt>
                <c:pt idx="1">
                  <c:v>60.06</c:v>
                </c:pt>
                <c:pt idx="2">
                  <c:v>60.06</c:v>
                </c:pt>
                <c:pt idx="3">
                  <c:v>60.06</c:v>
                </c:pt>
                <c:pt idx="4">
                  <c:v>60.06</c:v>
                </c:pt>
                <c:pt idx="5">
                  <c:v>60.06</c:v>
                </c:pt>
                <c:pt idx="6">
                  <c:v>60.06</c:v>
                </c:pt>
                <c:pt idx="7">
                  <c:v>60.06</c:v>
                </c:pt>
                <c:pt idx="8">
                  <c:v>60.06</c:v>
                </c:pt>
                <c:pt idx="9">
                  <c:v>60.06</c:v>
                </c:pt>
                <c:pt idx="10">
                  <c:v>60.06</c:v>
                </c:pt>
                <c:pt idx="11">
                  <c:v>60.06</c:v>
                </c:pt>
                <c:pt idx="12">
                  <c:v>60.06</c:v>
                </c:pt>
                <c:pt idx="13">
                  <c:v>60.06</c:v>
                </c:pt>
                <c:pt idx="14">
                  <c:v>60.06</c:v>
                </c:pt>
                <c:pt idx="15">
                  <c:v>60.06</c:v>
                </c:pt>
                <c:pt idx="16">
                  <c:v>60.06</c:v>
                </c:pt>
                <c:pt idx="17">
                  <c:v>60.06</c:v>
                </c:pt>
                <c:pt idx="18">
                  <c:v>60.06</c:v>
                </c:pt>
                <c:pt idx="19">
                  <c:v>60.06</c:v>
                </c:pt>
                <c:pt idx="20">
                  <c:v>60.06</c:v>
                </c:pt>
                <c:pt idx="21">
                  <c:v>60.06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A9B-4E00-9580-82251A6E2A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4396616"/>
        <c:axId val="574395632"/>
      </c:lineChart>
      <c:catAx>
        <c:axId val="574396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74395632"/>
        <c:crosses val="autoZero"/>
        <c:auto val="1"/>
        <c:lblAlgn val="ctr"/>
        <c:lblOffset val="100"/>
        <c:noMultiLvlLbl val="0"/>
      </c:catAx>
      <c:valAx>
        <c:axId val="574395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74396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6485010443593567E-3"/>
          <c:y val="0.90881150482479489"/>
          <c:w val="0.98940713935320734"/>
          <c:h val="7.61014207787029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543899425023232E-2"/>
          <c:y val="3.0889899318592848E-2"/>
          <c:w val="0.94618891510156566"/>
          <c:h val="0.780567267413408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'LIET ANALIZĖ'!$F$3</c:f>
              <c:strCache>
                <c:ptCount val="1"/>
                <c:pt idx="0">
                  <c:v>Surinktų taškų procentais
vidurkis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'LIET ANALIZĖ'!$E$4:$E$25</c:f>
              <c:strCache>
                <c:ptCount val="22"/>
                <c:pt idx="0">
                  <c:v>G10</c:v>
                </c:pt>
                <c:pt idx="1">
                  <c:v>G17</c:v>
                </c:pt>
                <c:pt idx="2">
                  <c:v>G18</c:v>
                </c:pt>
                <c:pt idx="3">
                  <c:v>G20</c:v>
                </c:pt>
                <c:pt idx="4">
                  <c:v>G8</c:v>
                </c:pt>
                <c:pt idx="5">
                  <c:v>G2</c:v>
                </c:pt>
                <c:pt idx="6">
                  <c:v>G11</c:v>
                </c:pt>
                <c:pt idx="7">
                  <c:v>G13</c:v>
                </c:pt>
                <c:pt idx="8">
                  <c:v>G3</c:v>
                </c:pt>
                <c:pt idx="9">
                  <c:v>G4</c:v>
                </c:pt>
                <c:pt idx="10">
                  <c:v>G14</c:v>
                </c:pt>
                <c:pt idx="11">
                  <c:v>G5</c:v>
                </c:pt>
                <c:pt idx="12">
                  <c:v>SP2</c:v>
                </c:pt>
                <c:pt idx="13">
                  <c:v>G12</c:v>
                </c:pt>
                <c:pt idx="14">
                  <c:v>MC1</c:v>
                </c:pt>
                <c:pt idx="15">
                  <c:v>G1</c:v>
                </c:pt>
                <c:pt idx="16">
                  <c:v>G9</c:v>
                </c:pt>
                <c:pt idx="17">
                  <c:v>G21</c:v>
                </c:pt>
                <c:pt idx="18">
                  <c:v>G6</c:v>
                </c:pt>
                <c:pt idx="19">
                  <c:v>G7</c:v>
                </c:pt>
                <c:pt idx="20">
                  <c:v>G16</c:v>
                </c:pt>
                <c:pt idx="21">
                  <c:v>P1</c:v>
                </c:pt>
              </c:strCache>
            </c:strRef>
          </c:cat>
          <c:val>
            <c:numRef>
              <c:f>'LIET ANALIZĖ'!$F$4:$F$25</c:f>
              <c:numCache>
                <c:formatCode>[$-10409]0.0;\(0.0\);"-"</c:formatCode>
                <c:ptCount val="22"/>
                <c:pt idx="0">
                  <c:v>58.4039716312057</c:v>
                </c:pt>
                <c:pt idx="1">
                  <c:v>52.733400000000003</c:v>
                </c:pt>
                <c:pt idx="2">
                  <c:v>72.464555984556</c:v>
                </c:pt>
                <c:pt idx="3">
                  <c:v>52.6999</c:v>
                </c:pt>
                <c:pt idx="4">
                  <c:v>55.091318681318697</c:v>
                </c:pt>
                <c:pt idx="5">
                  <c:v>51.141111111111101</c:v>
                </c:pt>
                <c:pt idx="6">
                  <c:v>63.342781065088801</c:v>
                </c:pt>
                <c:pt idx="7">
                  <c:v>67.916779661016903</c:v>
                </c:pt>
                <c:pt idx="8">
                  <c:v>57.457288135593203</c:v>
                </c:pt>
                <c:pt idx="9">
                  <c:v>63.015952380952399</c:v>
                </c:pt>
                <c:pt idx="10">
                  <c:v>68.929090909090903</c:v>
                </c:pt>
                <c:pt idx="11">
                  <c:v>49.103076923076898</c:v>
                </c:pt>
                <c:pt idx="12">
                  <c:v>54.257777777777797</c:v>
                </c:pt>
                <c:pt idx="13">
                  <c:v>55.727772925764199</c:v>
                </c:pt>
                <c:pt idx="14">
                  <c:v>40.954636363636403</c:v>
                </c:pt>
                <c:pt idx="15">
                  <c:v>55.656299212598398</c:v>
                </c:pt>
                <c:pt idx="16">
                  <c:v>65.384923076923101</c:v>
                </c:pt>
                <c:pt idx="17">
                  <c:v>52.999833333333299</c:v>
                </c:pt>
                <c:pt idx="18">
                  <c:v>59.354838709677402</c:v>
                </c:pt>
                <c:pt idx="19">
                  <c:v>57.769846153846203</c:v>
                </c:pt>
                <c:pt idx="20">
                  <c:v>61.598687782805399</c:v>
                </c:pt>
                <c:pt idx="21">
                  <c:v>53.148611111111101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44-42F6-AFE6-064D23FCE196}"/>
            </c:ext>
          </c:extLst>
        </c:ser>
        <c:ser>
          <c:idx val="1"/>
          <c:order val="1"/>
          <c:tx>
            <c:strRef>
              <c:f>'LIET ANALIZĖ'!$G$3</c:f>
              <c:strCache>
                <c:ptCount val="1"/>
                <c:pt idx="0">
                  <c:v>Nepasiekusių patenkinamo pasiekimų lygio mokinių skaičius, procentais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'LIET ANALIZĖ'!$E$4:$E$25</c:f>
              <c:strCache>
                <c:ptCount val="22"/>
                <c:pt idx="0">
                  <c:v>G10</c:v>
                </c:pt>
                <c:pt idx="1">
                  <c:v>G17</c:v>
                </c:pt>
                <c:pt idx="2">
                  <c:v>G18</c:v>
                </c:pt>
                <c:pt idx="3">
                  <c:v>G20</c:v>
                </c:pt>
                <c:pt idx="4">
                  <c:v>G8</c:v>
                </c:pt>
                <c:pt idx="5">
                  <c:v>G2</c:v>
                </c:pt>
                <c:pt idx="6">
                  <c:v>G11</c:v>
                </c:pt>
                <c:pt idx="7">
                  <c:v>G13</c:v>
                </c:pt>
                <c:pt idx="8">
                  <c:v>G3</c:v>
                </c:pt>
                <c:pt idx="9">
                  <c:v>G4</c:v>
                </c:pt>
                <c:pt idx="10">
                  <c:v>G14</c:v>
                </c:pt>
                <c:pt idx="11">
                  <c:v>G5</c:v>
                </c:pt>
                <c:pt idx="12">
                  <c:v>SP2</c:v>
                </c:pt>
                <c:pt idx="13">
                  <c:v>G12</c:v>
                </c:pt>
                <c:pt idx="14">
                  <c:v>MC1</c:v>
                </c:pt>
                <c:pt idx="15">
                  <c:v>G1</c:v>
                </c:pt>
                <c:pt idx="16">
                  <c:v>G9</c:v>
                </c:pt>
                <c:pt idx="17">
                  <c:v>G21</c:v>
                </c:pt>
                <c:pt idx="18">
                  <c:v>G6</c:v>
                </c:pt>
                <c:pt idx="19">
                  <c:v>G7</c:v>
                </c:pt>
                <c:pt idx="20">
                  <c:v>G16</c:v>
                </c:pt>
                <c:pt idx="21">
                  <c:v>P1</c:v>
                </c:pt>
              </c:strCache>
            </c:strRef>
          </c:cat>
          <c:val>
            <c:numRef>
              <c:f>'LIET ANALIZĖ'!$G$4:$G$25</c:f>
              <c:numCache>
                <c:formatCode>[$-10409]0.0;\(0.0\)</c:formatCode>
                <c:ptCount val="22"/>
                <c:pt idx="0">
                  <c:v>0</c:v>
                </c:pt>
                <c:pt idx="1">
                  <c:v>3</c:v>
                </c:pt>
                <c:pt idx="2">
                  <c:v>0</c:v>
                </c:pt>
                <c:pt idx="3">
                  <c:v>5</c:v>
                </c:pt>
                <c:pt idx="4">
                  <c:v>2.2000000000000002</c:v>
                </c:pt>
                <c:pt idx="5">
                  <c:v>1.85</c:v>
                </c:pt>
                <c:pt idx="6">
                  <c:v>0</c:v>
                </c:pt>
                <c:pt idx="7">
                  <c:v>0</c:v>
                </c:pt>
                <c:pt idx="8">
                  <c:v>0.85</c:v>
                </c:pt>
                <c:pt idx="9">
                  <c:v>0</c:v>
                </c:pt>
                <c:pt idx="10">
                  <c:v>0</c:v>
                </c:pt>
                <c:pt idx="11">
                  <c:v>3.85</c:v>
                </c:pt>
                <c:pt idx="12">
                  <c:v>0</c:v>
                </c:pt>
                <c:pt idx="13">
                  <c:v>3.49</c:v>
                </c:pt>
                <c:pt idx="14">
                  <c:v>27.27</c:v>
                </c:pt>
                <c:pt idx="15">
                  <c:v>1.57</c:v>
                </c:pt>
                <c:pt idx="16">
                  <c:v>1.03</c:v>
                </c:pt>
                <c:pt idx="17">
                  <c:v>1.67</c:v>
                </c:pt>
                <c:pt idx="18">
                  <c:v>3.23</c:v>
                </c:pt>
                <c:pt idx="19">
                  <c:v>3.08</c:v>
                </c:pt>
                <c:pt idx="20">
                  <c:v>1.36</c:v>
                </c:pt>
                <c:pt idx="21">
                  <c:v>2.78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44-42F6-AFE6-064D23FCE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9949624"/>
        <c:axId val="589950608"/>
      </c:barChart>
      <c:lineChart>
        <c:grouping val="standard"/>
        <c:varyColors val="0"/>
        <c:ser>
          <c:idx val="2"/>
          <c:order val="2"/>
          <c:tx>
            <c:strRef>
              <c:f>'LIET ANALIZĖ'!$K$3</c:f>
              <c:strCache>
                <c:ptCount val="1"/>
                <c:pt idx="0">
                  <c:v>Savivaldybės taškų vidurkis procentais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20"/>
              <c:layout>
                <c:manualLayout>
                  <c:x val="1.2970168612191958E-3"/>
                  <c:y val="-4.45170686737126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744-42F6-AFE6-064D23FCE1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'LIET ANALIZĖ'!$E$4:$E$25</c:f>
              <c:strCache>
                <c:ptCount val="22"/>
                <c:pt idx="0">
                  <c:v>G10</c:v>
                </c:pt>
                <c:pt idx="1">
                  <c:v>G17</c:v>
                </c:pt>
                <c:pt idx="2">
                  <c:v>G18</c:v>
                </c:pt>
                <c:pt idx="3">
                  <c:v>G20</c:v>
                </c:pt>
                <c:pt idx="4">
                  <c:v>G8</c:v>
                </c:pt>
                <c:pt idx="5">
                  <c:v>G2</c:v>
                </c:pt>
                <c:pt idx="6">
                  <c:v>G11</c:v>
                </c:pt>
                <c:pt idx="7">
                  <c:v>G13</c:v>
                </c:pt>
                <c:pt idx="8">
                  <c:v>G3</c:v>
                </c:pt>
                <c:pt idx="9">
                  <c:v>G4</c:v>
                </c:pt>
                <c:pt idx="10">
                  <c:v>G14</c:v>
                </c:pt>
                <c:pt idx="11">
                  <c:v>G5</c:v>
                </c:pt>
                <c:pt idx="12">
                  <c:v>SP2</c:v>
                </c:pt>
                <c:pt idx="13">
                  <c:v>G12</c:v>
                </c:pt>
                <c:pt idx="14">
                  <c:v>MC1</c:v>
                </c:pt>
                <c:pt idx="15">
                  <c:v>G1</c:v>
                </c:pt>
                <c:pt idx="16">
                  <c:v>G9</c:v>
                </c:pt>
                <c:pt idx="17">
                  <c:v>G21</c:v>
                </c:pt>
                <c:pt idx="18">
                  <c:v>G6</c:v>
                </c:pt>
                <c:pt idx="19">
                  <c:v>G7</c:v>
                </c:pt>
                <c:pt idx="20">
                  <c:v>G16</c:v>
                </c:pt>
                <c:pt idx="21">
                  <c:v>P1</c:v>
                </c:pt>
              </c:strCache>
            </c:strRef>
          </c:cat>
          <c:val>
            <c:numRef>
              <c:f>'LIET ANALIZĖ'!$K$4:$K$25</c:f>
              <c:numCache>
                <c:formatCode>General</c:formatCode>
                <c:ptCount val="22"/>
                <c:pt idx="0">
                  <c:v>61.3</c:v>
                </c:pt>
                <c:pt idx="1">
                  <c:v>61.3</c:v>
                </c:pt>
                <c:pt idx="2">
                  <c:v>61.3</c:v>
                </c:pt>
                <c:pt idx="3">
                  <c:v>61.3</c:v>
                </c:pt>
                <c:pt idx="4">
                  <c:v>61.3</c:v>
                </c:pt>
                <c:pt idx="5">
                  <c:v>61.3</c:v>
                </c:pt>
                <c:pt idx="6">
                  <c:v>61.3</c:v>
                </c:pt>
                <c:pt idx="7">
                  <c:v>61.3</c:v>
                </c:pt>
                <c:pt idx="8">
                  <c:v>61.3</c:v>
                </c:pt>
                <c:pt idx="9">
                  <c:v>61.3</c:v>
                </c:pt>
                <c:pt idx="10">
                  <c:v>61.3</c:v>
                </c:pt>
                <c:pt idx="11">
                  <c:v>61.3</c:v>
                </c:pt>
                <c:pt idx="12">
                  <c:v>61.3</c:v>
                </c:pt>
                <c:pt idx="13">
                  <c:v>61.3</c:v>
                </c:pt>
                <c:pt idx="14">
                  <c:v>61.3</c:v>
                </c:pt>
                <c:pt idx="15">
                  <c:v>61.3</c:v>
                </c:pt>
                <c:pt idx="16">
                  <c:v>61.3</c:v>
                </c:pt>
                <c:pt idx="17">
                  <c:v>61.3</c:v>
                </c:pt>
                <c:pt idx="18">
                  <c:v>61.3</c:v>
                </c:pt>
                <c:pt idx="19">
                  <c:v>61.3</c:v>
                </c:pt>
                <c:pt idx="20">
                  <c:v>61.3</c:v>
                </c:pt>
                <c:pt idx="21">
                  <c:v>61.3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744-42F6-AFE6-064D23FCE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9949624"/>
        <c:axId val="589950608"/>
      </c:lineChart>
      <c:catAx>
        <c:axId val="589949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89950608"/>
        <c:crosses val="autoZero"/>
        <c:auto val="1"/>
        <c:lblAlgn val="ctr"/>
        <c:lblOffset val="100"/>
        <c:noMultiLvlLbl val="0"/>
      </c:catAx>
      <c:valAx>
        <c:axId val="589950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89949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3073929961089455E-3"/>
          <c:y val="0.91031076458162818"/>
          <c:w val="0.98819714656290536"/>
          <c:h val="7.485021252713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E3DE3-4A1A-47F9-A5F6-A23B7CE2A55D}" type="datetimeFigureOut">
              <a:rPr lang="lt-LT" smtClean="0"/>
              <a:t>2026-01-09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F10FC-EDFD-435E-9809-E5AB3D4C7B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96247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2BA2060-784D-6441-0D5A-372EA3B09D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sz="4800" dirty="0">
                <a:latin typeface="+mn-lt"/>
                <a:cs typeface="Times New Roman" panose="02020603050405020304" pitchFamily="18" charset="0"/>
              </a:rPr>
              <a:t>42. Pagrindinio ugdymo pasiekimų patikrinimo rezultatai miesto ir švietimo įstaigos lygmenimis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3540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vadinimas 2"/>
          <p:cNvSpPr>
            <a:spLocks noGrp="1"/>
          </p:cNvSpPr>
          <p:nvPr>
            <p:ph type="title"/>
          </p:nvPr>
        </p:nvSpPr>
        <p:spPr>
          <a:xfrm>
            <a:off x="546801" y="275698"/>
            <a:ext cx="11060999" cy="1180339"/>
          </a:xfrm>
        </p:spPr>
        <p:txBody>
          <a:bodyPr>
            <a:normAutofit/>
          </a:bodyPr>
          <a:lstStyle/>
          <a:p>
            <a:r>
              <a:rPr lang="lt-LT" sz="3000" dirty="0">
                <a:latin typeface="+mn-lt"/>
              </a:rPr>
              <a:t>PUPP Kauno m. savivaldybės lygmens rezultatų palyginimas 2019-2025 m.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583602"/>
              </p:ext>
            </p:extLst>
          </p:nvPr>
        </p:nvGraphicFramePr>
        <p:xfrm>
          <a:off x="1562100" y="1540474"/>
          <a:ext cx="11489425" cy="4567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upė 6">
            <a:extLst>
              <a:ext uri="{FF2B5EF4-FFF2-40B4-BE49-F238E27FC236}">
                <a16:creationId xmlns:a16="http://schemas.microsoft.com/office/drawing/2014/main" id="{C4DABE89-4232-AB9C-29DC-63BB244E1F65}"/>
              </a:ext>
            </a:extLst>
          </p:cNvPr>
          <p:cNvGrpSpPr/>
          <p:nvPr/>
        </p:nvGrpSpPr>
        <p:grpSpPr>
          <a:xfrm>
            <a:off x="420975" y="2721114"/>
            <a:ext cx="1112612" cy="707886"/>
            <a:chOff x="9879238" y="1270530"/>
            <a:chExt cx="1380342" cy="854019"/>
          </a:xfrm>
        </p:grpSpPr>
        <p:sp>
          <p:nvSpPr>
            <p:cNvPr id="5" name="Rodyklė: dešinėn 4">
              <a:extLst>
                <a:ext uri="{FF2B5EF4-FFF2-40B4-BE49-F238E27FC236}">
                  <a16:creationId xmlns:a16="http://schemas.microsoft.com/office/drawing/2014/main" id="{FABD5A14-2523-864C-6BA3-169C33994252}"/>
                </a:ext>
              </a:extLst>
            </p:cNvPr>
            <p:cNvSpPr/>
            <p:nvPr/>
          </p:nvSpPr>
          <p:spPr>
            <a:xfrm rot="5400000">
              <a:off x="9816610" y="1411696"/>
              <a:ext cx="489258" cy="36400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 sz="100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DDC9937-4810-ABE7-B4F6-3A99D092F3E8}"/>
                </a:ext>
              </a:extLst>
            </p:cNvPr>
            <p:cNvSpPr txBox="1"/>
            <p:nvPr/>
          </p:nvSpPr>
          <p:spPr>
            <a:xfrm>
              <a:off x="10243239" y="1270530"/>
              <a:ext cx="1016341" cy="85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1000" b="1" dirty="0"/>
                <a:t>3,2 proc. </a:t>
              </a:r>
              <a:r>
                <a:rPr lang="lt-LT" sz="1000" dirty="0"/>
                <a:t>lyginant su 2024 m.</a:t>
              </a:r>
            </a:p>
          </p:txBody>
        </p:sp>
      </p:grpSp>
      <p:grpSp>
        <p:nvGrpSpPr>
          <p:cNvPr id="8" name="Grupė 7">
            <a:extLst>
              <a:ext uri="{FF2B5EF4-FFF2-40B4-BE49-F238E27FC236}">
                <a16:creationId xmlns:a16="http://schemas.microsoft.com/office/drawing/2014/main" id="{7DD217FE-148C-2CE3-F58B-B2F00078E739}"/>
              </a:ext>
            </a:extLst>
          </p:cNvPr>
          <p:cNvGrpSpPr/>
          <p:nvPr/>
        </p:nvGrpSpPr>
        <p:grpSpPr>
          <a:xfrm>
            <a:off x="420975" y="4694077"/>
            <a:ext cx="1112612" cy="707886"/>
            <a:chOff x="9879238" y="1270530"/>
            <a:chExt cx="1380342" cy="854019"/>
          </a:xfrm>
        </p:grpSpPr>
        <p:sp>
          <p:nvSpPr>
            <p:cNvPr id="9" name="Rodyklė: dešinėn 8">
              <a:extLst>
                <a:ext uri="{FF2B5EF4-FFF2-40B4-BE49-F238E27FC236}">
                  <a16:creationId xmlns:a16="http://schemas.microsoft.com/office/drawing/2014/main" id="{FDE5EB99-6F20-D48C-854F-5407393E1A4D}"/>
                </a:ext>
              </a:extLst>
            </p:cNvPr>
            <p:cNvSpPr/>
            <p:nvPr/>
          </p:nvSpPr>
          <p:spPr>
            <a:xfrm rot="5400000">
              <a:off x="9816610" y="1411696"/>
              <a:ext cx="489258" cy="36400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 sz="10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6750C85-F926-C51D-C99F-C5A0C6A76007}"/>
                </a:ext>
              </a:extLst>
            </p:cNvPr>
            <p:cNvSpPr txBox="1"/>
            <p:nvPr/>
          </p:nvSpPr>
          <p:spPr>
            <a:xfrm>
              <a:off x="10243239" y="1270530"/>
              <a:ext cx="1016341" cy="85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1000" b="1" dirty="0"/>
                <a:t>16,7 proc. </a:t>
              </a:r>
              <a:r>
                <a:rPr lang="lt-LT" sz="1000" dirty="0"/>
                <a:t>lyginant su 2024 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478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vadinimas 2"/>
          <p:cNvSpPr>
            <a:spLocks noGrp="1"/>
          </p:cNvSpPr>
          <p:nvPr>
            <p:ph type="title"/>
          </p:nvPr>
        </p:nvSpPr>
        <p:spPr>
          <a:xfrm>
            <a:off x="2511789" y="153171"/>
            <a:ext cx="11060999" cy="810152"/>
          </a:xfrm>
        </p:spPr>
        <p:txBody>
          <a:bodyPr>
            <a:normAutofit/>
          </a:bodyPr>
          <a:lstStyle/>
          <a:p>
            <a:r>
              <a:rPr lang="lt-LT" sz="3000" dirty="0">
                <a:latin typeface="+mn-lt"/>
              </a:rPr>
              <a:t>2024-2025 m. m. PUPP matematikos rezultatai</a:t>
            </a:r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id="{16A4FC5F-80D0-9246-D71D-CE8E7BEBE75C}"/>
              </a:ext>
            </a:extLst>
          </p:cNvPr>
          <p:cNvSpPr/>
          <p:nvPr/>
        </p:nvSpPr>
        <p:spPr>
          <a:xfrm>
            <a:off x="0" y="9728"/>
            <a:ext cx="2202099" cy="6088704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  <a:p>
            <a:pPr algn="ctr"/>
            <a:r>
              <a:rPr lang="lt-LT" dirty="0"/>
              <a:t>Matematikos r</a:t>
            </a:r>
            <a:r>
              <a:rPr lang="fr-FR" dirty="0"/>
              <a:t>ezultatai lyginant su šalies vidurkiu </a:t>
            </a:r>
            <a:r>
              <a:rPr lang="fr-FR" b="1" dirty="0"/>
              <a:t>aukštesni 9,24 proc</a:t>
            </a:r>
            <a:r>
              <a:rPr lang="lt-LT" b="1" dirty="0"/>
              <a:t>.</a:t>
            </a:r>
            <a:r>
              <a:rPr lang="fr-FR" dirty="0"/>
              <a:t> </a:t>
            </a:r>
            <a:endParaRPr lang="lt-LT" dirty="0"/>
          </a:p>
          <a:p>
            <a:pPr algn="ctr"/>
            <a:endParaRPr lang="lt-LT" dirty="0"/>
          </a:p>
          <a:p>
            <a:pPr algn="ctr"/>
            <a:r>
              <a:rPr lang="lt-LT" dirty="0"/>
              <a:t>PUPP laikė 3365 mokiniai, iš jų </a:t>
            </a:r>
            <a:r>
              <a:rPr lang="lt-LT" b="1" dirty="0"/>
              <a:t>7,3 proc.</a:t>
            </a:r>
            <a:r>
              <a:rPr lang="lt-LT" dirty="0"/>
              <a:t> nepasiekė patenkinamo pasiekimų lygio.</a:t>
            </a:r>
          </a:p>
          <a:p>
            <a:pPr algn="ctr"/>
            <a:endParaRPr lang="lt-LT" dirty="0"/>
          </a:p>
          <a:p>
            <a:pPr algn="ctr"/>
            <a:r>
              <a:rPr lang="lt-LT" b="1" dirty="0"/>
              <a:t>59 proc. </a:t>
            </a:r>
            <a:r>
              <a:rPr lang="lt-LT" dirty="0"/>
              <a:t>mokyklų nepasiekė savivaldybės vidurkio.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3647952"/>
              </p:ext>
            </p:extLst>
          </p:nvPr>
        </p:nvGraphicFramePr>
        <p:xfrm>
          <a:off x="2305051" y="1047750"/>
          <a:ext cx="9801224" cy="505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4042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CAB3D-A768-C4CB-80C3-9A326611E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vadinimas 2">
            <a:extLst>
              <a:ext uri="{FF2B5EF4-FFF2-40B4-BE49-F238E27FC236}">
                <a16:creationId xmlns:a16="http://schemas.microsoft.com/office/drawing/2014/main" id="{34887144-FA50-9FD4-A28D-1B02CA632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789" y="153171"/>
            <a:ext cx="9470661" cy="810152"/>
          </a:xfrm>
        </p:spPr>
        <p:txBody>
          <a:bodyPr>
            <a:normAutofit fontScale="90000"/>
          </a:bodyPr>
          <a:lstStyle/>
          <a:p>
            <a:r>
              <a:rPr lang="lt-LT" sz="3000" dirty="0">
                <a:latin typeface="+mn-lt"/>
              </a:rPr>
              <a:t>2024-2025 m. m. PUPP lietuvių kalbos ir literatūros rezultatai</a:t>
            </a:r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id="{D200EEA0-B355-01A5-2580-98665374A03A}"/>
              </a:ext>
            </a:extLst>
          </p:cNvPr>
          <p:cNvSpPr/>
          <p:nvPr/>
        </p:nvSpPr>
        <p:spPr>
          <a:xfrm>
            <a:off x="0" y="9728"/>
            <a:ext cx="2202099" cy="6088704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  <a:p>
            <a:pPr algn="ctr"/>
            <a:endParaRPr lang="lt-LT" dirty="0"/>
          </a:p>
          <a:p>
            <a:pPr algn="ctr"/>
            <a:endParaRPr lang="lt-LT" dirty="0"/>
          </a:p>
          <a:p>
            <a:pPr algn="ctr"/>
            <a:endParaRPr lang="lt-LT" dirty="0"/>
          </a:p>
          <a:p>
            <a:pPr algn="ctr"/>
            <a:r>
              <a:rPr lang="lt-LT" sz="1700" dirty="0"/>
              <a:t>Lietuvių kalbos ir literatūros (skaitymo) rezultatai lyginant su šalies vidurkiu </a:t>
            </a:r>
            <a:r>
              <a:rPr lang="lt-LT" sz="1700" b="1" dirty="0"/>
              <a:t>aukštesni 8,42 proc.</a:t>
            </a:r>
            <a:r>
              <a:rPr lang="lt-LT" sz="1700" dirty="0"/>
              <a:t> </a:t>
            </a:r>
          </a:p>
          <a:p>
            <a:pPr algn="ctr"/>
            <a:endParaRPr lang="lt-LT" sz="1700" dirty="0"/>
          </a:p>
          <a:p>
            <a:pPr algn="ctr"/>
            <a:r>
              <a:rPr lang="lt-LT" sz="1700" dirty="0"/>
              <a:t>PUPP laikė 3357 mokiniai, iš jų </a:t>
            </a:r>
            <a:r>
              <a:rPr lang="lt-LT" sz="1700" b="1" dirty="0"/>
              <a:t>2,6 proc.</a:t>
            </a:r>
            <a:r>
              <a:rPr lang="lt-LT" sz="1700" dirty="0"/>
              <a:t> nepasiekė patenkinamo pasiekimų lygio.</a:t>
            </a:r>
          </a:p>
          <a:p>
            <a:pPr algn="ctr"/>
            <a:endParaRPr lang="lt-LT" sz="1700" dirty="0"/>
          </a:p>
          <a:p>
            <a:pPr algn="ctr"/>
            <a:r>
              <a:rPr lang="lt-LT" sz="1700" b="1" dirty="0"/>
              <a:t>68 proc. </a:t>
            </a:r>
            <a:r>
              <a:rPr lang="lt-LT" sz="1700" dirty="0"/>
              <a:t>mokyklų nepasiekė savivaldybės vidurkio.</a:t>
            </a:r>
          </a:p>
          <a:p>
            <a:pPr algn="ctr"/>
            <a:endParaRPr lang="lt-LT" dirty="0"/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2927773"/>
              </p:ext>
            </p:extLst>
          </p:nvPr>
        </p:nvGraphicFramePr>
        <p:xfrm>
          <a:off x="2276475" y="963323"/>
          <a:ext cx="9791700" cy="5135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91422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5609</TotalTime>
  <Words>133</Words>
  <Application>Microsoft Office PowerPoint</Application>
  <PresentationFormat>Plačiaekranė</PresentationFormat>
  <Paragraphs>23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9" baseType="lpstr">
      <vt:lpstr>Aptos</vt:lpstr>
      <vt:lpstr>Arial</vt:lpstr>
      <vt:lpstr>Open Sans</vt:lpstr>
      <vt:lpstr>Open Sans ExtraBold</vt:lpstr>
      <vt:lpstr>1_Office Theme</vt:lpstr>
      <vt:lpstr>42. Pagrindinio ugdymo pasiekimų patikrinimo rezultatai miesto ir švietimo įstaigos lygmenimis</vt:lpstr>
      <vt:lpstr>PUPP Kauno m. savivaldybės lygmens rezultatų palyginimas 2019-2025 m.</vt:lpstr>
      <vt:lpstr>2024-2025 m. m. PUPP matematikos rezultatai</vt:lpstr>
      <vt:lpstr>2024-2025 m. m. PUPP lietuvių kalbos ir literatūros rezultatai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639</cp:revision>
  <cp:lastPrinted>2025-08-27T05:50:11Z</cp:lastPrinted>
  <dcterms:created xsi:type="dcterms:W3CDTF">2023-01-16T12:10:31Z</dcterms:created>
  <dcterms:modified xsi:type="dcterms:W3CDTF">2026-01-09T12:08:32Z</dcterms:modified>
</cp:coreProperties>
</file>