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sldIdLst>
    <p:sldId id="267" r:id="rId3"/>
    <p:sldId id="26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lt-LT" b="1">
                <a:solidFill>
                  <a:schemeClr val="tx1"/>
                </a:solidFill>
              </a:rPr>
              <a:t>41. </a:t>
            </a:r>
            <a:r>
              <a:rPr lang="lt-LT" b="1" dirty="0">
                <a:solidFill>
                  <a:schemeClr val="tx1"/>
                </a:solidFill>
              </a:rPr>
              <a:t>Mokinių užsieniečių ir grįžusių mokytis į savivaldybės mokyklas iš užsienio skaičius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Usieniečiai!$B$12</c:f>
              <c:strCache>
                <c:ptCount val="1"/>
                <c:pt idx="0">
                  <c:v>Užsienietis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Usieniečiai!$A$17:$A$20</c:f>
              <c:strCache>
                <c:ptCount val="4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  <c:pt idx="3">
                  <c:v>2025-2026</c:v>
                </c:pt>
              </c:strCache>
            </c:strRef>
          </c:cat>
          <c:val>
            <c:numRef>
              <c:f>Usieniečiai!$B$17:$B$20</c:f>
              <c:numCache>
                <c:formatCode>General</c:formatCode>
                <c:ptCount val="4"/>
                <c:pt idx="0">
                  <c:v>903</c:v>
                </c:pt>
                <c:pt idx="1">
                  <c:v>851</c:v>
                </c:pt>
                <c:pt idx="2">
                  <c:v>1065</c:v>
                </c:pt>
                <c:pt idx="3">
                  <c:v>1209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28-420A-AE33-1E75ACC64066}"/>
            </c:ext>
          </c:extLst>
        </c:ser>
        <c:ser>
          <c:idx val="1"/>
          <c:order val="1"/>
          <c:tx>
            <c:strRef>
              <c:f>Usieniečiai!$C$12</c:f>
              <c:strCache>
                <c:ptCount val="1"/>
                <c:pt idx="0">
                  <c:v>Grįžo iš užsienio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Usieniečiai!$A$17:$A$20</c:f>
              <c:strCache>
                <c:ptCount val="4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  <c:pt idx="3">
                  <c:v>2025-2026</c:v>
                </c:pt>
              </c:strCache>
            </c:strRef>
          </c:cat>
          <c:val>
            <c:numRef>
              <c:f>Usieniečiai!$C$17:$C$20</c:f>
              <c:numCache>
                <c:formatCode>General</c:formatCode>
                <c:ptCount val="4"/>
                <c:pt idx="0">
                  <c:v>12</c:v>
                </c:pt>
                <c:pt idx="1">
                  <c:v>20</c:v>
                </c:pt>
                <c:pt idx="2">
                  <c:v>32</c:v>
                </c:pt>
                <c:pt idx="3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A28-420A-AE33-1E75ACC640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41016384"/>
        <c:axId val="341015072"/>
      </c:barChart>
      <c:catAx>
        <c:axId val="341016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41015072"/>
        <c:crosses val="autoZero"/>
        <c:auto val="1"/>
        <c:lblAlgn val="ctr"/>
        <c:lblOffset val="100"/>
        <c:noMultiLvlLbl val="0"/>
      </c:catAx>
      <c:valAx>
        <c:axId val="3410150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410163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b="1">
                <a:solidFill>
                  <a:schemeClr val="tx1"/>
                </a:solidFill>
              </a:rPr>
              <a:t>Mokini</a:t>
            </a:r>
            <a:r>
              <a:rPr lang="lt-LT" b="1">
                <a:solidFill>
                  <a:schemeClr val="tx1"/>
                </a:solidFill>
              </a:rPr>
              <a:t>ų</a:t>
            </a:r>
            <a:r>
              <a:rPr lang="lt-LT" b="1" baseline="0">
                <a:solidFill>
                  <a:schemeClr val="tx1"/>
                </a:solidFill>
              </a:rPr>
              <a:t> užsieniečių ir grįžusių mokytis į savivaldybės mokyklas iš užsienio dalis, lyginant su bendru mokinių skaičiumi</a:t>
            </a:r>
          </a:p>
          <a:p>
            <a:pPr>
              <a:defRPr b="1">
                <a:solidFill>
                  <a:schemeClr val="tx1"/>
                </a:solidFill>
              </a:defRPr>
            </a:pPr>
            <a:endParaRPr lang="lt-LT" b="1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Usieniečiai!$B$22</c:f>
              <c:strCache>
                <c:ptCount val="1"/>
                <c:pt idx="0">
                  <c:v>Užsienietis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Usieniečiai!$A$27:$A$30</c:f>
              <c:strCache>
                <c:ptCount val="4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  <c:pt idx="3">
                  <c:v>2025-2026</c:v>
                </c:pt>
              </c:strCache>
            </c:strRef>
          </c:cat>
          <c:val>
            <c:numRef>
              <c:f>Usieniečiai!$B$27:$B$30</c:f>
              <c:numCache>
                <c:formatCode>0.0</c:formatCode>
                <c:ptCount val="4"/>
                <c:pt idx="0">
                  <c:v>2.6707284611516964</c:v>
                </c:pt>
                <c:pt idx="1">
                  <c:v>2.5</c:v>
                </c:pt>
                <c:pt idx="2">
                  <c:v>3.1</c:v>
                </c:pt>
                <c:pt idx="3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95-4CC1-A92B-287D04DF4734}"/>
            </c:ext>
          </c:extLst>
        </c:ser>
        <c:ser>
          <c:idx val="1"/>
          <c:order val="1"/>
          <c:tx>
            <c:strRef>
              <c:f>Usieniečiai!$C$22</c:f>
              <c:strCache>
                <c:ptCount val="1"/>
                <c:pt idx="0">
                  <c:v>Grįžo iš užsienio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Usieniečiai!$A$27:$A$30</c:f>
              <c:strCache>
                <c:ptCount val="4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  <c:pt idx="3">
                  <c:v>2025-2026</c:v>
                </c:pt>
              </c:strCache>
            </c:strRef>
          </c:cat>
          <c:val>
            <c:numRef>
              <c:f>Usieniečiai!$C$27:$C$30</c:f>
              <c:numCache>
                <c:formatCode>0.0</c:formatCode>
                <c:ptCount val="4"/>
                <c:pt idx="0">
                  <c:v>3.5491408121617225E-2</c:v>
                </c:pt>
                <c:pt idx="1">
                  <c:v>0.1</c:v>
                </c:pt>
                <c:pt idx="2">
                  <c:v>0.1</c:v>
                </c:pt>
                <c:pt idx="3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895-4CC1-A92B-287D04DF47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41017368"/>
        <c:axId val="341014416"/>
      </c:barChart>
      <c:catAx>
        <c:axId val="341017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41014416"/>
        <c:crosses val="autoZero"/>
        <c:auto val="1"/>
        <c:lblAlgn val="ctr"/>
        <c:lblOffset val="100"/>
        <c:noMultiLvlLbl val="0"/>
      </c:catAx>
      <c:valAx>
        <c:axId val="3410144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410173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29D22-A095-7F9A-EF88-3AEAAC732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2217283"/>
              </p:ext>
            </p:extLst>
          </p:nvPr>
        </p:nvGraphicFramePr>
        <p:xfrm>
          <a:off x="1925783" y="484909"/>
          <a:ext cx="9060872" cy="54586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36595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62CE4B-1A67-04CD-9DEB-29CE58AFDE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00000000-0008-0000-00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5082544"/>
              </p:ext>
            </p:extLst>
          </p:nvPr>
        </p:nvGraphicFramePr>
        <p:xfrm>
          <a:off x="1340427" y="540327"/>
          <a:ext cx="10141528" cy="54344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74325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301</TotalTime>
  <Words>31</Words>
  <Application>Microsoft Office PowerPoint</Application>
  <PresentationFormat>Plačiaekranė</PresentationFormat>
  <Paragraphs>2</Paragraphs>
  <Slides>2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2</vt:i4>
      </vt:variant>
    </vt:vector>
  </HeadingPairs>
  <TitlesOfParts>
    <vt:vector size="7" baseType="lpstr">
      <vt:lpstr>Arial</vt:lpstr>
      <vt:lpstr>Open Sans</vt:lpstr>
      <vt:lpstr>Open Sans ExtraBold</vt:lpstr>
      <vt:lpstr>Office Theme</vt:lpstr>
      <vt:lpstr>1_Office Theme</vt:lpstr>
      <vt:lpstr>„PowerPoint“ pateiktis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22</cp:revision>
  <dcterms:created xsi:type="dcterms:W3CDTF">2023-01-16T12:10:31Z</dcterms:created>
  <dcterms:modified xsi:type="dcterms:W3CDTF">2026-02-24T12:51:21Z</dcterms:modified>
</cp:coreProperties>
</file>