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8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40. Mokinių užsieniečių ir grįžusių mokytis į savivaldybės mokyklas iš užsienio skaičius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Usieniečiai!$B$12</c:f>
              <c:strCache>
                <c:ptCount val="1"/>
                <c:pt idx="0">
                  <c:v>Užsienietis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Usieniečiai!$A$16:$A$19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Usieniečiai!$B$16:$B$19</c:f>
              <c:numCache>
                <c:formatCode>General</c:formatCode>
                <c:ptCount val="4"/>
                <c:pt idx="0">
                  <c:v>126</c:v>
                </c:pt>
                <c:pt idx="1">
                  <c:v>903</c:v>
                </c:pt>
                <c:pt idx="2">
                  <c:v>851</c:v>
                </c:pt>
                <c:pt idx="3">
                  <c:v>1065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E3-4EFB-A870-6B867E018AE9}"/>
            </c:ext>
          </c:extLst>
        </c:ser>
        <c:ser>
          <c:idx val="1"/>
          <c:order val="1"/>
          <c:tx>
            <c:strRef>
              <c:f>Usieniečiai!$C$12</c:f>
              <c:strCache>
                <c:ptCount val="1"/>
                <c:pt idx="0">
                  <c:v>Grįžo iš užsienio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Usieniečiai!$A$16:$A$19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Usieniečiai!$C$16:$C$19</c:f>
              <c:numCache>
                <c:formatCode>General</c:formatCode>
                <c:ptCount val="4"/>
                <c:pt idx="0">
                  <c:v>44</c:v>
                </c:pt>
                <c:pt idx="1">
                  <c:v>12</c:v>
                </c:pt>
                <c:pt idx="2">
                  <c:v>20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E3-4EFB-A870-6B867E018A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016384"/>
        <c:axId val="341015072"/>
      </c:barChart>
      <c:catAx>
        <c:axId val="34101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5072"/>
        <c:crosses val="autoZero"/>
        <c:auto val="1"/>
        <c:lblAlgn val="ctr"/>
        <c:lblOffset val="100"/>
        <c:noMultiLvlLbl val="0"/>
      </c:catAx>
      <c:valAx>
        <c:axId val="34101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bg2">
                    <a:lumMod val="10000"/>
                  </a:schemeClr>
                </a:solidFill>
              </a:rPr>
              <a:t>Mokini</a:t>
            </a: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ų</a:t>
            </a:r>
            <a:r>
              <a:rPr lang="lt-LT" sz="2000" b="1" baseline="0">
                <a:solidFill>
                  <a:schemeClr val="bg2">
                    <a:lumMod val="10000"/>
                  </a:schemeClr>
                </a:solidFill>
              </a:rPr>
              <a:t> užsieniečių ir grįžusių mokytis į savivaldybės mokyklas iš užsienio dalis, lyginant su bendru mokinių skaičiumi</a:t>
            </a:r>
          </a:p>
          <a:p>
            <a:pPr>
              <a:defRPr sz="2000" b="1">
                <a:solidFill>
                  <a:schemeClr val="bg2">
                    <a:lumMod val="10000"/>
                  </a:schemeClr>
                </a:solidFill>
              </a:defRPr>
            </a:pP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Usieniečiai!$B$21</c:f>
              <c:strCache>
                <c:ptCount val="1"/>
                <c:pt idx="0">
                  <c:v>Užsienietis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Usieniečiai!$A$25:$A$28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Usieniečiai!$B$25:$B$28</c:f>
              <c:numCache>
                <c:formatCode>0.0</c:formatCode>
                <c:ptCount val="4"/>
                <c:pt idx="0">
                  <c:v>0.39055235261298121</c:v>
                </c:pt>
                <c:pt idx="1">
                  <c:v>2.6707284611516964</c:v>
                </c:pt>
                <c:pt idx="2">
                  <c:v>2.5</c:v>
                </c:pt>
                <c:pt idx="3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0C-44A0-B735-2ABC5BE16DAF}"/>
            </c:ext>
          </c:extLst>
        </c:ser>
        <c:ser>
          <c:idx val="1"/>
          <c:order val="1"/>
          <c:tx>
            <c:strRef>
              <c:f>Usieniečiai!$C$21</c:f>
              <c:strCache>
                <c:ptCount val="1"/>
                <c:pt idx="0">
                  <c:v>Grįžo iš užsienio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Usieniečiai!$A$25:$A$28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Usieniečiai!$C$25:$C$28</c:f>
              <c:numCache>
                <c:formatCode>0.0</c:formatCode>
                <c:ptCount val="4"/>
                <c:pt idx="0">
                  <c:v>0.13638336122992994</c:v>
                </c:pt>
                <c:pt idx="1">
                  <c:v>3.5491408121617225E-2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0C-44A0-B735-2ABC5BE16D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017368"/>
        <c:axId val="341014416"/>
      </c:barChart>
      <c:catAx>
        <c:axId val="34101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4416"/>
        <c:crosses val="autoZero"/>
        <c:auto val="1"/>
        <c:lblAlgn val="ctr"/>
        <c:lblOffset val="100"/>
        <c:noMultiLvlLbl val="0"/>
      </c:catAx>
      <c:valAx>
        <c:axId val="34101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7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781A60-2657-A3B6-E719-D33EC3DCE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875484"/>
              </p:ext>
            </p:extLst>
          </p:nvPr>
        </p:nvGraphicFramePr>
        <p:xfrm>
          <a:off x="1452785" y="418743"/>
          <a:ext cx="9460194" cy="567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131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319174"/>
              </p:ext>
            </p:extLst>
          </p:nvPr>
        </p:nvGraphicFramePr>
        <p:xfrm>
          <a:off x="1529697" y="427291"/>
          <a:ext cx="9297823" cy="5580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31</Words>
  <Application>Microsoft Office PowerPoint</Application>
  <PresentationFormat>Plačiaekranė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Open Sans</vt:lpstr>
      <vt:lpstr>Open Sans ExtraBold</vt:lpstr>
      <vt:lpstr>1_Office Theme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2025-01-16T08:36:09Z</dcterms:modified>
</cp:coreProperties>
</file>