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40. Mokinių užsieniečių ir grįžusių mokytis į savivaldybės mokyklas iš užsienio skaičius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Usieniečiai!$B$12</c:f>
              <c:strCache>
                <c:ptCount val="1"/>
                <c:pt idx="0">
                  <c:v>Užsienietis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Usieniečiai!$A$13:$A$17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Usieniečiai!$B$13:$B$17</c:f>
              <c:numCache>
                <c:formatCode>General</c:formatCode>
                <c:ptCount val="5"/>
                <c:pt idx="0">
                  <c:v>154</c:v>
                </c:pt>
                <c:pt idx="1">
                  <c:v>148</c:v>
                </c:pt>
                <c:pt idx="2">
                  <c:v>164</c:v>
                </c:pt>
                <c:pt idx="3">
                  <c:v>126</c:v>
                </c:pt>
                <c:pt idx="4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E5-4B68-B7A6-FF220360D406}"/>
            </c:ext>
          </c:extLst>
        </c:ser>
        <c:ser>
          <c:idx val="1"/>
          <c:order val="1"/>
          <c:tx>
            <c:strRef>
              <c:f>Usieniečiai!$C$12</c:f>
              <c:strCache>
                <c:ptCount val="1"/>
                <c:pt idx="0">
                  <c:v>Grįžo iš užsienio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Usieniečiai!$A$13:$A$17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Usieniečiai!$C$13:$C$17</c:f>
              <c:numCache>
                <c:formatCode>General</c:formatCode>
                <c:ptCount val="5"/>
                <c:pt idx="1">
                  <c:v>47</c:v>
                </c:pt>
                <c:pt idx="2">
                  <c:v>78</c:v>
                </c:pt>
                <c:pt idx="3">
                  <c:v>44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E5-4B68-B7A6-FF220360D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1016384"/>
        <c:axId val="341015072"/>
      </c:barChart>
      <c:catAx>
        <c:axId val="3410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5072"/>
        <c:crosses val="autoZero"/>
        <c:auto val="1"/>
        <c:lblAlgn val="ctr"/>
        <c:lblOffset val="100"/>
        <c:noMultiLvlLbl val="0"/>
      </c:catAx>
      <c:valAx>
        <c:axId val="34101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ų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užsieniečių ir grįžusių mokytis į savivaldybės mokyklas iš užsienio dalis, lyginant su bendru mokinių skaičiumi</a:t>
            </a:r>
          </a:p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Usieniečiai!$B$21</c:f>
              <c:strCache>
                <c:ptCount val="1"/>
                <c:pt idx="0">
                  <c:v>Užsienietis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Usieniečiai!$B$22:$B$26</c:f>
              <c:numCache>
                <c:formatCode>0.0</c:formatCode>
                <c:ptCount val="5"/>
                <c:pt idx="0">
                  <c:v>0.49938387703482717</c:v>
                </c:pt>
                <c:pt idx="1">
                  <c:v>0.47332736343865933</c:v>
                </c:pt>
                <c:pt idx="2">
                  <c:v>0.51475204017576903</c:v>
                </c:pt>
                <c:pt idx="3">
                  <c:v>0.39055235261298121</c:v>
                </c:pt>
                <c:pt idx="4">
                  <c:v>2.6707284611516964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95-4BB8-B8BF-02B81EE358AD}"/>
            </c:ext>
          </c:extLst>
        </c:ser>
        <c:ser>
          <c:idx val="1"/>
          <c:order val="1"/>
          <c:tx>
            <c:strRef>
              <c:f>Usieniečiai!$C$21</c:f>
              <c:strCache>
                <c:ptCount val="1"/>
                <c:pt idx="0">
                  <c:v>Grįžo iš užsienio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Usieniečiai!$A$22:$A$26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Usieniečiai!$C$22:$C$26</c:f>
              <c:numCache>
                <c:formatCode>0.0</c:formatCode>
                <c:ptCount val="5"/>
                <c:pt idx="0">
                  <c:v>0</c:v>
                </c:pt>
                <c:pt idx="1">
                  <c:v>0.15031341947038507</c:v>
                </c:pt>
                <c:pt idx="2">
                  <c:v>0.2448210922787194</c:v>
                </c:pt>
                <c:pt idx="3">
                  <c:v>0.13638336122992994</c:v>
                </c:pt>
                <c:pt idx="4">
                  <c:v>3.5491408121617225E-2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95-4BB8-B8BF-02B81EE35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017368"/>
        <c:axId val="341014416"/>
      </c:barChart>
      <c:catAx>
        <c:axId val="34101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4416"/>
        <c:crosses val="autoZero"/>
        <c:auto val="1"/>
        <c:lblAlgn val="ctr"/>
        <c:lblOffset val="100"/>
        <c:noMultiLvlLbl val="0"/>
      </c:catAx>
      <c:valAx>
        <c:axId val="34101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1017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7677349"/>
              </p:ext>
            </p:extLst>
          </p:nvPr>
        </p:nvGraphicFramePr>
        <p:xfrm>
          <a:off x="1371600" y="492369"/>
          <a:ext cx="7271238" cy="536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5193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753222"/>
              </p:ext>
            </p:extLst>
          </p:nvPr>
        </p:nvGraphicFramePr>
        <p:xfrm>
          <a:off x="1354015" y="536331"/>
          <a:ext cx="700747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31</Words>
  <Application>Microsoft Office PowerPoint</Application>
  <PresentationFormat>Demonstracija ekrane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48</cp:revision>
  <dcterms:created xsi:type="dcterms:W3CDTF">2019-11-25T17:02:43Z</dcterms:created>
  <dcterms:modified xsi:type="dcterms:W3CDTF">2023-03-21T10:18:45Z</dcterms:modified>
</cp:coreProperties>
</file>