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b="1">
                <a:solidFill>
                  <a:schemeClr val="tx1"/>
                </a:solidFill>
              </a:rPr>
              <a:t>38. Vaiko minimalios ir vidutinės priežiūros priemonių taikymo</a:t>
            </a:r>
            <a:r>
              <a:rPr lang="lt-LT" b="1" baseline="0">
                <a:solidFill>
                  <a:schemeClr val="tx1"/>
                </a:solidFill>
              </a:rPr>
              <a:t> skaičius miesto lygmeniu</a:t>
            </a:r>
            <a:endParaRPr lang="lt-LT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Vaikų skaičius, kuriems taikytos minimalios priežiūros priemonės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Lapas1!$A$3:$A$7</c:f>
              <c:strCache>
                <c:ptCount val="5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  <c:pt idx="3">
                  <c:v>2024-2025 </c:v>
                </c:pt>
                <c:pt idx="4">
                  <c:v>2025-2026</c:v>
                </c:pt>
              </c:strCache>
            </c:strRef>
          </c:cat>
          <c:val>
            <c:numRef>
              <c:f>Lapas1!$B$3:$B$7</c:f>
              <c:numCache>
                <c:formatCode>General</c:formatCode>
                <c:ptCount val="5"/>
                <c:pt idx="0">
                  <c:v>66</c:v>
                </c:pt>
                <c:pt idx="1">
                  <c:v>71</c:v>
                </c:pt>
                <c:pt idx="2">
                  <c:v>34</c:v>
                </c:pt>
                <c:pt idx="3">
                  <c:v>35</c:v>
                </c:pt>
                <c:pt idx="4">
                  <c:v>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C7-49D7-BBE6-B6008E7FE5CB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Vaikų skaičius, kuriems taikytos vidutinės priežiūros priemonės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Lapas1!$A$3:$A$7</c:f>
              <c:strCache>
                <c:ptCount val="5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  <c:pt idx="3">
                  <c:v>2024-2025 </c:v>
                </c:pt>
                <c:pt idx="4">
                  <c:v>2025-2026</c:v>
                </c:pt>
              </c:strCache>
            </c:strRef>
          </c:cat>
          <c:val>
            <c:numRef>
              <c:f>Lapas1!$C$3:$C$7</c:f>
              <c:numCache>
                <c:formatCode>General</c:formatCode>
                <c:ptCount val="5"/>
                <c:pt idx="0">
                  <c:v>6</c:v>
                </c:pt>
                <c:pt idx="1">
                  <c:v>2</c:v>
                </c:pt>
                <c:pt idx="2">
                  <c:v>0</c:v>
                </c:pt>
                <c:pt idx="3">
                  <c:v>3</c:v>
                </c:pt>
                <c:pt idx="4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2C7-49D7-BBE6-B6008E7FE5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8217176"/>
        <c:axId val="494755672"/>
      </c:lineChart>
      <c:catAx>
        <c:axId val="228217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94755672"/>
        <c:crosses val="autoZero"/>
        <c:auto val="1"/>
        <c:lblAlgn val="ctr"/>
        <c:lblOffset val="100"/>
        <c:noMultiLvlLbl val="0"/>
      </c:catAx>
      <c:valAx>
        <c:axId val="494755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217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6384431"/>
              </p:ext>
            </p:extLst>
          </p:nvPr>
        </p:nvGraphicFramePr>
        <p:xfrm>
          <a:off x="1648691" y="457201"/>
          <a:ext cx="8894618" cy="5569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12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20</cp:revision>
  <dcterms:created xsi:type="dcterms:W3CDTF">2023-01-16T12:10:31Z</dcterms:created>
  <dcterms:modified xsi:type="dcterms:W3CDTF">2026-02-24T09:27:45Z</dcterms:modified>
</cp:coreProperties>
</file>