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37.  Mokyklos nelankančių mokinių dalis miesto lygmeniu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Lapas1!$B$9</c:f>
              <c:strCache>
                <c:ptCount val="1"/>
                <c:pt idx="0">
                  <c:v>Mokyklos nelankančių mokinių dalis miesto lygmeniu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Lapas1!$A$10:$A$13</c:f>
              <c:strCache>
                <c:ptCount val="4"/>
                <c:pt idx="0">
                  <c:v>2023 m.</c:v>
                </c:pt>
                <c:pt idx="1">
                  <c:v>2022 m.</c:v>
                </c:pt>
                <c:pt idx="2">
                  <c:v>2021 m.</c:v>
                </c:pt>
                <c:pt idx="3">
                  <c:v>2020 m. </c:v>
                </c:pt>
              </c:strCache>
            </c:strRef>
          </c:cat>
          <c:val>
            <c:numRef>
              <c:f>Lapas1!$B$10:$B$13</c:f>
              <c:numCache>
                <c:formatCode>0.00</c:formatCode>
                <c:ptCount val="4"/>
                <c:pt idx="0">
                  <c:v>3.6255767963085037</c:v>
                </c:pt>
                <c:pt idx="1">
                  <c:v>3.8944802150403199</c:v>
                </c:pt>
                <c:pt idx="2">
                  <c:v>4.3513903462749211</c:v>
                </c:pt>
                <c:pt idx="3">
                  <c:v>5.2136403776917328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D-43B4-9C4B-4AEC8D587F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7597208"/>
        <c:axId val="347596880"/>
      </c:barChart>
      <c:catAx>
        <c:axId val="34759720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7596880"/>
        <c:crosses val="autoZero"/>
        <c:auto val="1"/>
        <c:lblAlgn val="ctr"/>
        <c:lblOffset val="100"/>
        <c:noMultiLvlLbl val="0"/>
      </c:catAx>
      <c:valAx>
        <c:axId val="34759688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47597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86020"/>
              </p:ext>
            </p:extLst>
          </p:nvPr>
        </p:nvGraphicFramePr>
        <p:xfrm>
          <a:off x="1330036" y="324196"/>
          <a:ext cx="8228302" cy="569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8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2024-03-28T09:00:19Z</dcterms:modified>
</cp:coreProperties>
</file>