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800" b="1" i="0" u="none" strike="noStrike" baseline="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35. </a:t>
            </a:r>
            <a:r>
              <a:rPr lang="en-US" sz="1800" b="1" i="0" u="none" strike="noStrike" baseline="0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1800" b="1" i="0" u="none" strike="noStrike" baseline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ų, besimokančių savivaldybės ikimokyklinėse įstaigose pagal ikimokyklinio ir priešmokyklinio ugdymo programas, skaičius</a:t>
            </a:r>
            <a:endParaRPr lang="lt-LT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Ikimok!$B$21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Ikimok!$A$23:$A$27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Ikimok!$B$23:$B$27</c:f>
              <c:numCache>
                <c:formatCode>General</c:formatCode>
                <c:ptCount val="5"/>
                <c:pt idx="0">
                  <c:v>2331</c:v>
                </c:pt>
                <c:pt idx="1">
                  <c:v>2354</c:v>
                </c:pt>
                <c:pt idx="2">
                  <c:v>2445</c:v>
                </c:pt>
                <c:pt idx="3">
                  <c:v>2469</c:v>
                </c:pt>
                <c:pt idx="4">
                  <c:v>2372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0E-4FF0-A69D-C39AD2735F5C}"/>
            </c:ext>
          </c:extLst>
        </c:ser>
        <c:ser>
          <c:idx val="1"/>
          <c:order val="1"/>
          <c:tx>
            <c:strRef>
              <c:f>Ikimok!$C$21</c:f>
              <c:strCache>
                <c:ptCount val="1"/>
                <c:pt idx="0">
                  <c:v>Ikimokyklinio ugdymo programa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Ikimok!$A$23:$A$27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Ikimok!$C$23:$C$27</c:f>
              <c:numCache>
                <c:formatCode>General</c:formatCode>
                <c:ptCount val="5"/>
                <c:pt idx="0">
                  <c:v>11681</c:v>
                </c:pt>
                <c:pt idx="1">
                  <c:v>11427</c:v>
                </c:pt>
                <c:pt idx="2">
                  <c:v>11177</c:v>
                </c:pt>
                <c:pt idx="3">
                  <c:v>11310</c:v>
                </c:pt>
                <c:pt idx="4">
                  <c:v>11070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0E-4FF0-A69D-C39AD2735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8367568"/>
        <c:axId val="528366256"/>
      </c:barChart>
      <c:catAx>
        <c:axId val="52836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6256"/>
        <c:crosses val="autoZero"/>
        <c:auto val="1"/>
        <c:lblAlgn val="ctr"/>
        <c:lblOffset val="100"/>
        <c:noMultiLvlLbl val="0"/>
      </c:catAx>
      <c:valAx>
        <c:axId val="528366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2836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Vaik</a:t>
            </a:r>
            <a:r>
              <a:rPr lang="lt-LT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lt-LT" sz="18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besimokančių savivaldybės ikimokyklinėse įstaigose pagal ikimokyklinio ir priešmokyklinio ugdymo programas skaičius.</a:t>
            </a:r>
            <a:endParaRPr lang="lt-LT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8.5542899370588385E-2"/>
          <c:y val="0.19587482660484234"/>
          <c:w val="0.89503962490125633"/>
          <c:h val="0.63074248654818998"/>
        </c:manualLayout>
      </c:layout>
      <c:lineChart>
        <c:grouping val="standard"/>
        <c:varyColors val="0"/>
        <c:ser>
          <c:idx val="0"/>
          <c:order val="0"/>
          <c:tx>
            <c:strRef>
              <c:f>Ikimok!$B$21</c:f>
              <c:strCache>
                <c:ptCount val="1"/>
                <c:pt idx="0">
                  <c:v>Priešmokyklinio ugdymo programa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4473684043909333E-2"/>
                  <c:y val="1.1250206179959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C0-4E47-AFC7-A9FCAB606C9C}"/>
                </c:ext>
              </c:extLst>
            </c:dLbl>
            <c:dLbl>
              <c:idx val="1"/>
              <c:layout>
                <c:manualLayout>
                  <c:x val="-3.2163742319799107E-3"/>
                  <c:y val="2.025037112392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C0-4E47-AFC7-A9FCAB606C9C}"/>
                </c:ext>
              </c:extLst>
            </c:dLbl>
            <c:dLbl>
              <c:idx val="2"/>
              <c:layout>
                <c:manualLayout>
                  <c:x val="-1.4473684043909392E-2"/>
                  <c:y val="2.025037112392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C0-4E47-AFC7-A9FCAB606C9C}"/>
                </c:ext>
              </c:extLst>
            </c:dLbl>
            <c:dLbl>
              <c:idx val="3"/>
              <c:layout>
                <c:manualLayout>
                  <c:x val="-9.6491226959395555E-3"/>
                  <c:y val="2.025037112392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C0-4E47-AFC7-A9FCAB606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Ikimok!$A$23:$A$27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Ikimok!$B$23:$B$27</c:f>
              <c:numCache>
                <c:formatCode>General</c:formatCode>
                <c:ptCount val="5"/>
                <c:pt idx="0">
                  <c:v>2331</c:v>
                </c:pt>
                <c:pt idx="1">
                  <c:v>2354</c:v>
                </c:pt>
                <c:pt idx="2">
                  <c:v>2445</c:v>
                </c:pt>
                <c:pt idx="3">
                  <c:v>2469</c:v>
                </c:pt>
                <c:pt idx="4">
                  <c:v>2372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C0-4E47-AFC7-A9FCAB606C9C}"/>
            </c:ext>
          </c:extLst>
        </c:ser>
        <c:ser>
          <c:idx val="1"/>
          <c:order val="1"/>
          <c:tx>
            <c:strRef>
              <c:f>Ikimok!$C$21</c:f>
              <c:strCache>
                <c:ptCount val="1"/>
                <c:pt idx="0">
                  <c:v>Ikimokyklinio ugdymo programa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2514619623858964E-2"/>
                  <c:y val="1.57502886519435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CC0-4E47-AFC7-A9FCAB606C9C}"/>
                </c:ext>
              </c:extLst>
            </c:dLbl>
            <c:dLbl>
              <c:idx val="1"/>
              <c:layout>
                <c:manualLayout>
                  <c:x val="-1.4473684043909392E-2"/>
                  <c:y val="1.80003298879355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C0-4E47-AFC7-A9FCAB606C9C}"/>
                </c:ext>
              </c:extLst>
            </c:dLbl>
            <c:dLbl>
              <c:idx val="2"/>
              <c:layout>
                <c:manualLayout>
                  <c:x val="-1.6081871159899259E-3"/>
                  <c:y val="1.350024741595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7CC0-4E47-AFC7-A9FCAB606C9C}"/>
                </c:ext>
              </c:extLst>
            </c:dLbl>
            <c:dLbl>
              <c:idx val="3"/>
              <c:layout>
                <c:manualLayout>
                  <c:x val="-3.2163742319799697E-3"/>
                  <c:y val="-1.3500247415951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C0-4E47-AFC7-A9FCAB606C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Ikimok!$A$23:$A$27</c:f>
              <c:strCache>
                <c:ptCount val="5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  <c:pt idx="4">
                  <c:v>2023-2024</c:v>
                </c:pt>
              </c:strCache>
            </c:strRef>
          </c:cat>
          <c:val>
            <c:numRef>
              <c:f>Ikimok!$C$23:$C$27</c:f>
              <c:numCache>
                <c:formatCode>General</c:formatCode>
                <c:ptCount val="5"/>
                <c:pt idx="0">
                  <c:v>11681</c:v>
                </c:pt>
                <c:pt idx="1">
                  <c:v>11427</c:v>
                </c:pt>
                <c:pt idx="2">
                  <c:v>11177</c:v>
                </c:pt>
                <c:pt idx="3">
                  <c:v>11310</c:v>
                </c:pt>
                <c:pt idx="4">
                  <c:v>11070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C0-4E47-AFC7-A9FCAB606C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40007832"/>
        <c:axId val="540009144"/>
      </c:lineChart>
      <c:catAx>
        <c:axId val="540007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009144"/>
        <c:crosses val="autoZero"/>
        <c:auto val="1"/>
        <c:lblAlgn val="ctr"/>
        <c:lblOffset val="100"/>
        <c:noMultiLvlLbl val="0"/>
      </c:catAx>
      <c:valAx>
        <c:axId val="540009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540007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230267"/>
              </p:ext>
            </p:extLst>
          </p:nvPr>
        </p:nvGraphicFramePr>
        <p:xfrm>
          <a:off x="507076" y="157942"/>
          <a:ext cx="11521440" cy="5893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4222560"/>
              </p:ext>
            </p:extLst>
          </p:nvPr>
        </p:nvGraphicFramePr>
        <p:xfrm>
          <a:off x="2111432" y="349135"/>
          <a:ext cx="7897091" cy="564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590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</TotalTime>
  <Words>39</Words>
  <Application>Microsoft Office PowerPoint</Application>
  <PresentationFormat>Plačiaekranė</PresentationFormat>
  <Paragraphs>10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2024-03-28T08:26:48Z</dcterms:modified>
</cp:coreProperties>
</file>