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t-LT" sz="1400" b="1" i="0" u="none" strike="noStrike" baseline="0">
                <a:solidFill>
                  <a:schemeClr val="tx1"/>
                </a:solidFill>
                <a:effectLst/>
              </a:rPr>
              <a:t>35. </a:t>
            </a:r>
            <a:r>
              <a:rPr lang="en-US" sz="1400" b="1" i="0" u="none" strike="noStrike" baseline="0">
                <a:solidFill>
                  <a:schemeClr val="tx1"/>
                </a:solidFill>
                <a:effectLst/>
              </a:rPr>
              <a:t>Vaik</a:t>
            </a:r>
            <a:r>
              <a:rPr lang="lt-LT" sz="1400" b="1" i="0" u="none" strike="noStrike" baseline="0">
                <a:solidFill>
                  <a:schemeClr val="tx1"/>
                </a:solidFill>
                <a:effectLst/>
              </a:rPr>
              <a:t>ų, besimokančių savivaldybės ikimokyklinėse įstaigose pagal ikimokyklinio ir priešmokyklinio ugdymo programas, skaičius</a:t>
            </a:r>
            <a:endParaRPr lang="lt-LT" b="1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Ikimok!$B$21</c:f>
              <c:strCache>
                <c:ptCount val="1"/>
                <c:pt idx="0">
                  <c:v>Priešmokyklinio ugdymo programa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rgbClr val="92D05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Ikimok!$A$26:$A$29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Ikimok!$B$26:$B$29</c:f>
              <c:numCache>
                <c:formatCode>General</c:formatCode>
                <c:ptCount val="4"/>
                <c:pt idx="0">
                  <c:v>2469</c:v>
                </c:pt>
                <c:pt idx="1">
                  <c:v>2372</c:v>
                </c:pt>
                <c:pt idx="2">
                  <c:v>2329</c:v>
                </c:pt>
                <c:pt idx="3">
                  <c:v>2167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2B-4CAA-9E51-73EA8E187758}"/>
            </c:ext>
          </c:extLst>
        </c:ser>
        <c:ser>
          <c:idx val="1"/>
          <c:order val="1"/>
          <c:tx>
            <c:strRef>
              <c:f>Ikimok!$C$21</c:f>
              <c:strCache>
                <c:ptCount val="1"/>
                <c:pt idx="0">
                  <c:v>Ikimokyklinio ugdymo programa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Ikimok!$A$26:$A$29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Ikimok!$C$26:$C$29</c:f>
              <c:numCache>
                <c:formatCode>General</c:formatCode>
                <c:ptCount val="4"/>
                <c:pt idx="0">
                  <c:v>11310</c:v>
                </c:pt>
                <c:pt idx="1">
                  <c:v>11070</c:v>
                </c:pt>
                <c:pt idx="2">
                  <c:v>10708</c:v>
                </c:pt>
                <c:pt idx="3">
                  <c:v>10265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32B-4CAA-9E51-73EA8E1877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28367568"/>
        <c:axId val="528366256"/>
      </c:barChart>
      <c:catAx>
        <c:axId val="528367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528366256"/>
        <c:crosses val="autoZero"/>
        <c:auto val="1"/>
        <c:lblAlgn val="ctr"/>
        <c:lblOffset val="100"/>
        <c:noMultiLvlLbl val="0"/>
      </c:catAx>
      <c:valAx>
        <c:axId val="528366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528367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29D22-A095-7F9A-EF88-3AEAAC732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5925416"/>
              </p:ext>
            </p:extLst>
          </p:nvPr>
        </p:nvGraphicFramePr>
        <p:xfrm>
          <a:off x="1316182" y="374073"/>
          <a:ext cx="9088582" cy="55833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6595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</TotalTime>
  <Words>17</Words>
  <Application>Microsoft Office PowerPoint</Application>
  <PresentationFormat>Plačiaekranė</PresentationFormat>
  <Paragraphs>1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1</vt:i4>
      </vt:variant>
    </vt:vector>
  </HeadingPairs>
  <TitlesOfParts>
    <vt:vector size="6" baseType="lpstr">
      <vt:lpstr>Arial</vt:lpstr>
      <vt:lpstr>Open Sans</vt:lpstr>
      <vt:lpstr>Open Sans ExtraBold</vt:lpstr>
      <vt:lpstr>Office Theme</vt:lpstr>
      <vt:lpstr>1_Office Theme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21</cp:revision>
  <dcterms:created xsi:type="dcterms:W3CDTF">2023-01-16T12:10:31Z</dcterms:created>
  <dcterms:modified xsi:type="dcterms:W3CDTF">2026-02-24T09:05:30Z</dcterms:modified>
</cp:coreProperties>
</file>