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 i="0" u="none" strike="noStrike" baseline="0">
                <a:solidFill>
                  <a:schemeClr val="bg2">
                    <a:lumMod val="10000"/>
                  </a:schemeClr>
                </a:solidFill>
                <a:effectLst/>
              </a:rPr>
              <a:t>35. </a:t>
            </a:r>
            <a:r>
              <a:rPr lang="en-US" sz="2000" b="1" i="0" u="none" strike="noStrike" baseline="0">
                <a:solidFill>
                  <a:schemeClr val="bg2">
                    <a:lumMod val="10000"/>
                  </a:schemeClr>
                </a:solidFill>
                <a:effectLst/>
              </a:rPr>
              <a:t>Vaik</a:t>
            </a:r>
            <a:r>
              <a:rPr lang="lt-LT" sz="2000" b="1" i="0" u="none" strike="noStrike" baseline="0">
                <a:solidFill>
                  <a:schemeClr val="bg2">
                    <a:lumMod val="10000"/>
                  </a:schemeClr>
                </a:solidFill>
                <a:effectLst/>
              </a:rPr>
              <a:t>ų, besimokančių savivaldybės ikimokyklinėse įstaigose pagal ikimokyklinio ir priešmokyklinio ugdymo programas, skaičius</a:t>
            </a:r>
            <a:endParaRPr lang="lt-LT" sz="2000" b="1">
              <a:solidFill>
                <a:schemeClr val="bg2">
                  <a:lumMod val="1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Ikimok!$B$21</c:f>
              <c:strCache>
                <c:ptCount val="1"/>
                <c:pt idx="0">
                  <c:v>Priešmokyklinio ugdymo programa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Ikimok!$A$25:$A$28</c:f>
              <c:strCache>
                <c:ptCount val="4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  <c:pt idx="3">
                  <c:v>2024-2025</c:v>
                </c:pt>
              </c:strCache>
            </c:strRef>
          </c:cat>
          <c:val>
            <c:numRef>
              <c:f>Ikimok!$B$25:$B$28</c:f>
              <c:numCache>
                <c:formatCode>General</c:formatCode>
                <c:ptCount val="4"/>
                <c:pt idx="0">
                  <c:v>2445</c:v>
                </c:pt>
                <c:pt idx="1">
                  <c:v>2469</c:v>
                </c:pt>
                <c:pt idx="2">
                  <c:v>2372</c:v>
                </c:pt>
                <c:pt idx="3">
                  <c:v>2329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5F-4233-A275-0980B05D2007}"/>
            </c:ext>
          </c:extLst>
        </c:ser>
        <c:ser>
          <c:idx val="1"/>
          <c:order val="1"/>
          <c:tx>
            <c:strRef>
              <c:f>Ikimok!$C$21</c:f>
              <c:strCache>
                <c:ptCount val="1"/>
                <c:pt idx="0">
                  <c:v>Ikimokyklinio ugdymo programa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Ikimok!$A$25:$A$28</c:f>
              <c:strCache>
                <c:ptCount val="4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  <c:pt idx="3">
                  <c:v>2024-2025</c:v>
                </c:pt>
              </c:strCache>
            </c:strRef>
          </c:cat>
          <c:val>
            <c:numRef>
              <c:f>Ikimok!$C$25:$C$28</c:f>
              <c:numCache>
                <c:formatCode>General</c:formatCode>
                <c:ptCount val="4"/>
                <c:pt idx="0">
                  <c:v>11177</c:v>
                </c:pt>
                <c:pt idx="1">
                  <c:v>11310</c:v>
                </c:pt>
                <c:pt idx="2">
                  <c:v>11070</c:v>
                </c:pt>
                <c:pt idx="3">
                  <c:v>10708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5F-4233-A275-0980B05D20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28367568"/>
        <c:axId val="528366256"/>
      </c:barChart>
      <c:catAx>
        <c:axId val="528367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28366256"/>
        <c:crosses val="autoZero"/>
        <c:auto val="1"/>
        <c:lblAlgn val="ctr"/>
        <c:lblOffset val="100"/>
        <c:noMultiLvlLbl val="0"/>
      </c:catAx>
      <c:valAx>
        <c:axId val="528366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28367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26053C-ED83-B167-CCFB-A78C12A63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036448"/>
              </p:ext>
            </p:extLst>
          </p:nvPr>
        </p:nvGraphicFramePr>
        <p:xfrm>
          <a:off x="2093720" y="179462"/>
          <a:ext cx="7853585" cy="5879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34476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2023</TotalTime>
  <Words>17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Open Sans</vt:lpstr>
      <vt:lpstr>Open Sans ExtraBold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53</cp:revision>
  <dcterms:created xsi:type="dcterms:W3CDTF">2023-01-16T12:10:31Z</dcterms:created>
  <dcterms:modified xsi:type="dcterms:W3CDTF">2025-01-16T08:15:20Z</dcterms:modified>
</cp:coreProperties>
</file>