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 Mokinių</a:t>
            </a:r>
            <a:r>
              <a:rPr lang="lt-L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besimokančių savivaldybės bendrojo ugdymo mokyklose pagal priešmokyklinio, pradinio, pagrindinio ir vidurinio</a:t>
            </a:r>
            <a:r>
              <a:rPr lang="lt-LT" sz="1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ugdymo programas, skaičius</a:t>
            </a:r>
            <a:endParaRPr lang="lt-LT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Lapas1!$B$39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Lapas1!$A$41:$A$45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Lapas1!$B$41:$B$45</c:f>
              <c:numCache>
                <c:formatCode>#,##0</c:formatCode>
                <c:ptCount val="5"/>
                <c:pt idx="0">
                  <c:v>698</c:v>
                </c:pt>
                <c:pt idx="1">
                  <c:v>713</c:v>
                </c:pt>
                <c:pt idx="2">
                  <c:v>748</c:v>
                </c:pt>
                <c:pt idx="3">
                  <c:v>732</c:v>
                </c:pt>
                <c:pt idx="4">
                  <c:v>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7-4DD0-8128-CD1A2837D9F7}"/>
            </c:ext>
          </c:extLst>
        </c:ser>
        <c:ser>
          <c:idx val="1"/>
          <c:order val="1"/>
          <c:tx>
            <c:strRef>
              <c:f>Lapas1!$C$39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Lapas1!$A$41:$A$45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Lapas1!$C$41:$C$45</c:f>
              <c:numCache>
                <c:formatCode>#,##0</c:formatCode>
                <c:ptCount val="5"/>
                <c:pt idx="0">
                  <c:v>12391</c:v>
                </c:pt>
                <c:pt idx="1">
                  <c:v>12091</c:v>
                </c:pt>
                <c:pt idx="2">
                  <c:v>11782</c:v>
                </c:pt>
                <c:pt idx="3">
                  <c:v>12103</c:v>
                </c:pt>
                <c:pt idx="4">
                  <c:v>11736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7-4DD0-8128-CD1A2837D9F7}"/>
            </c:ext>
          </c:extLst>
        </c:ser>
        <c:ser>
          <c:idx val="2"/>
          <c:order val="2"/>
          <c:tx>
            <c:strRef>
              <c:f>Lapas1!$D$39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Lapas1!$A$41:$A$45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Lapas1!$D$41:$D$45</c:f>
              <c:numCache>
                <c:formatCode>General</c:formatCode>
                <c:ptCount val="5"/>
                <c:pt idx="0">
                  <c:v>13825</c:v>
                </c:pt>
                <c:pt idx="1">
                  <c:v>14689</c:v>
                </c:pt>
                <c:pt idx="2">
                  <c:v>15383</c:v>
                </c:pt>
                <c:pt idx="3">
                  <c:v>16289</c:v>
                </c:pt>
                <c:pt idx="4">
                  <c:v>17048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07-4DD0-8128-CD1A2837D9F7}"/>
            </c:ext>
          </c:extLst>
        </c:ser>
        <c:ser>
          <c:idx val="3"/>
          <c:order val="3"/>
          <c:tx>
            <c:strRef>
              <c:f>Lapas1!$E$39</c:f>
              <c:strCache>
                <c:ptCount val="1"/>
                <c:pt idx="0">
                  <c:v>Vidurinio ugdymo programa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Lapas1!$A$41:$A$45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Lapas1!$E$41:$E$45</c:f>
              <c:numCache>
                <c:formatCode>#,##0</c:formatCode>
                <c:ptCount val="5"/>
                <c:pt idx="0">
                  <c:v>3848</c:v>
                </c:pt>
                <c:pt idx="1">
                  <c:v>3781</c:v>
                </c:pt>
                <c:pt idx="2">
                  <c:v>3803</c:v>
                </c:pt>
                <c:pt idx="3">
                  <c:v>4111</c:v>
                </c:pt>
                <c:pt idx="4">
                  <c:v>4196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07-4DD0-8128-CD1A2837D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0013584"/>
        <c:axId val="335642136"/>
      </c:barChart>
      <c:catAx>
        <c:axId val="53001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5642136"/>
        <c:crosses val="autoZero"/>
        <c:auto val="1"/>
        <c:lblAlgn val="ctr"/>
        <c:lblOffset val="100"/>
        <c:noMultiLvlLbl val="0"/>
      </c:catAx>
      <c:valAx>
        <c:axId val="335642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01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695420"/>
              </p:ext>
            </p:extLst>
          </p:nvPr>
        </p:nvGraphicFramePr>
        <p:xfrm>
          <a:off x="465513" y="423949"/>
          <a:ext cx="11338560" cy="550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2024-03-28T08:22:38Z</dcterms:modified>
</cp:coreProperties>
</file>