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>
                <a:solidFill>
                  <a:schemeClr val="tx1"/>
                </a:solidFill>
              </a:rPr>
              <a:t>34 .Mokinių, besimokančių savivaldybės bendrojo ugdymo mokyklose pagal priešmokyklinio, pradinio, pagrindinio ir vidurinio</a:t>
            </a:r>
            <a:r>
              <a:rPr lang="lt-LT" b="1" baseline="0">
                <a:solidFill>
                  <a:schemeClr val="tx1"/>
                </a:solidFill>
              </a:rPr>
              <a:t> ugdymo programas, skaičius</a:t>
            </a:r>
            <a:endParaRPr lang="lt-LT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Lapas1!$B$39</c:f>
              <c:strCache>
                <c:ptCount val="1"/>
                <c:pt idx="0">
                  <c:v>Priešmokyklinio ugdymo programa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FFFF00"/>
              </a:solidFill>
            </a:ln>
            <a:effectLst/>
          </c:spPr>
          <c:invertIfNegative val="0"/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D286-4875-B76C-F5E237E94D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Lapas1!$A$44:$A$47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Lapas1!$B$44:$B$47</c:f>
              <c:numCache>
                <c:formatCode>#,##0</c:formatCode>
                <c:ptCount val="4"/>
                <c:pt idx="0">
                  <c:v>732</c:v>
                </c:pt>
                <c:pt idx="1">
                  <c:v>766</c:v>
                </c:pt>
                <c:pt idx="2">
                  <c:v>704</c:v>
                </c:pt>
                <c:pt idx="3">
                  <c:v>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86-4875-B76C-F5E237E94D65}"/>
            </c:ext>
          </c:extLst>
        </c:ser>
        <c:ser>
          <c:idx val="1"/>
          <c:order val="1"/>
          <c:tx>
            <c:strRef>
              <c:f>Lapas1!$C$39</c:f>
              <c:strCache>
                <c:ptCount val="1"/>
                <c:pt idx="0">
                  <c:v>Pradinio ugdymo programa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92D05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Lapas1!$A$44:$A$47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Lapas1!$C$44:$C$47</c:f>
              <c:numCache>
                <c:formatCode>#,##0</c:formatCode>
                <c:ptCount val="4"/>
                <c:pt idx="0">
                  <c:v>12103</c:v>
                </c:pt>
                <c:pt idx="1">
                  <c:v>11736</c:v>
                </c:pt>
                <c:pt idx="2" formatCode="General">
                  <c:v>11674</c:v>
                </c:pt>
                <c:pt idx="3" formatCode="General">
                  <c:v>11092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86-4875-B76C-F5E237E94D65}"/>
            </c:ext>
          </c:extLst>
        </c:ser>
        <c:ser>
          <c:idx val="2"/>
          <c:order val="2"/>
          <c:tx>
            <c:strRef>
              <c:f>Lapas1!$D$39</c:f>
              <c:strCache>
                <c:ptCount val="1"/>
                <c:pt idx="0">
                  <c:v>Pagrindinio ugdymo programa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Lapas1!$A$44:$A$47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Lapas1!$D$44:$D$47</c:f>
              <c:numCache>
                <c:formatCode>General</c:formatCode>
                <c:ptCount val="4"/>
                <c:pt idx="0">
                  <c:v>16289</c:v>
                </c:pt>
                <c:pt idx="1">
                  <c:v>17048</c:v>
                </c:pt>
                <c:pt idx="2">
                  <c:v>17475</c:v>
                </c:pt>
                <c:pt idx="3">
                  <c:v>15914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86-4875-B76C-F5E237E94D65}"/>
            </c:ext>
          </c:extLst>
        </c:ser>
        <c:ser>
          <c:idx val="3"/>
          <c:order val="3"/>
          <c:tx>
            <c:strRef>
              <c:f>Lapas1!$E$39</c:f>
              <c:strCache>
                <c:ptCount val="1"/>
                <c:pt idx="0">
                  <c:v>Vidurinio ugdymo programa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Lapas1!$A$44:$A$47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Lapas1!$E$44:$E$47</c:f>
              <c:numCache>
                <c:formatCode>#,##0</c:formatCode>
                <c:ptCount val="4"/>
                <c:pt idx="0">
                  <c:v>4111</c:v>
                </c:pt>
                <c:pt idx="1">
                  <c:v>4196</c:v>
                </c:pt>
                <c:pt idx="2" formatCode="General">
                  <c:v>4202</c:v>
                </c:pt>
                <c:pt idx="3" formatCode="General">
                  <c:v>4119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86-4875-B76C-F5E237E94D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0013584"/>
        <c:axId val="335642136"/>
      </c:barChart>
      <c:catAx>
        <c:axId val="530013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35642136"/>
        <c:crosses val="autoZero"/>
        <c:auto val="1"/>
        <c:lblAlgn val="ctr"/>
        <c:lblOffset val="100"/>
        <c:noMultiLvlLbl val="0"/>
      </c:catAx>
      <c:valAx>
        <c:axId val="335642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30013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6350792"/>
              </p:ext>
            </p:extLst>
          </p:nvPr>
        </p:nvGraphicFramePr>
        <p:xfrm>
          <a:off x="1194955" y="197427"/>
          <a:ext cx="9663545" cy="5694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21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2026-02-24T09:14:35Z</dcterms:modified>
</cp:coreProperties>
</file>