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 dirty="0">
                <a:solidFill>
                  <a:schemeClr val="bg2">
                    <a:lumMod val="10000"/>
                  </a:schemeClr>
                </a:solidFill>
              </a:rPr>
              <a:t>34. Mokinių, besimokančių savivaldybės bendrojo ugdymo mokyklose pagal priešmokyklinio, pradinio, pagrindinio ir vidurinio</a:t>
            </a:r>
            <a:r>
              <a:rPr lang="lt-LT" sz="2000" b="1" baseline="0" dirty="0">
                <a:solidFill>
                  <a:schemeClr val="bg2">
                    <a:lumMod val="10000"/>
                  </a:schemeClr>
                </a:solidFill>
              </a:rPr>
              <a:t> ugdymo programas, skaičius</a:t>
            </a:r>
            <a:endParaRPr lang="lt-LT" sz="2000" b="1" dirty="0">
              <a:solidFill>
                <a:schemeClr val="bg2">
                  <a:lumMod val="10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8.3264748480240666E-2"/>
          <c:y val="0.27448994394439885"/>
          <c:w val="0.88193235223604138"/>
          <c:h val="0.616993601345764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Lapas1!$B$39</c:f>
              <c:strCache>
                <c:ptCount val="1"/>
                <c:pt idx="0">
                  <c:v>Priešmokyklinio ugdymo programa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Lapas1!$A$43:$A$46</c:f>
              <c:strCache>
                <c:ptCount val="4"/>
                <c:pt idx="0">
                  <c:v>2021-2022</c:v>
                </c:pt>
                <c:pt idx="1">
                  <c:v>2022-2023</c:v>
                </c:pt>
                <c:pt idx="2">
                  <c:v>2023-2024</c:v>
                </c:pt>
                <c:pt idx="3">
                  <c:v>2024-2025</c:v>
                </c:pt>
              </c:strCache>
            </c:strRef>
          </c:cat>
          <c:val>
            <c:numRef>
              <c:f>Lapas1!$B$43:$B$46</c:f>
              <c:numCache>
                <c:formatCode>#,##0</c:formatCode>
                <c:ptCount val="4"/>
                <c:pt idx="0">
                  <c:v>748</c:v>
                </c:pt>
                <c:pt idx="1">
                  <c:v>732</c:v>
                </c:pt>
                <c:pt idx="2">
                  <c:v>766</c:v>
                </c:pt>
                <c:pt idx="3">
                  <c:v>704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36-43BF-8DE2-D30425C3C496}"/>
            </c:ext>
          </c:extLst>
        </c:ser>
        <c:ser>
          <c:idx val="1"/>
          <c:order val="1"/>
          <c:tx>
            <c:strRef>
              <c:f>Lapas1!$C$39</c:f>
              <c:strCache>
                <c:ptCount val="1"/>
                <c:pt idx="0">
                  <c:v>Pradinio ugdymo programa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Lapas1!$A$43:$A$46</c:f>
              <c:strCache>
                <c:ptCount val="4"/>
                <c:pt idx="0">
                  <c:v>2021-2022</c:v>
                </c:pt>
                <c:pt idx="1">
                  <c:v>2022-2023</c:v>
                </c:pt>
                <c:pt idx="2">
                  <c:v>2023-2024</c:v>
                </c:pt>
                <c:pt idx="3">
                  <c:v>2024-2025</c:v>
                </c:pt>
              </c:strCache>
            </c:strRef>
          </c:cat>
          <c:val>
            <c:numRef>
              <c:f>Lapas1!$C$43:$C$46</c:f>
              <c:numCache>
                <c:formatCode>#,##0</c:formatCode>
                <c:ptCount val="4"/>
                <c:pt idx="0">
                  <c:v>11782</c:v>
                </c:pt>
                <c:pt idx="1">
                  <c:v>12103</c:v>
                </c:pt>
                <c:pt idx="2">
                  <c:v>11736</c:v>
                </c:pt>
                <c:pt idx="3" formatCode="General">
                  <c:v>11674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36-43BF-8DE2-D30425C3C496}"/>
            </c:ext>
          </c:extLst>
        </c:ser>
        <c:ser>
          <c:idx val="2"/>
          <c:order val="2"/>
          <c:tx>
            <c:strRef>
              <c:f>Lapas1!$D$39</c:f>
              <c:strCache>
                <c:ptCount val="1"/>
                <c:pt idx="0">
                  <c:v>Pagrindinio ugdymo programa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Lapas1!$A$43:$A$46</c:f>
              <c:strCache>
                <c:ptCount val="4"/>
                <c:pt idx="0">
                  <c:v>2021-2022</c:v>
                </c:pt>
                <c:pt idx="1">
                  <c:v>2022-2023</c:v>
                </c:pt>
                <c:pt idx="2">
                  <c:v>2023-2024</c:v>
                </c:pt>
                <c:pt idx="3">
                  <c:v>2024-2025</c:v>
                </c:pt>
              </c:strCache>
            </c:strRef>
          </c:cat>
          <c:val>
            <c:numRef>
              <c:f>Lapas1!$D$43:$D$46</c:f>
              <c:numCache>
                <c:formatCode>General</c:formatCode>
                <c:ptCount val="4"/>
                <c:pt idx="0">
                  <c:v>15383</c:v>
                </c:pt>
                <c:pt idx="1">
                  <c:v>16289</c:v>
                </c:pt>
                <c:pt idx="2">
                  <c:v>17048</c:v>
                </c:pt>
                <c:pt idx="3">
                  <c:v>17475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36-43BF-8DE2-D30425C3C496}"/>
            </c:ext>
          </c:extLst>
        </c:ser>
        <c:ser>
          <c:idx val="3"/>
          <c:order val="3"/>
          <c:tx>
            <c:strRef>
              <c:f>Lapas1!$E$39</c:f>
              <c:strCache>
                <c:ptCount val="1"/>
                <c:pt idx="0">
                  <c:v>Vidurinio ugdymo programa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00B0F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Lapas1!$A$43:$A$46</c:f>
              <c:strCache>
                <c:ptCount val="4"/>
                <c:pt idx="0">
                  <c:v>2021-2022</c:v>
                </c:pt>
                <c:pt idx="1">
                  <c:v>2022-2023</c:v>
                </c:pt>
                <c:pt idx="2">
                  <c:v>2023-2024</c:v>
                </c:pt>
                <c:pt idx="3">
                  <c:v>2024-2025</c:v>
                </c:pt>
              </c:strCache>
            </c:strRef>
          </c:cat>
          <c:val>
            <c:numRef>
              <c:f>Lapas1!$E$43:$E$46</c:f>
              <c:numCache>
                <c:formatCode>#,##0</c:formatCode>
                <c:ptCount val="4"/>
                <c:pt idx="0">
                  <c:v>3803</c:v>
                </c:pt>
                <c:pt idx="1">
                  <c:v>4111</c:v>
                </c:pt>
                <c:pt idx="2">
                  <c:v>4196</c:v>
                </c:pt>
                <c:pt idx="3" formatCode="General">
                  <c:v>4202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836-43BF-8DE2-D30425C3C4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30013584"/>
        <c:axId val="335642136"/>
      </c:barChart>
      <c:catAx>
        <c:axId val="5300135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35642136"/>
        <c:crosses val="autoZero"/>
        <c:auto val="1"/>
        <c:lblAlgn val="ctr"/>
        <c:lblOffset val="100"/>
        <c:noMultiLvlLbl val="0"/>
      </c:catAx>
      <c:valAx>
        <c:axId val="3356421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30013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26053C-ED83-B167-CCFB-A78C12A636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00000000-0008-0000-01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8657998"/>
              </p:ext>
            </p:extLst>
          </p:nvPr>
        </p:nvGraphicFramePr>
        <p:xfrm>
          <a:off x="1175657" y="186612"/>
          <a:ext cx="10394302" cy="57698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344764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2026</TotalTime>
  <Words>21</Words>
  <Application>Microsoft Office PowerPoint</Application>
  <PresentationFormat>Plačiaekranė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Open Sans</vt:lpstr>
      <vt:lpstr>Open Sans ExtraBold</vt:lpstr>
      <vt:lpstr>1_Office Theme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53</cp:revision>
  <dcterms:created xsi:type="dcterms:W3CDTF">2023-01-16T12:10:31Z</dcterms:created>
  <dcterms:modified xsi:type="dcterms:W3CDTF">2025-01-15T13:27:54Z</dcterms:modified>
</cp:coreProperties>
</file>