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58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34. Mokinių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besimokančių savivaldybės bendrojo ugdymo mokyklose pagal priešmokyklinio, pradinio, pagrindinio ir vidurinio</a:t>
            </a:r>
            <a:r>
              <a:rPr lang="lt-LT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ugdymo programas, skaičius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'[34.36 Pagal mokymo prgramas BU.xlsx]Lapas1'!$B$39</c:f>
              <c:strCache>
                <c:ptCount val="1"/>
                <c:pt idx="0">
                  <c:v>Priešmokyklinio ugdymo programa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'[34.36 Pagal mokymo prgramas BU.xlsx]Lapas1'!$A$40:$A$44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'[34.36 Pagal mokymo prgramas BU.xlsx]Lapas1'!$B$40:$B$44</c:f>
              <c:numCache>
                <c:formatCode>#,##0</c:formatCode>
                <c:ptCount val="5"/>
                <c:pt idx="0">
                  <c:v>747</c:v>
                </c:pt>
                <c:pt idx="1">
                  <c:v>698</c:v>
                </c:pt>
                <c:pt idx="2">
                  <c:v>713</c:v>
                </c:pt>
                <c:pt idx="3">
                  <c:v>748</c:v>
                </c:pt>
                <c:pt idx="4">
                  <c:v>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EB-4FAD-8BF8-BEC2E45C3A7F}"/>
            </c:ext>
          </c:extLst>
        </c:ser>
        <c:ser>
          <c:idx val="1"/>
          <c:order val="1"/>
          <c:tx>
            <c:strRef>
              <c:f>'[34.36 Pagal mokymo prgramas BU.xlsx]Lapas1'!$C$39</c:f>
              <c:strCache>
                <c:ptCount val="1"/>
                <c:pt idx="0">
                  <c:v>Pradinio ugdymo programa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'[34.36 Pagal mokymo prgramas BU.xlsx]Lapas1'!$A$40:$A$44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'[34.36 Pagal mokymo prgramas BU.xlsx]Lapas1'!$C$40:$C$44</c:f>
              <c:numCache>
                <c:formatCode>#,##0</c:formatCode>
                <c:ptCount val="5"/>
                <c:pt idx="0">
                  <c:v>12138</c:v>
                </c:pt>
                <c:pt idx="1">
                  <c:v>12391</c:v>
                </c:pt>
                <c:pt idx="2">
                  <c:v>12091</c:v>
                </c:pt>
                <c:pt idx="3">
                  <c:v>11782</c:v>
                </c:pt>
                <c:pt idx="4">
                  <c:v>12103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EB-4FAD-8BF8-BEC2E45C3A7F}"/>
            </c:ext>
          </c:extLst>
        </c:ser>
        <c:ser>
          <c:idx val="2"/>
          <c:order val="2"/>
          <c:tx>
            <c:strRef>
              <c:f>'[34.36 Pagal mokymo prgramas BU.xlsx]Lapas1'!$D$39</c:f>
              <c:strCache>
                <c:ptCount val="1"/>
                <c:pt idx="0">
                  <c:v>Pagrindinio ugdymo programa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'[34.36 Pagal mokymo prgramas BU.xlsx]Lapas1'!$A$40:$A$44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'[34.36 Pagal mokymo prgramas BU.xlsx]Lapas1'!$D$40:$D$44</c:f>
              <c:numCache>
                <c:formatCode>General</c:formatCode>
                <c:ptCount val="5"/>
                <c:pt idx="0">
                  <c:v>13461</c:v>
                </c:pt>
                <c:pt idx="1">
                  <c:v>13825</c:v>
                </c:pt>
                <c:pt idx="2">
                  <c:v>14689</c:v>
                </c:pt>
                <c:pt idx="3">
                  <c:v>15383</c:v>
                </c:pt>
                <c:pt idx="4">
                  <c:v>16289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EB-4FAD-8BF8-BEC2E45C3A7F}"/>
            </c:ext>
          </c:extLst>
        </c:ser>
        <c:ser>
          <c:idx val="3"/>
          <c:order val="3"/>
          <c:tx>
            <c:strRef>
              <c:f>'[34.36 Pagal mokymo prgramas BU.xlsx]Lapas1'!$E$39</c:f>
              <c:strCache>
                <c:ptCount val="1"/>
                <c:pt idx="0">
                  <c:v>Vidurinio ugdymo programa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'[34.36 Pagal mokymo prgramas BU.xlsx]Lapas1'!$A$40:$A$44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'[34.36 Pagal mokymo prgramas BU.xlsx]Lapas1'!$E$40:$E$44</c:f>
              <c:numCache>
                <c:formatCode>#,##0</c:formatCode>
                <c:ptCount val="5"/>
                <c:pt idx="0">
                  <c:v>3969</c:v>
                </c:pt>
                <c:pt idx="1">
                  <c:v>3848</c:v>
                </c:pt>
                <c:pt idx="2">
                  <c:v>3781</c:v>
                </c:pt>
                <c:pt idx="3">
                  <c:v>3803</c:v>
                </c:pt>
                <c:pt idx="4">
                  <c:v>4111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EB-4FAD-8BF8-BEC2E45C3A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30013584"/>
        <c:axId val="335642136"/>
      </c:barChart>
      <c:catAx>
        <c:axId val="530013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35642136"/>
        <c:crosses val="autoZero"/>
        <c:auto val="1"/>
        <c:lblAlgn val="ctr"/>
        <c:lblOffset val="100"/>
        <c:noMultiLvlLbl val="0"/>
      </c:catAx>
      <c:valAx>
        <c:axId val="3356421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30013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4682204"/>
              </p:ext>
            </p:extLst>
          </p:nvPr>
        </p:nvGraphicFramePr>
        <p:xfrm>
          <a:off x="633046" y="580292"/>
          <a:ext cx="8343899" cy="5345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1029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796</TotalTime>
  <Words>21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44</cp:revision>
  <dcterms:created xsi:type="dcterms:W3CDTF">2019-11-25T17:02:43Z</dcterms:created>
  <dcterms:modified xsi:type="dcterms:W3CDTF">2023-03-17T11:32:52Z</dcterms:modified>
</cp:coreProperties>
</file>