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59" r:id="rId2"/>
  </p:sldMasterIdLst>
  <p:sldIdLst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darbalapis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400" b="1"/>
              <a:t>Specialiųjų ugdymosi poreikių turinčių mokinių/vaikų</a:t>
            </a:r>
            <a:r>
              <a:rPr lang="lt-LT" sz="1400" b="1" baseline="0"/>
              <a:t> skaičius</a:t>
            </a:r>
            <a:endParaRPr lang="lt-LT" sz="1400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rodiklos'!$B$1</c:f>
              <c:strCache>
                <c:ptCount val="1"/>
                <c:pt idx="0">
                  <c:v>Specialiųjų ugdymosi poreikių turinčių mokinių skaičius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rodiklos'!$A$3:$A$7</c:f>
              <c:strCache>
                <c:ptCount val="5"/>
                <c:pt idx="0">
                  <c:v>2019-2020 m.m.</c:v>
                </c:pt>
                <c:pt idx="1">
                  <c:v>2020-2021 m.m.</c:v>
                </c:pt>
                <c:pt idx="2">
                  <c:v>2021-2022 m.m.</c:v>
                </c:pt>
                <c:pt idx="3">
                  <c:v>2022-2023 m.m.</c:v>
                </c:pt>
                <c:pt idx="4">
                  <c:v>2023-2024 m.m.</c:v>
                </c:pt>
              </c:strCache>
            </c:strRef>
          </c:cat>
          <c:val>
            <c:numRef>
              <c:f>'3 rodiklos'!$B$3:$B$7</c:f>
              <c:numCache>
                <c:formatCode>General</c:formatCode>
                <c:ptCount val="5"/>
                <c:pt idx="0">
                  <c:v>4022</c:v>
                </c:pt>
                <c:pt idx="1">
                  <c:v>4212</c:v>
                </c:pt>
                <c:pt idx="2">
                  <c:v>4358</c:v>
                </c:pt>
                <c:pt idx="3">
                  <c:v>4558</c:v>
                </c:pt>
                <c:pt idx="4">
                  <c:v>4805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19-4D43-94CC-536A4123720F}"/>
            </c:ext>
          </c:extLst>
        </c:ser>
        <c:ser>
          <c:idx val="1"/>
          <c:order val="1"/>
          <c:tx>
            <c:strRef>
              <c:f>'3 rodiklos'!$C$1</c:f>
              <c:strCache>
                <c:ptCount val="1"/>
                <c:pt idx="0">
                  <c:v>Specialiųjų ugdymosi poreikių turinčių vaikų skaičius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rodiklos'!$A$3:$A$7</c:f>
              <c:strCache>
                <c:ptCount val="5"/>
                <c:pt idx="0">
                  <c:v>2019-2020 m.m.</c:v>
                </c:pt>
                <c:pt idx="1">
                  <c:v>2020-2021 m.m.</c:v>
                </c:pt>
                <c:pt idx="2">
                  <c:v>2021-2022 m.m.</c:v>
                </c:pt>
                <c:pt idx="3">
                  <c:v>2022-2023 m.m.</c:v>
                </c:pt>
                <c:pt idx="4">
                  <c:v>2023-2024 m.m.</c:v>
                </c:pt>
              </c:strCache>
            </c:strRef>
          </c:cat>
          <c:val>
            <c:numRef>
              <c:f>'3 rodiklos'!$C$3:$C$7</c:f>
              <c:numCache>
                <c:formatCode>General</c:formatCode>
                <c:ptCount val="5"/>
                <c:pt idx="0">
                  <c:v>3426</c:v>
                </c:pt>
                <c:pt idx="1">
                  <c:v>3686</c:v>
                </c:pt>
                <c:pt idx="2">
                  <c:v>3654</c:v>
                </c:pt>
                <c:pt idx="3">
                  <c:v>3991</c:v>
                </c:pt>
                <c:pt idx="4">
                  <c:v>4001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19-4D43-94CC-536A412372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33516096"/>
        <c:axId val="333516752"/>
      </c:barChart>
      <c:catAx>
        <c:axId val="33351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3516752"/>
        <c:crosses val="autoZero"/>
        <c:auto val="1"/>
        <c:lblAlgn val="ctr"/>
        <c:lblOffset val="100"/>
        <c:noMultiLvlLbl val="0"/>
      </c:catAx>
      <c:valAx>
        <c:axId val="3335167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3351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sz="1400" b="1" i="0" baseline="0">
                <a:effectLst/>
              </a:rPr>
              <a:t>Specialiųjų ugdymosi poreikių mokinių/vaikų dalis nuo visų besimokančiųjų skaičiaus</a:t>
            </a:r>
            <a:endParaRPr lang="lt-LT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 rodiklos'!$B$11</c:f>
              <c:strCache>
                <c:ptCount val="1"/>
                <c:pt idx="0">
                  <c:v>Specialiųjų ugdymosi poreikių turinčių mokinių dalis nuo visų besimoančiųjų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rodiklos'!$A$12:$A$17</c:f>
              <c:strCache>
                <c:ptCount val="6"/>
                <c:pt idx="0">
                  <c:v>2018-2019 m.m.</c:v>
                </c:pt>
                <c:pt idx="1">
                  <c:v>2019-2020 m.m.</c:v>
                </c:pt>
                <c:pt idx="2">
                  <c:v>2020-2021 m.m.</c:v>
                </c:pt>
                <c:pt idx="3">
                  <c:v>2021-2022 m.m.</c:v>
                </c:pt>
                <c:pt idx="4">
                  <c:v>2022-2023 m.m.</c:v>
                </c:pt>
                <c:pt idx="5">
                  <c:v>2022-2023 m.m.</c:v>
                </c:pt>
              </c:strCache>
            </c:strRef>
          </c:cat>
          <c:val>
            <c:numRef>
              <c:f>'3 rodiklos'!$B$12:$B$17</c:f>
              <c:numCache>
                <c:formatCode>General</c:formatCode>
                <c:ptCount val="6"/>
                <c:pt idx="0">
                  <c:v>12.7</c:v>
                </c:pt>
                <c:pt idx="1">
                  <c:v>12.9</c:v>
                </c:pt>
                <c:pt idx="2">
                  <c:v>13.2</c:v>
                </c:pt>
                <c:pt idx="3">
                  <c:v>13.5</c:v>
                </c:pt>
                <c:pt idx="4">
                  <c:v>13.5</c:v>
                </c:pt>
                <c:pt idx="5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C1-4C4B-BFA0-61820E696194}"/>
            </c:ext>
          </c:extLst>
        </c:ser>
        <c:ser>
          <c:idx val="1"/>
          <c:order val="1"/>
          <c:tx>
            <c:strRef>
              <c:f>'3 rodiklos'!$C$11</c:f>
              <c:strCache>
                <c:ptCount val="1"/>
                <c:pt idx="0">
                  <c:v>Specialiųjų ugdymosi poreikių turinčių vaikų dalis nuo visų besimoančiųjų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'3 rodiklos'!$A$12:$A$17</c:f>
              <c:strCache>
                <c:ptCount val="6"/>
                <c:pt idx="0">
                  <c:v>2018-2019 m.m.</c:v>
                </c:pt>
                <c:pt idx="1">
                  <c:v>2019-2020 m.m.</c:v>
                </c:pt>
                <c:pt idx="2">
                  <c:v>2020-2021 m.m.</c:v>
                </c:pt>
                <c:pt idx="3">
                  <c:v>2021-2022 m.m.</c:v>
                </c:pt>
                <c:pt idx="4">
                  <c:v>2022-2023 m.m.</c:v>
                </c:pt>
                <c:pt idx="5">
                  <c:v>2022-2023 m.m.</c:v>
                </c:pt>
              </c:strCache>
            </c:strRef>
          </c:cat>
          <c:val>
            <c:numRef>
              <c:f>'3 rodiklos'!$C$12:$C$17</c:f>
              <c:numCache>
                <c:formatCode>General</c:formatCode>
                <c:ptCount val="6"/>
                <c:pt idx="0">
                  <c:v>27.1</c:v>
                </c:pt>
                <c:pt idx="1">
                  <c:v>24.4</c:v>
                </c:pt>
                <c:pt idx="2">
                  <c:v>26.7</c:v>
                </c:pt>
                <c:pt idx="3">
                  <c:v>26.8</c:v>
                </c:pt>
                <c:pt idx="4">
                  <c:v>28.9</c:v>
                </c:pt>
                <c:pt idx="5">
                  <c:v>29.8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2C1-4C4B-BFA0-61820E6961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157216"/>
        <c:axId val="442157872"/>
      </c:barChart>
      <c:catAx>
        <c:axId val="44215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157872"/>
        <c:crosses val="autoZero"/>
        <c:auto val="1"/>
        <c:lblAlgn val="ctr"/>
        <c:lblOffset val="100"/>
        <c:noMultiLvlLbl val="0"/>
      </c:catAx>
      <c:valAx>
        <c:axId val="44215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44215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4984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166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39869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0895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321487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7196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37131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6114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9576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26282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400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5966" y="2064106"/>
            <a:ext cx="7240069" cy="272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009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6641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185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87811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6681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29332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1382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695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8682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8360" y="1122363"/>
            <a:ext cx="10347960" cy="2306637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8360" y="3964268"/>
            <a:ext cx="10347960" cy="157379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772" y="5984037"/>
            <a:ext cx="792456" cy="607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0237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1291188" y="6437559"/>
            <a:ext cx="10191200" cy="28391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719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475" y="642938"/>
            <a:ext cx="9129714" cy="2786062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3894138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32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4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65126"/>
            <a:ext cx="10821988" cy="82307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681163"/>
            <a:ext cx="546417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05075"/>
            <a:ext cx="5464175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25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91767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846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733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1" r:id="rId2"/>
    <p:sldLayoutId id="2147483670" r:id="rId3"/>
    <p:sldLayoutId id="2147483658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36" userDrawn="1">
          <p15:clr>
            <a:srgbClr val="F26B43"/>
          </p15:clr>
        </p15:guide>
        <p15:guide id="3" pos="7312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6111317"/>
            <a:ext cx="12192000" cy="74668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801" y="275699"/>
            <a:ext cx="11060999" cy="8101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6802" y="1447800"/>
            <a:ext cx="11060998" cy="45670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6508" y="6307811"/>
            <a:ext cx="10161292" cy="351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400" b="1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068" y="6276815"/>
            <a:ext cx="539745" cy="413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238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227013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888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36">
          <p15:clr>
            <a:srgbClr val="F26B43"/>
          </p15:clr>
        </p15:guide>
        <p15:guide id="3" pos="7312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1312697"/>
              </p:ext>
            </p:extLst>
          </p:nvPr>
        </p:nvGraphicFramePr>
        <p:xfrm>
          <a:off x="2019993" y="1305098"/>
          <a:ext cx="7506392" cy="4414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019993" y="289435"/>
            <a:ext cx="7409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Specialiųjų ugdymosi poreikių turinčių vaikų ir mokinių skaičius savivaldybės švietimo įstaigose ir dalis lyginant su bendru besimokančiųjų skaičiumi</a:t>
            </a:r>
            <a:endParaRPr lang="lt-LT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8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198742"/>
              </p:ext>
            </p:extLst>
          </p:nvPr>
        </p:nvGraphicFramePr>
        <p:xfrm>
          <a:off x="2028306" y="124692"/>
          <a:ext cx="7897090" cy="5785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842720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B5A59C9A-F88A-42E6-9D3E-3C770322774C}"/>
    </a:ext>
  </a:extLst>
</a:theme>
</file>

<file path=ppt/theme/theme2.xml><?xml version="1.0" encoding="utf-8"?>
<a:theme xmlns:a="http://schemas.openxmlformats.org/drawingml/2006/main" name="1_Office Theme">
  <a:themeElements>
    <a:clrScheme name="Kaunas auga">
      <a:dk1>
        <a:srgbClr val="262626"/>
      </a:dk1>
      <a:lt1>
        <a:sysClr val="window" lastClr="FFFFFF"/>
      </a:lt1>
      <a:dk2>
        <a:srgbClr val="0054A5"/>
      </a:dk2>
      <a:lt2>
        <a:srgbClr val="E7E6E6"/>
      </a:lt2>
      <a:accent1>
        <a:srgbClr val="0054A5"/>
      </a:accent1>
      <a:accent2>
        <a:srgbClr val="00A875"/>
      </a:accent2>
      <a:accent3>
        <a:srgbClr val="7F7F7F"/>
      </a:accent3>
      <a:accent4>
        <a:srgbClr val="FCB813"/>
      </a:accent4>
      <a:accent5>
        <a:srgbClr val="EF566D"/>
      </a:accent5>
      <a:accent6>
        <a:srgbClr val="AEABAB"/>
      </a:accent6>
      <a:hlink>
        <a:srgbClr val="0054A5"/>
      </a:hlink>
      <a:folHlink>
        <a:srgbClr val="AEABAB"/>
      </a:folHlink>
    </a:clrScheme>
    <a:fontScheme name="Kaunas auga">
      <a:majorFont>
        <a:latin typeface="Open Sans ExtraBold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C2289B70-F49E-4FA6-ADBA-6FF4C5ADFA71}" vid="{CA4E0D3F-D234-4045-8A07-6D0DFAE36C3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35</Words>
  <Application>Microsoft Office PowerPoint</Application>
  <PresentationFormat>Plačiaekranė</PresentationFormat>
  <Paragraphs>3</Paragraphs>
  <Slides>2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2</vt:i4>
      </vt:variant>
    </vt:vector>
  </HeadingPairs>
  <TitlesOfParts>
    <vt:vector size="8" baseType="lpstr">
      <vt:lpstr>Arial</vt:lpstr>
      <vt:lpstr>Open Sans</vt:lpstr>
      <vt:lpstr>Open Sans ExtraBold</vt:lpstr>
      <vt:lpstr>Times New Roman</vt:lpstr>
      <vt:lpstr>Office Theme</vt:lpstr>
      <vt:lpstr>1_Office Theme</vt:lpstr>
      <vt:lpstr>„PowerPoint“ pateiktis</vt:lpstr>
      <vt:lpstr>„PowerPoint“ pateiktis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Egle</dc:creator>
  <cp:lastModifiedBy>Jolanta Ganusauskienė</cp:lastModifiedBy>
  <cp:revision>8</cp:revision>
  <dcterms:created xsi:type="dcterms:W3CDTF">2023-01-16T12:10:31Z</dcterms:created>
  <dcterms:modified xsi:type="dcterms:W3CDTF">2024-03-21T09:48:38Z</dcterms:modified>
</cp:coreProperties>
</file>