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  <p:sldId id="26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b="1">
                <a:solidFill>
                  <a:schemeClr val="tx1"/>
                </a:solidFill>
              </a:rPr>
              <a:t>Specialiųjų ugdymosi poreikių turinčių mokinių/vaikų</a:t>
            </a:r>
            <a:r>
              <a:rPr lang="lt-LT" b="1" baseline="0">
                <a:solidFill>
                  <a:schemeClr val="tx1"/>
                </a:solidFill>
              </a:rPr>
              <a:t> skaičius</a:t>
            </a:r>
            <a:endParaRPr lang="lt-LT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'3 rodiklos'!$B$1</c:f>
              <c:strCache>
                <c:ptCount val="1"/>
                <c:pt idx="0">
                  <c:v>Specialiųjų ugdymosi poreikių turinčių mokinių skaičius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 rodiklos'!$A$6:$A$9</c:f>
              <c:strCache>
                <c:ptCount val="4"/>
                <c:pt idx="0">
                  <c:v>2022-2023 m.m.</c:v>
                </c:pt>
                <c:pt idx="1">
                  <c:v>2023-2024 m.m.</c:v>
                </c:pt>
                <c:pt idx="2">
                  <c:v>2024-2025 m.m.</c:v>
                </c:pt>
                <c:pt idx="3">
                  <c:v>2025-2026 m.m.</c:v>
                </c:pt>
              </c:strCache>
            </c:strRef>
          </c:cat>
          <c:val>
            <c:numRef>
              <c:f>'3 rodiklos'!$B$6:$B$9</c:f>
              <c:numCache>
                <c:formatCode>General</c:formatCode>
                <c:ptCount val="4"/>
                <c:pt idx="0">
                  <c:v>4558</c:v>
                </c:pt>
                <c:pt idx="1">
                  <c:v>4805</c:v>
                </c:pt>
                <c:pt idx="2">
                  <c:v>4836</c:v>
                </c:pt>
                <c:pt idx="3">
                  <c:v>4644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8A-4E70-BA03-6D85E52609C1}"/>
            </c:ext>
          </c:extLst>
        </c:ser>
        <c:ser>
          <c:idx val="1"/>
          <c:order val="1"/>
          <c:tx>
            <c:strRef>
              <c:f>'3 rodiklos'!$C$1</c:f>
              <c:strCache>
                <c:ptCount val="1"/>
                <c:pt idx="0">
                  <c:v>Specialiųjų ugdymosi poreikių turinčių vaikų skaičius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 rodiklos'!$A$6:$A$9</c:f>
              <c:strCache>
                <c:ptCount val="4"/>
                <c:pt idx="0">
                  <c:v>2022-2023 m.m.</c:v>
                </c:pt>
                <c:pt idx="1">
                  <c:v>2023-2024 m.m.</c:v>
                </c:pt>
                <c:pt idx="2">
                  <c:v>2024-2025 m.m.</c:v>
                </c:pt>
                <c:pt idx="3">
                  <c:v>2025-2026 m.m.</c:v>
                </c:pt>
              </c:strCache>
            </c:strRef>
          </c:cat>
          <c:val>
            <c:numRef>
              <c:f>'3 rodiklos'!$C$6:$C$9</c:f>
              <c:numCache>
                <c:formatCode>General</c:formatCode>
                <c:ptCount val="4"/>
                <c:pt idx="0">
                  <c:v>3991</c:v>
                </c:pt>
                <c:pt idx="1">
                  <c:v>4001</c:v>
                </c:pt>
                <c:pt idx="2">
                  <c:v>4029</c:v>
                </c:pt>
                <c:pt idx="3">
                  <c:v>3796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8A-4E70-BA03-6D85E52609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3516096"/>
        <c:axId val="333516752"/>
      </c:barChart>
      <c:catAx>
        <c:axId val="333516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33516752"/>
        <c:crosses val="autoZero"/>
        <c:auto val="1"/>
        <c:lblAlgn val="ctr"/>
        <c:lblOffset val="100"/>
        <c:noMultiLvlLbl val="0"/>
      </c:catAx>
      <c:valAx>
        <c:axId val="333516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33516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1400" b="1" i="0" baseline="0">
                <a:solidFill>
                  <a:schemeClr val="tx1"/>
                </a:solidFill>
                <a:effectLst/>
              </a:rPr>
              <a:t>Specialiųjų ugdymosi poreikių mokinių/vaikų dalis nuo visų besimokančiųjų skaičiaus</a:t>
            </a:r>
            <a:endParaRPr lang="lt-LT" sz="1400" b="1">
              <a:solidFill>
                <a:schemeClr val="tx1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'3 rodiklos'!$B$11</c:f>
              <c:strCache>
                <c:ptCount val="1"/>
                <c:pt idx="0">
                  <c:v>Specialiųjų ugdymosi poreikių turinčių mokinių dalis nuo visų besimoančiųjų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 rodiklos'!$A$16:$A$19</c:f>
              <c:strCache>
                <c:ptCount val="4"/>
                <c:pt idx="0">
                  <c:v>2022-2023 m.m.</c:v>
                </c:pt>
                <c:pt idx="1">
                  <c:v>2023-2024 m.m.</c:v>
                </c:pt>
                <c:pt idx="2">
                  <c:v>2024-2025 m.m.</c:v>
                </c:pt>
                <c:pt idx="3">
                  <c:v>2025-2026 m.m.</c:v>
                </c:pt>
              </c:strCache>
            </c:strRef>
          </c:cat>
          <c:val>
            <c:numRef>
              <c:f>'3 rodiklos'!$B$16:$B$19</c:f>
              <c:numCache>
                <c:formatCode>General</c:formatCode>
                <c:ptCount val="4"/>
                <c:pt idx="0">
                  <c:v>13.5</c:v>
                </c:pt>
                <c:pt idx="1">
                  <c:v>14</c:v>
                </c:pt>
                <c:pt idx="2">
                  <c:v>14.1</c:v>
                </c:pt>
                <c:pt idx="3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99-4A21-8FB5-746D1FFEDA33}"/>
            </c:ext>
          </c:extLst>
        </c:ser>
        <c:ser>
          <c:idx val="1"/>
          <c:order val="1"/>
          <c:tx>
            <c:strRef>
              <c:f>'3 rodiklos'!$C$11</c:f>
              <c:strCache>
                <c:ptCount val="1"/>
                <c:pt idx="0">
                  <c:v>Specialiųjų ugdymosi poreikių turinčių vaikų dalis nuo visų besimoančiųjų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 rodiklos'!$A$16:$A$19</c:f>
              <c:strCache>
                <c:ptCount val="4"/>
                <c:pt idx="0">
                  <c:v>2022-2023 m.m.</c:v>
                </c:pt>
                <c:pt idx="1">
                  <c:v>2023-2024 m.m.</c:v>
                </c:pt>
                <c:pt idx="2">
                  <c:v>2024-2025 m.m.</c:v>
                </c:pt>
                <c:pt idx="3">
                  <c:v>2025-2026 m.m.</c:v>
                </c:pt>
              </c:strCache>
            </c:strRef>
          </c:cat>
          <c:val>
            <c:numRef>
              <c:f>'3 rodiklos'!$C$16:$C$19</c:f>
              <c:numCache>
                <c:formatCode>General</c:formatCode>
                <c:ptCount val="4"/>
                <c:pt idx="0">
                  <c:v>28.9</c:v>
                </c:pt>
                <c:pt idx="1">
                  <c:v>29.8</c:v>
                </c:pt>
                <c:pt idx="2">
                  <c:v>30.9</c:v>
                </c:pt>
                <c:pt idx="3">
                  <c:v>60.5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99-4A21-8FB5-746D1FFEDA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2157216"/>
        <c:axId val="442157872"/>
      </c:barChart>
      <c:catAx>
        <c:axId val="442157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42157872"/>
        <c:crosses val="autoZero"/>
        <c:auto val="1"/>
        <c:lblAlgn val="ctr"/>
        <c:lblOffset val="100"/>
        <c:noMultiLvlLbl val="0"/>
      </c:catAx>
      <c:valAx>
        <c:axId val="442157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42157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2291201"/>
              </p:ext>
            </p:extLst>
          </p:nvPr>
        </p:nvGraphicFramePr>
        <p:xfrm>
          <a:off x="1743074" y="1295401"/>
          <a:ext cx="8810625" cy="4695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976FC8D-4C6F-2143-0F6F-377396F9D527}"/>
              </a:ext>
            </a:extLst>
          </p:cNvPr>
          <p:cNvSpPr txBox="1"/>
          <p:nvPr/>
        </p:nvSpPr>
        <p:spPr>
          <a:xfrm>
            <a:off x="712199" y="161986"/>
            <a:ext cx="11078674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t-LT" sz="2000" b="1" dirty="0">
                <a:solidFill>
                  <a:schemeClr val="bg2">
                    <a:lumMod val="10000"/>
                  </a:schemeClr>
                </a:solidFill>
              </a:rPr>
              <a:t>3.</a:t>
            </a:r>
            <a:r>
              <a:rPr lang="lt-LT" dirty="0"/>
              <a:t> </a:t>
            </a:r>
            <a:r>
              <a:rPr lang="lt-LT" sz="2000" b="1" dirty="0"/>
              <a:t>Specialiųjų ugdymosi poreikių turinčių vaikų ir mokinių skaičius</a:t>
            </a:r>
          </a:p>
          <a:p>
            <a:pPr algn="ctr"/>
            <a:r>
              <a:rPr lang="lt-LT" sz="2000" b="1" dirty="0"/>
              <a:t> savivaldybės švietimo įstaigose ir dalis lyginant su bendru besimokančiųjų skaičiumi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AC25F-022E-A506-3450-E028DB702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0634314"/>
              </p:ext>
            </p:extLst>
          </p:nvPr>
        </p:nvGraphicFramePr>
        <p:xfrm>
          <a:off x="1743074" y="161925"/>
          <a:ext cx="8791575" cy="5867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4138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40</Words>
  <Application>Microsoft Office PowerPoint</Application>
  <PresentationFormat>Plačiaekranė</PresentationFormat>
  <Paragraphs>4</Paragraphs>
  <Slides>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2</vt:i4>
      </vt:variant>
    </vt:vector>
  </HeadingPairs>
  <TitlesOfParts>
    <vt:vector size="7" baseType="lpstr">
      <vt:lpstr>Arial</vt:lpstr>
      <vt:lpstr>Open Sans</vt:lpstr>
      <vt:lpstr>Open Sans ExtraBold</vt:lpstr>
      <vt:lpstr>Office Theme</vt:lpstr>
      <vt:lpstr>1_Office Theme</vt:lpstr>
      <vt:lpstr>„PowerPoint“ pateiktis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21</cp:revision>
  <dcterms:created xsi:type="dcterms:W3CDTF">2023-01-16T12:10:31Z</dcterms:created>
  <dcterms:modified xsi:type="dcterms:W3CDTF">2026-02-27T11:52:21Z</dcterms:modified>
</cp:coreProperties>
</file>