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5" r:id="rId2"/>
    <p:sldId id="274" r:id="rId3"/>
    <p:sldId id="27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800" b="1">
                <a:solidFill>
                  <a:schemeClr val="bg2">
                    <a:lumMod val="10000"/>
                  </a:schemeClr>
                </a:solidFill>
              </a:rPr>
              <a:t>Specialiųjų ugdymosi poreikių turinčių mokinių/vaikų</a:t>
            </a:r>
            <a:r>
              <a:rPr lang="lt-LT" sz="1800" b="1" baseline="0">
                <a:solidFill>
                  <a:schemeClr val="bg2">
                    <a:lumMod val="10000"/>
                  </a:schemeClr>
                </a:solidFill>
              </a:rPr>
              <a:t> skaičius</a:t>
            </a:r>
            <a:endParaRPr lang="lt-LT" sz="18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'3 rodiklos'!$B$1</c:f>
              <c:strCache>
                <c:ptCount val="1"/>
                <c:pt idx="0">
                  <c:v>Specialiųjų ugdymosi poreikių turinčių mokinių skaičius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rodiklos'!$A$4:$A$8</c:f>
              <c:strCache>
                <c:ptCount val="5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  <c:pt idx="3">
                  <c:v>2023-2024 m.m.</c:v>
                </c:pt>
                <c:pt idx="4">
                  <c:v>2024-2025 m.m.</c:v>
                </c:pt>
              </c:strCache>
            </c:strRef>
          </c:cat>
          <c:val>
            <c:numRef>
              <c:f>'3 rodiklos'!$B$4:$B$8</c:f>
              <c:numCache>
                <c:formatCode>General</c:formatCode>
                <c:ptCount val="5"/>
                <c:pt idx="0">
                  <c:v>4212</c:v>
                </c:pt>
                <c:pt idx="1">
                  <c:v>4358</c:v>
                </c:pt>
                <c:pt idx="2">
                  <c:v>4558</c:v>
                </c:pt>
                <c:pt idx="3">
                  <c:v>4805</c:v>
                </c:pt>
                <c:pt idx="4">
                  <c:v>4836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3-406A-893D-3C15C0384C49}"/>
            </c:ext>
          </c:extLst>
        </c:ser>
        <c:ser>
          <c:idx val="1"/>
          <c:order val="1"/>
          <c:tx>
            <c:strRef>
              <c:f>'3 rodiklos'!$C$1</c:f>
              <c:strCache>
                <c:ptCount val="1"/>
                <c:pt idx="0">
                  <c:v>Specialiųjų ugdymosi poreikių turinčių vaikų skaičius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rodiklos'!$A$4:$A$8</c:f>
              <c:strCache>
                <c:ptCount val="5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  <c:pt idx="3">
                  <c:v>2023-2024 m.m.</c:v>
                </c:pt>
                <c:pt idx="4">
                  <c:v>2024-2025 m.m.</c:v>
                </c:pt>
              </c:strCache>
            </c:strRef>
          </c:cat>
          <c:val>
            <c:numRef>
              <c:f>'3 rodiklos'!$C$4:$C$8</c:f>
              <c:numCache>
                <c:formatCode>General</c:formatCode>
                <c:ptCount val="5"/>
                <c:pt idx="0">
                  <c:v>3686</c:v>
                </c:pt>
                <c:pt idx="1">
                  <c:v>3654</c:v>
                </c:pt>
                <c:pt idx="2">
                  <c:v>3991</c:v>
                </c:pt>
                <c:pt idx="3">
                  <c:v>4001</c:v>
                </c:pt>
                <c:pt idx="4">
                  <c:v>4029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3-406A-893D-3C15C0384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3516096"/>
        <c:axId val="333516752"/>
      </c:barChart>
      <c:catAx>
        <c:axId val="33351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3516752"/>
        <c:crosses val="autoZero"/>
        <c:auto val="1"/>
        <c:lblAlgn val="ctr"/>
        <c:lblOffset val="100"/>
        <c:noMultiLvlLbl val="0"/>
      </c:catAx>
      <c:valAx>
        <c:axId val="33351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351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800" b="1" i="0" baseline="0" dirty="0">
                <a:solidFill>
                  <a:schemeClr val="bg2">
                    <a:lumMod val="10000"/>
                  </a:schemeClr>
                </a:solidFill>
                <a:effectLst/>
              </a:rPr>
              <a:t>Specialiųjų ugdymosi poreikių mokinių/vaikų dalis nuo visų besimokančiųjų skaičiaus</a:t>
            </a:r>
            <a:endParaRPr lang="lt-LT" dirty="0">
              <a:solidFill>
                <a:schemeClr val="bg2">
                  <a:lumMod val="1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'3 rodiklos'!$B$11</c:f>
              <c:strCache>
                <c:ptCount val="1"/>
                <c:pt idx="0">
                  <c:v>Specialiųjų ugdymosi poreikių turinčių mokinių dalis nuo visų besimoančiųjų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rodiklos'!$A$14:$A$18</c:f>
              <c:strCache>
                <c:ptCount val="5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  <c:pt idx="3">
                  <c:v>2023-2024 m.m.</c:v>
                </c:pt>
                <c:pt idx="4">
                  <c:v>2024-2025 m.m.</c:v>
                </c:pt>
              </c:strCache>
            </c:strRef>
          </c:cat>
          <c:val>
            <c:numRef>
              <c:f>'3 rodiklos'!$B$14:$B$18</c:f>
              <c:numCache>
                <c:formatCode>General</c:formatCode>
                <c:ptCount val="5"/>
                <c:pt idx="0">
                  <c:v>13.2</c:v>
                </c:pt>
                <c:pt idx="1">
                  <c:v>13.5</c:v>
                </c:pt>
                <c:pt idx="2">
                  <c:v>13.5</c:v>
                </c:pt>
                <c:pt idx="3">
                  <c:v>14</c:v>
                </c:pt>
                <c:pt idx="4">
                  <c:v>14.06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C8-4BD5-8BAB-79A3B066C167}"/>
            </c:ext>
          </c:extLst>
        </c:ser>
        <c:ser>
          <c:idx val="1"/>
          <c:order val="1"/>
          <c:tx>
            <c:strRef>
              <c:f>'3 rodiklos'!$C$11</c:f>
              <c:strCache>
                <c:ptCount val="1"/>
                <c:pt idx="0">
                  <c:v>Specialiųjų ugdymosi poreikių turinčių vaikų dalis nuo visų besimoančiųjų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rodiklos'!$A$14:$A$18</c:f>
              <c:strCache>
                <c:ptCount val="5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  <c:pt idx="3">
                  <c:v>2023-2024 m.m.</c:v>
                </c:pt>
                <c:pt idx="4">
                  <c:v>2024-2025 m.m.</c:v>
                </c:pt>
              </c:strCache>
            </c:strRef>
          </c:cat>
          <c:val>
            <c:numRef>
              <c:f>'3 rodiklos'!$C$14:$C$18</c:f>
              <c:numCache>
                <c:formatCode>General</c:formatCode>
                <c:ptCount val="5"/>
                <c:pt idx="0">
                  <c:v>26.7</c:v>
                </c:pt>
                <c:pt idx="1">
                  <c:v>26.8</c:v>
                </c:pt>
                <c:pt idx="2">
                  <c:v>28.9</c:v>
                </c:pt>
                <c:pt idx="3">
                  <c:v>29.8</c:v>
                </c:pt>
                <c:pt idx="4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C8-4BD5-8BAB-79A3B066C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2157216"/>
        <c:axId val="442157872"/>
      </c:barChart>
      <c:catAx>
        <c:axId val="44215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2157872"/>
        <c:crosses val="autoZero"/>
        <c:auto val="1"/>
        <c:lblAlgn val="ctr"/>
        <c:lblOffset val="100"/>
        <c:noMultiLvlLbl val="0"/>
      </c:catAx>
      <c:valAx>
        <c:axId val="44215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215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lt-LT" sz="1800" b="1" dirty="0">
                <a:solidFill>
                  <a:schemeClr val="bg2">
                    <a:lumMod val="10000"/>
                  </a:schemeClr>
                </a:solidFill>
              </a:rPr>
              <a:t>Negalią turinčių mokinių dalis nuo mokinių, turinčių specialiųjų ugdymosi poreikių, ugdomų integruotai bendrosios paskirties mokyklose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Page1_1!$B$4:$D$4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Page1_1!$B$5:$D$5</c:f>
              <c:numCache>
                <c:formatCode>#\ ##0.00;\-#\ ##0.00;\0\,\0\0</c:formatCode>
                <c:ptCount val="3"/>
                <c:pt idx="0">
                  <c:v>8.27</c:v>
                </c:pt>
                <c:pt idx="1">
                  <c:v>9.3000000000000007</c:v>
                </c:pt>
                <c:pt idx="2">
                  <c:v>9.48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06-427A-9A15-AD9AFB340A5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Page1_1!$B$4:$D$4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Page1_1!$B$6:$D$6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0C06-427A-9A15-AD9AFB340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5169135"/>
        <c:axId val="215170095"/>
      </c:barChart>
      <c:catAx>
        <c:axId val="2151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15170095"/>
        <c:crosses val="autoZero"/>
        <c:auto val="1"/>
        <c:lblAlgn val="ctr"/>
        <c:lblOffset val="100"/>
        <c:noMultiLvlLbl val="0"/>
      </c:catAx>
      <c:valAx>
        <c:axId val="215170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151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20C646-9C00-262C-752F-D8844948B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170855"/>
              </p:ext>
            </p:extLst>
          </p:nvPr>
        </p:nvGraphicFramePr>
        <p:xfrm>
          <a:off x="2709017" y="1085316"/>
          <a:ext cx="7904860" cy="496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915E4AD-D7E3-F7CB-7FF7-3A8F1BC12649}"/>
              </a:ext>
            </a:extLst>
          </p:cNvPr>
          <p:cNvSpPr txBox="1"/>
          <p:nvPr/>
        </p:nvSpPr>
        <p:spPr>
          <a:xfrm>
            <a:off x="254999" y="161986"/>
            <a:ext cx="1107867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3.</a:t>
            </a:r>
            <a:r>
              <a:rPr lang="lt-LT" dirty="0"/>
              <a:t> </a:t>
            </a:r>
            <a:r>
              <a:rPr lang="lt-LT" sz="2000" b="1" dirty="0"/>
              <a:t>Specialiųjų ugdymosi poreikių turinčių vaikų ir mokinių skaičius</a:t>
            </a:r>
          </a:p>
          <a:p>
            <a:pPr algn="ctr"/>
            <a:r>
              <a:rPr lang="lt-LT" sz="2000" b="1" dirty="0"/>
              <a:t> savivaldybės švietimo įstaigose ir dalis lyginant su bendru besimokančiųjų skaičiumi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5378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411369"/>
              </p:ext>
            </p:extLst>
          </p:nvPr>
        </p:nvGraphicFramePr>
        <p:xfrm>
          <a:off x="2333002" y="564022"/>
          <a:ext cx="7622848" cy="5306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CFEAE-705D-0F8E-6E3B-4D675FDE5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8B593B6-3867-59DE-C76D-E1156603D3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181590"/>
              </p:ext>
            </p:extLst>
          </p:nvPr>
        </p:nvGraphicFramePr>
        <p:xfrm>
          <a:off x="2319867" y="457200"/>
          <a:ext cx="8661400" cy="5503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8442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58</Words>
  <Application>Microsoft Office PowerPoint</Application>
  <PresentationFormat>Plačiaekranė</PresentationFormat>
  <Paragraphs>5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7" baseType="lpstr">
      <vt:lpstr>Arial</vt:lpstr>
      <vt:lpstr>Open Sans</vt:lpstr>
      <vt:lpstr>Open Sans ExtraBold</vt:lpstr>
      <vt:lpstr>1_Office Theme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2025-01-31T12:46:18Z</dcterms:modified>
</cp:coreProperties>
</file>