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7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CCCCFF"/>
    <a:srgbClr val="CC66FF"/>
    <a:srgbClr val="99CC00"/>
    <a:srgbClr val="99FF33"/>
    <a:srgbClr val="808000"/>
    <a:srgbClr val="0080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6" autoAdjust="0"/>
    <p:restoredTop sz="94674"/>
  </p:normalViewPr>
  <p:slideViewPr>
    <p:cSldViewPr snapToGrid="0" snapToObjects="1">
      <p:cViewPr varScale="1">
        <p:scale>
          <a:sx n="109" d="100"/>
          <a:sy n="109" d="100"/>
        </p:scale>
        <p:origin x="1416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Specialiųjų ugdymosi poreikių turinčių mokinių/vaikų</a:t>
            </a:r>
            <a:r>
              <a:rPr lang="lt-LT" sz="14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skaičius</a:t>
            </a:r>
            <a:endParaRPr lang="lt-LT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plotArea>
      <c:layout>
        <c:manualLayout>
          <c:layoutTarget val="inner"/>
          <c:xMode val="edge"/>
          <c:yMode val="edge"/>
          <c:x val="5.609790675427704E-2"/>
          <c:y val="9.2022274343662433E-2"/>
          <c:w val="0.92525316224196197"/>
          <c:h val="0.756855888929298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'[3.SUP.xlsx]3 rodiklos'!$B$1</c:f>
              <c:strCache>
                <c:ptCount val="1"/>
                <c:pt idx="0">
                  <c:v>Specialiųjų ugdymosi poreikių turinčių mokinių skaičius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'[3.SUP.xlsx]3 rodiklos'!$A$2:$A$6</c:f>
              <c:strCache>
                <c:ptCount val="5"/>
                <c:pt idx="0">
                  <c:v>2018-2019 m.m.</c:v>
                </c:pt>
                <c:pt idx="1">
                  <c:v>2019-2020 m.m.</c:v>
                </c:pt>
                <c:pt idx="2">
                  <c:v>2020-2021 m.m.</c:v>
                </c:pt>
                <c:pt idx="3">
                  <c:v>2021-2022 m.m.</c:v>
                </c:pt>
                <c:pt idx="4">
                  <c:v>2022-2023 m.m.</c:v>
                </c:pt>
              </c:strCache>
            </c:strRef>
          </c:cat>
          <c:val>
            <c:numRef>
              <c:f>'[3.SUP.xlsx]3 rodiklos'!$B$2:$B$6</c:f>
              <c:numCache>
                <c:formatCode>General</c:formatCode>
                <c:ptCount val="5"/>
                <c:pt idx="0">
                  <c:v>3907</c:v>
                </c:pt>
                <c:pt idx="1">
                  <c:v>4022</c:v>
                </c:pt>
                <c:pt idx="2">
                  <c:v>4212</c:v>
                </c:pt>
                <c:pt idx="3">
                  <c:v>4358</c:v>
                </c:pt>
                <c:pt idx="4">
                  <c:v>4558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E-4BD5-BC68-EA48159836EC}"/>
            </c:ext>
          </c:extLst>
        </c:ser>
        <c:ser>
          <c:idx val="1"/>
          <c:order val="1"/>
          <c:tx>
            <c:strRef>
              <c:f>'[3.SUP.xlsx]3 rodiklos'!$C$1</c:f>
              <c:strCache>
                <c:ptCount val="1"/>
                <c:pt idx="0">
                  <c:v>Specialiųjų ugdymosi poreikių turinčių vaikų skaičius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'[3.SUP.xlsx]3 rodiklos'!$A$2:$A$6</c:f>
              <c:strCache>
                <c:ptCount val="5"/>
                <c:pt idx="0">
                  <c:v>2018-2019 m.m.</c:v>
                </c:pt>
                <c:pt idx="1">
                  <c:v>2019-2020 m.m.</c:v>
                </c:pt>
                <c:pt idx="2">
                  <c:v>2020-2021 m.m.</c:v>
                </c:pt>
                <c:pt idx="3">
                  <c:v>2021-2022 m.m.</c:v>
                </c:pt>
                <c:pt idx="4">
                  <c:v>2022-2023 m.m.</c:v>
                </c:pt>
              </c:strCache>
            </c:strRef>
          </c:cat>
          <c:val>
            <c:numRef>
              <c:f>'[3.SUP.xlsx]3 rodiklos'!$C$2:$C$6</c:f>
              <c:numCache>
                <c:formatCode>General</c:formatCode>
                <c:ptCount val="5"/>
                <c:pt idx="0">
                  <c:v>3834</c:v>
                </c:pt>
                <c:pt idx="1">
                  <c:v>3426</c:v>
                </c:pt>
                <c:pt idx="2">
                  <c:v>3686</c:v>
                </c:pt>
                <c:pt idx="3">
                  <c:v>3654</c:v>
                </c:pt>
                <c:pt idx="4">
                  <c:v>3991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C1E-4BD5-BC68-EA4815983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3516096"/>
        <c:axId val="333516752"/>
      </c:barChart>
      <c:catAx>
        <c:axId val="333516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3516752"/>
        <c:crosses val="autoZero"/>
        <c:auto val="1"/>
        <c:lblAlgn val="ctr"/>
        <c:lblOffset val="100"/>
        <c:noMultiLvlLbl val="0"/>
      </c:catAx>
      <c:valAx>
        <c:axId val="333516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333516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Specialiųjų ugdymosi poreikių</a:t>
            </a:r>
            <a:r>
              <a:rPr lang="lt-LT" sz="2000" b="1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mokinių/vaikų dalis nuo visų besimokančiųjų skaičiaus</a:t>
            </a:r>
            <a:endParaRPr lang="lt-LT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'[3.SUP.xlsx]3 rodiklos'!$B$11</c:f>
              <c:strCache>
                <c:ptCount val="1"/>
                <c:pt idx="0">
                  <c:v>Specialiųjų ugdymosi poreikių turinčių mokinių dalis nuo visų besimoančiųjų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'[3.SUP.xlsx]3 rodiklos'!$A$12:$A$16</c:f>
              <c:strCache>
                <c:ptCount val="5"/>
                <c:pt idx="0">
                  <c:v>2018-2019 m.m.</c:v>
                </c:pt>
                <c:pt idx="1">
                  <c:v>2019-2020 m.m.</c:v>
                </c:pt>
                <c:pt idx="2">
                  <c:v>2020-2021 m.m.</c:v>
                </c:pt>
                <c:pt idx="3">
                  <c:v>2021-2022 m.m.</c:v>
                </c:pt>
                <c:pt idx="4">
                  <c:v>2022-2023 m.m.</c:v>
                </c:pt>
              </c:strCache>
            </c:strRef>
          </c:cat>
          <c:val>
            <c:numRef>
              <c:f>'[3.SUP.xlsx]3 rodiklos'!$B$12:$B$16</c:f>
              <c:numCache>
                <c:formatCode>General</c:formatCode>
                <c:ptCount val="5"/>
                <c:pt idx="0">
                  <c:v>12.7</c:v>
                </c:pt>
                <c:pt idx="1">
                  <c:v>12.9</c:v>
                </c:pt>
                <c:pt idx="2">
                  <c:v>13.2</c:v>
                </c:pt>
                <c:pt idx="3">
                  <c:v>13.5</c:v>
                </c:pt>
                <c:pt idx="4">
                  <c:v>13.5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8C-42D3-9587-8305A91CA87F}"/>
            </c:ext>
          </c:extLst>
        </c:ser>
        <c:ser>
          <c:idx val="1"/>
          <c:order val="1"/>
          <c:tx>
            <c:strRef>
              <c:f>'[3.SUP.xlsx]3 rodiklos'!$C$11</c:f>
              <c:strCache>
                <c:ptCount val="1"/>
                <c:pt idx="0">
                  <c:v>Specialiųjų ugdymosi poreikių turinčių vaikų dalis nuo visų besimoančiųjų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'[3.SUP.xlsx]3 rodiklos'!$A$12:$A$16</c:f>
              <c:strCache>
                <c:ptCount val="5"/>
                <c:pt idx="0">
                  <c:v>2018-2019 m.m.</c:v>
                </c:pt>
                <c:pt idx="1">
                  <c:v>2019-2020 m.m.</c:v>
                </c:pt>
                <c:pt idx="2">
                  <c:v>2020-2021 m.m.</c:v>
                </c:pt>
                <c:pt idx="3">
                  <c:v>2021-2022 m.m.</c:v>
                </c:pt>
                <c:pt idx="4">
                  <c:v>2022-2023 m.m.</c:v>
                </c:pt>
              </c:strCache>
            </c:strRef>
          </c:cat>
          <c:val>
            <c:numRef>
              <c:f>'[3.SUP.xlsx]3 rodiklos'!$C$12:$C$16</c:f>
              <c:numCache>
                <c:formatCode>General</c:formatCode>
                <c:ptCount val="5"/>
                <c:pt idx="0">
                  <c:v>27.1</c:v>
                </c:pt>
                <c:pt idx="1">
                  <c:v>24.4</c:v>
                </c:pt>
                <c:pt idx="2">
                  <c:v>26.7</c:v>
                </c:pt>
                <c:pt idx="3">
                  <c:v>26.8</c:v>
                </c:pt>
                <c:pt idx="4">
                  <c:v>28.9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8C-42D3-9587-8305A91CA8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01569856"/>
        <c:axId val="501568216"/>
      </c:barChart>
      <c:catAx>
        <c:axId val="501569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1568216"/>
        <c:crosses val="autoZero"/>
        <c:auto val="1"/>
        <c:lblAlgn val="ctr"/>
        <c:lblOffset val="100"/>
        <c:noMultiLvlLbl val="0"/>
      </c:catAx>
      <c:valAx>
        <c:axId val="501568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501569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98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411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9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58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01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45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03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721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345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03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44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25401-3F06-7145-AC57-980E761BCAC4}" type="datetimeFigureOut">
              <a:rPr lang="en-US" smtClean="0"/>
              <a:t>3/17/2023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76C-DDF1-1F42-B0FE-CB12AC4EB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4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4355" y="474785"/>
            <a:ext cx="7409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Specialiųjų ugdymosi poreikių turinčių vaikų ir mokinių skaičius savivaldybės švietimo įstaigose ir dalis lyginant su bendru besimokančiųjų skaičiumi</a:t>
            </a:r>
            <a:endParaRPr lang="lt-LT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Diagrama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7177801"/>
              </p:ext>
            </p:extLst>
          </p:nvPr>
        </p:nvGraphicFramePr>
        <p:xfrm>
          <a:off x="931985" y="1581149"/>
          <a:ext cx="7491046" cy="4292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15260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5948783"/>
              </p:ext>
            </p:extLst>
          </p:nvPr>
        </p:nvGraphicFramePr>
        <p:xfrm>
          <a:off x="729763" y="1081454"/>
          <a:ext cx="8053752" cy="4870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102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799</TotalTime>
  <Words>35</Words>
  <Application>Microsoft Office PowerPoint</Application>
  <PresentationFormat>Demonstracija ekrane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Jolanta Ganusauskienė</cp:lastModifiedBy>
  <cp:revision>45</cp:revision>
  <dcterms:created xsi:type="dcterms:W3CDTF">2019-11-25T17:02:43Z</dcterms:created>
  <dcterms:modified xsi:type="dcterms:W3CDTF">2023-03-17T09:34:10Z</dcterms:modified>
</cp:coreProperties>
</file>