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Specialiųjų ugdymosi poreikių turinčių mokinių/vaikų</a:t>
            </a:r>
            <a:r>
              <a:rPr lang="lt-LT" sz="1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skaičius</a:t>
            </a:r>
            <a:endParaRPr lang="lt-L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609790675427704E-2"/>
          <c:y val="9.2022274343662433E-2"/>
          <c:w val="0.92525316224196197"/>
          <c:h val="0.75685588892929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'[3.SUP.xlsx]3 rodiklos'!$B$1</c:f>
              <c:strCache>
                <c:ptCount val="1"/>
                <c:pt idx="0">
                  <c:v>Specialiųjų ugdymosi poreikių turinčių mokinių skaičius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'[3.SUP.xlsx]3 rodiklos'!$A$2:$A$6</c:f>
              <c:strCache>
                <c:ptCount val="5"/>
                <c:pt idx="0">
                  <c:v>2018-2019 m.m.</c:v>
                </c:pt>
                <c:pt idx="1">
                  <c:v>2019-2020 m.m.</c:v>
                </c:pt>
                <c:pt idx="2">
                  <c:v>2020-2021 m.m.</c:v>
                </c:pt>
                <c:pt idx="3">
                  <c:v>2021-2022 m.m.</c:v>
                </c:pt>
                <c:pt idx="4">
                  <c:v>2022-2023 m.m.</c:v>
                </c:pt>
              </c:strCache>
            </c:strRef>
          </c:cat>
          <c:val>
            <c:numRef>
              <c:f>'[3.SUP.xlsx]3 rodiklos'!$B$2:$B$6</c:f>
              <c:numCache>
                <c:formatCode>General</c:formatCode>
                <c:ptCount val="5"/>
                <c:pt idx="0">
                  <c:v>3907</c:v>
                </c:pt>
                <c:pt idx="1">
                  <c:v>4022</c:v>
                </c:pt>
                <c:pt idx="2">
                  <c:v>4212</c:v>
                </c:pt>
                <c:pt idx="3">
                  <c:v>4358</c:v>
                </c:pt>
                <c:pt idx="4">
                  <c:v>4558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E-4BD5-BC68-EA48159836EC}"/>
            </c:ext>
          </c:extLst>
        </c:ser>
        <c:ser>
          <c:idx val="1"/>
          <c:order val="1"/>
          <c:tx>
            <c:strRef>
              <c:f>'[3.SUP.xlsx]3 rodiklos'!$C$1</c:f>
              <c:strCache>
                <c:ptCount val="1"/>
                <c:pt idx="0">
                  <c:v>Specialiųjų ugdymosi poreikių turinčių vaikų skaičius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'[3.SUP.xlsx]3 rodiklos'!$A$2:$A$6</c:f>
              <c:strCache>
                <c:ptCount val="5"/>
                <c:pt idx="0">
                  <c:v>2018-2019 m.m.</c:v>
                </c:pt>
                <c:pt idx="1">
                  <c:v>2019-2020 m.m.</c:v>
                </c:pt>
                <c:pt idx="2">
                  <c:v>2020-2021 m.m.</c:v>
                </c:pt>
                <c:pt idx="3">
                  <c:v>2021-2022 m.m.</c:v>
                </c:pt>
                <c:pt idx="4">
                  <c:v>2022-2023 m.m.</c:v>
                </c:pt>
              </c:strCache>
            </c:strRef>
          </c:cat>
          <c:val>
            <c:numRef>
              <c:f>'[3.SUP.xlsx]3 rodiklos'!$C$2:$C$6</c:f>
              <c:numCache>
                <c:formatCode>General</c:formatCode>
                <c:ptCount val="5"/>
                <c:pt idx="0">
                  <c:v>3834</c:v>
                </c:pt>
                <c:pt idx="1">
                  <c:v>3426</c:v>
                </c:pt>
                <c:pt idx="2">
                  <c:v>3686</c:v>
                </c:pt>
                <c:pt idx="3">
                  <c:v>3654</c:v>
                </c:pt>
                <c:pt idx="4">
                  <c:v>3991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1E-4BD5-BC68-EA4815983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3516096"/>
        <c:axId val="333516752"/>
      </c:barChart>
      <c:catAx>
        <c:axId val="33351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3516752"/>
        <c:crosses val="autoZero"/>
        <c:auto val="1"/>
        <c:lblAlgn val="ctr"/>
        <c:lblOffset val="100"/>
        <c:noMultiLvlLbl val="0"/>
      </c:catAx>
      <c:valAx>
        <c:axId val="33351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351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Specialiųjų ugdymosi poreikių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mokinių/vaikų dalis nuo visų besimokančiųjų skaičiaus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'[3.SUP.xlsx]3 rodiklos'!$B$11</c:f>
              <c:strCache>
                <c:ptCount val="1"/>
                <c:pt idx="0">
                  <c:v>Specialiųjų ugdymosi poreikių turinčių mokinių dalis nuo visų besimoančiųjų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'[3.SUP.xlsx]3 rodiklos'!$A$12:$A$16</c:f>
              <c:strCache>
                <c:ptCount val="5"/>
                <c:pt idx="0">
                  <c:v>2018-2019 m.m.</c:v>
                </c:pt>
                <c:pt idx="1">
                  <c:v>2019-2020 m.m.</c:v>
                </c:pt>
                <c:pt idx="2">
                  <c:v>2020-2021 m.m.</c:v>
                </c:pt>
                <c:pt idx="3">
                  <c:v>2021-2022 m.m.</c:v>
                </c:pt>
                <c:pt idx="4">
                  <c:v>2022-2023 m.m.</c:v>
                </c:pt>
              </c:strCache>
            </c:strRef>
          </c:cat>
          <c:val>
            <c:numRef>
              <c:f>'[3.SUP.xlsx]3 rodiklos'!$B$12:$B$16</c:f>
              <c:numCache>
                <c:formatCode>General</c:formatCode>
                <c:ptCount val="5"/>
                <c:pt idx="0">
                  <c:v>12.7</c:v>
                </c:pt>
                <c:pt idx="1">
                  <c:v>12.9</c:v>
                </c:pt>
                <c:pt idx="2">
                  <c:v>13.2</c:v>
                </c:pt>
                <c:pt idx="3">
                  <c:v>13.5</c:v>
                </c:pt>
                <c:pt idx="4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C-42D3-9587-8305A91CA87F}"/>
            </c:ext>
          </c:extLst>
        </c:ser>
        <c:ser>
          <c:idx val="1"/>
          <c:order val="1"/>
          <c:tx>
            <c:strRef>
              <c:f>'[3.SUP.xlsx]3 rodiklos'!$C$11</c:f>
              <c:strCache>
                <c:ptCount val="1"/>
                <c:pt idx="0">
                  <c:v>Specialiųjų ugdymosi poreikių turinčių vaikų dalis nuo visų besimoančiųjų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'[3.SUP.xlsx]3 rodiklos'!$A$12:$A$16</c:f>
              <c:strCache>
                <c:ptCount val="5"/>
                <c:pt idx="0">
                  <c:v>2018-2019 m.m.</c:v>
                </c:pt>
                <c:pt idx="1">
                  <c:v>2019-2020 m.m.</c:v>
                </c:pt>
                <c:pt idx="2">
                  <c:v>2020-2021 m.m.</c:v>
                </c:pt>
                <c:pt idx="3">
                  <c:v>2021-2022 m.m.</c:v>
                </c:pt>
                <c:pt idx="4">
                  <c:v>2022-2023 m.m.</c:v>
                </c:pt>
              </c:strCache>
            </c:strRef>
          </c:cat>
          <c:val>
            <c:numRef>
              <c:f>'[3.SUP.xlsx]3 rodiklos'!$C$12:$C$16</c:f>
              <c:numCache>
                <c:formatCode>General</c:formatCode>
                <c:ptCount val="5"/>
                <c:pt idx="0">
                  <c:v>27.1</c:v>
                </c:pt>
                <c:pt idx="1">
                  <c:v>24.4</c:v>
                </c:pt>
                <c:pt idx="2">
                  <c:v>26.7</c:v>
                </c:pt>
                <c:pt idx="3">
                  <c:v>26.8</c:v>
                </c:pt>
                <c:pt idx="4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C-42D3-9587-8305A91CA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1569856"/>
        <c:axId val="501568216"/>
      </c:barChart>
      <c:catAx>
        <c:axId val="50156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1568216"/>
        <c:crosses val="autoZero"/>
        <c:auto val="1"/>
        <c:lblAlgn val="ctr"/>
        <c:lblOffset val="100"/>
        <c:noMultiLvlLbl val="0"/>
      </c:catAx>
      <c:valAx>
        <c:axId val="501568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0156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4355" y="474785"/>
            <a:ext cx="7409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Specialiųjų ugdymosi poreikių turinčių vaikų ir mokinių skaičius savivaldybės švietimo įstaigose ir dalis lyginant su bendru besimokančiųjų skaičiumi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177801"/>
              </p:ext>
            </p:extLst>
          </p:nvPr>
        </p:nvGraphicFramePr>
        <p:xfrm>
          <a:off x="931985" y="1581149"/>
          <a:ext cx="7491046" cy="429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526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948783"/>
              </p:ext>
            </p:extLst>
          </p:nvPr>
        </p:nvGraphicFramePr>
        <p:xfrm>
          <a:off x="729763" y="1081454"/>
          <a:ext cx="8053752" cy="487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35</Words>
  <Application>Microsoft Office PowerPoint</Application>
  <PresentationFormat>Demonstracija ekrane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45</cp:revision>
  <dcterms:created xsi:type="dcterms:W3CDTF">2019-11-25T17:02:43Z</dcterms:created>
  <dcterms:modified xsi:type="dcterms:W3CDTF">2023-03-17T09:34:10Z</dcterms:modified>
</cp:coreProperties>
</file>