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 Valstybės ir savivaldybės skirtų lėšų santykis miesto lygmeniu.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Lapas1!$C$27</c:f>
              <c:strCache>
                <c:ptCount val="1"/>
                <c:pt idx="0">
                  <c:v>Valstybės lėšų suma, tūkst.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Lapas1!$B$28:$B$31</c:f>
              <c:strCache>
                <c:ptCount val="4"/>
                <c:pt idx="0">
                  <c:v>2020 m. </c:v>
                </c:pt>
                <c:pt idx="1">
                  <c:v>2021 m. </c:v>
                </c:pt>
                <c:pt idx="2">
                  <c:v>2022 m.</c:v>
                </c:pt>
                <c:pt idx="3">
                  <c:v>2023 m.</c:v>
                </c:pt>
              </c:strCache>
            </c:strRef>
          </c:cat>
          <c:val>
            <c:numRef>
              <c:f>Lapas1!$C$28:$C$31</c:f>
              <c:numCache>
                <c:formatCode>General</c:formatCode>
                <c:ptCount val="4"/>
                <c:pt idx="0" formatCode="0.0">
                  <c:v>90106</c:v>
                </c:pt>
                <c:pt idx="1">
                  <c:v>100898.8</c:v>
                </c:pt>
                <c:pt idx="2">
                  <c:v>123725.1</c:v>
                </c:pt>
                <c:pt idx="3" formatCode="0.0">
                  <c:v>141854.70000000001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F7-400B-9E88-520B88887CC7}"/>
            </c:ext>
          </c:extLst>
        </c:ser>
        <c:ser>
          <c:idx val="1"/>
          <c:order val="1"/>
          <c:tx>
            <c:strRef>
              <c:f>Lapas1!$D$27</c:f>
              <c:strCache>
                <c:ptCount val="1"/>
                <c:pt idx="0">
                  <c:v>Savivaldybės lėšų suma, tūkst.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Lapas1!$B$28:$B$31</c:f>
              <c:strCache>
                <c:ptCount val="4"/>
                <c:pt idx="0">
                  <c:v>2020 m. </c:v>
                </c:pt>
                <c:pt idx="1">
                  <c:v>2021 m. </c:v>
                </c:pt>
                <c:pt idx="2">
                  <c:v>2022 m.</c:v>
                </c:pt>
                <c:pt idx="3">
                  <c:v>2023 m.</c:v>
                </c:pt>
              </c:strCache>
            </c:strRef>
          </c:cat>
          <c:val>
            <c:numRef>
              <c:f>Lapas1!$D$28:$D$31</c:f>
              <c:numCache>
                <c:formatCode>General</c:formatCode>
                <c:ptCount val="4"/>
                <c:pt idx="0">
                  <c:v>71173.100000000006</c:v>
                </c:pt>
                <c:pt idx="1">
                  <c:v>81070.7</c:v>
                </c:pt>
                <c:pt idx="2">
                  <c:v>93890.3</c:v>
                </c:pt>
                <c:pt idx="3">
                  <c:v>121401.8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F7-400B-9E88-520B88887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836792"/>
        <c:axId val="420734576"/>
      </c:barChart>
      <c:catAx>
        <c:axId val="40983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0734576"/>
        <c:crosses val="autoZero"/>
        <c:auto val="1"/>
        <c:lblAlgn val="ctr"/>
        <c:lblOffset val="100"/>
        <c:noMultiLvlLbl val="0"/>
      </c:catAx>
      <c:valAx>
        <c:axId val="42073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983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24231"/>
              </p:ext>
            </p:extLst>
          </p:nvPr>
        </p:nvGraphicFramePr>
        <p:xfrm>
          <a:off x="1629295" y="216130"/>
          <a:ext cx="8254538" cy="584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2024-04-05T07:09:49Z</dcterms:modified>
</cp:coreProperties>
</file>