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t-LT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 Mokymo lėšų ir investicijų pasiskirstymas pagal įstaigas miesto lygmeniu</a:t>
            </a:r>
          </a:p>
          <a:p>
            <a:pPr>
              <a:defRPr sz="16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lt-LT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Lapas1!$C$23</c:f>
              <c:strCache>
                <c:ptCount val="1"/>
                <c:pt idx="0">
                  <c:v>Mokymo lėšų suma, tūkst. Eur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Lapas1!$B$26:$B$29</c:f>
              <c:strCache>
                <c:ptCount val="4"/>
                <c:pt idx="0">
                  <c:v>2022 m.</c:v>
                </c:pt>
                <c:pt idx="1">
                  <c:v>2023 m.</c:v>
                </c:pt>
                <c:pt idx="2">
                  <c:v>2024 m.</c:v>
                </c:pt>
                <c:pt idx="3">
                  <c:v>2025 m.</c:v>
                </c:pt>
              </c:strCache>
            </c:strRef>
          </c:cat>
          <c:val>
            <c:numRef>
              <c:f>Lapas1!$C$26:$C$29</c:f>
              <c:numCache>
                <c:formatCode>General</c:formatCode>
                <c:ptCount val="4"/>
                <c:pt idx="0">
                  <c:v>113199.1</c:v>
                </c:pt>
                <c:pt idx="1">
                  <c:v>134913.79999999999</c:v>
                </c:pt>
                <c:pt idx="2">
                  <c:v>162738.6</c:v>
                </c:pt>
                <c:pt idx="3">
                  <c:v>186304.6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06-45D9-B359-587E7F53E6C4}"/>
            </c:ext>
          </c:extLst>
        </c:ser>
        <c:ser>
          <c:idx val="1"/>
          <c:order val="1"/>
          <c:tx>
            <c:strRef>
              <c:f>Lapas1!$D$23</c:f>
              <c:strCache>
                <c:ptCount val="1"/>
                <c:pt idx="0">
                  <c:v> Investicijų suma, tūkst. Eur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Lapas1!$B$26:$B$29</c:f>
              <c:strCache>
                <c:ptCount val="4"/>
                <c:pt idx="0">
                  <c:v>2022 m.</c:v>
                </c:pt>
                <c:pt idx="1">
                  <c:v>2023 m.</c:v>
                </c:pt>
                <c:pt idx="2">
                  <c:v>2024 m.</c:v>
                </c:pt>
                <c:pt idx="3">
                  <c:v>2025 m.</c:v>
                </c:pt>
              </c:strCache>
            </c:strRef>
          </c:cat>
          <c:val>
            <c:numRef>
              <c:f>Lapas1!$D$26:$D$29</c:f>
              <c:numCache>
                <c:formatCode>General</c:formatCode>
                <c:ptCount val="4"/>
                <c:pt idx="0" formatCode="0.00">
                  <c:v>552</c:v>
                </c:pt>
                <c:pt idx="1">
                  <c:v>550</c:v>
                </c:pt>
                <c:pt idx="2" formatCode="0.00">
                  <c:v>0</c:v>
                </c:pt>
                <c:pt idx="3" formatCode="0.00">
                  <c:v>1826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06-45D9-B359-587E7F53E6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6550152"/>
        <c:axId val="306550480"/>
      </c:barChart>
      <c:catAx>
        <c:axId val="306550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06550480"/>
        <c:crosses val="autoZero"/>
        <c:auto val="1"/>
        <c:lblAlgn val="ctr"/>
        <c:lblOffset val="100"/>
        <c:noMultiLvlLbl val="0"/>
      </c:catAx>
      <c:valAx>
        <c:axId val="306550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06550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3927517"/>
              </p:ext>
            </p:extLst>
          </p:nvPr>
        </p:nvGraphicFramePr>
        <p:xfrm>
          <a:off x="581892" y="277091"/>
          <a:ext cx="11360726" cy="5680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11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4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7" baseType="lpstr">
      <vt:lpstr>Arial</vt:lpstr>
      <vt:lpstr>Open Sans</vt:lpstr>
      <vt:lpstr>Open Sans ExtraBold</vt:lpstr>
      <vt:lpstr>Times New Roman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22</cp:revision>
  <dcterms:created xsi:type="dcterms:W3CDTF">2023-01-16T12:10:31Z</dcterms:created>
  <dcterms:modified xsi:type="dcterms:W3CDTF">2026-02-23T08:42:33Z</dcterms:modified>
</cp:coreProperties>
</file>