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baseline="0">
                <a:solidFill>
                  <a:schemeClr val="bg2">
                    <a:lumMod val="10000"/>
                  </a:schemeClr>
                </a:solidFill>
                <a:effectLst/>
              </a:rPr>
              <a:t>26</a:t>
            </a:r>
            <a:r>
              <a:rPr lang="lt-LT" sz="2000" b="1" i="0" baseline="0">
                <a:solidFill>
                  <a:schemeClr val="bg2">
                    <a:lumMod val="10000"/>
                  </a:schemeClr>
                </a:solidFill>
                <a:effectLst/>
              </a:rPr>
              <a:t>.</a:t>
            </a:r>
            <a:r>
              <a:rPr lang="en-US" sz="2000" b="1" i="0" baseline="0">
                <a:solidFill>
                  <a:schemeClr val="bg2">
                    <a:lumMod val="10000"/>
                  </a:schemeClr>
                </a:solidFill>
                <a:effectLst/>
              </a:rPr>
              <a:t> Savivaldyb</a:t>
            </a:r>
            <a:r>
              <a:rPr lang="lt-LT" sz="2000" b="1" i="0" baseline="0">
                <a:solidFill>
                  <a:schemeClr val="bg2">
                    <a:lumMod val="10000"/>
                  </a:schemeClr>
                </a:solidFill>
                <a:effectLst/>
              </a:rPr>
              <a:t>ės biudžeto lėšų dalis, skirta švietimui, miesto lygmeniu</a:t>
            </a:r>
            <a:endParaRPr lang="lt-LT" sz="2000" b="1">
              <a:solidFill>
                <a:schemeClr val="bg2">
                  <a:lumMod val="10000"/>
                </a:schemeClr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2">
                        <a:lumMod val="1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Lapas1!$B$7:$B$10</c:f>
              <c:strCache>
                <c:ptCount val="4"/>
                <c:pt idx="0">
                  <c:v>2021 m. </c:v>
                </c:pt>
                <c:pt idx="1">
                  <c:v>2022 m.</c:v>
                </c:pt>
                <c:pt idx="2">
                  <c:v>2023 m.</c:v>
                </c:pt>
                <c:pt idx="3">
                  <c:v>2024 m.</c:v>
                </c:pt>
              </c:strCache>
            </c:strRef>
          </c:cat>
          <c:val>
            <c:numRef>
              <c:f>Lapas1!$C$7:$C$10</c:f>
              <c:numCache>
                <c:formatCode>General</c:formatCode>
                <c:ptCount val="4"/>
                <c:pt idx="0">
                  <c:v>81070.7</c:v>
                </c:pt>
                <c:pt idx="1">
                  <c:v>93890.3</c:v>
                </c:pt>
                <c:pt idx="2">
                  <c:v>121404.8</c:v>
                </c:pt>
                <c:pt idx="3">
                  <c:v>148081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F7-4A15-8B2E-488294A486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7265680"/>
        <c:axId val="536481144"/>
      </c:barChart>
      <c:catAx>
        <c:axId val="537265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36481144"/>
        <c:crosses val="autoZero"/>
        <c:auto val="1"/>
        <c:lblAlgn val="ctr"/>
        <c:lblOffset val="100"/>
        <c:noMultiLvlLbl val="0"/>
      </c:catAx>
      <c:valAx>
        <c:axId val="536481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37265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2148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878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66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2933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382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6953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966" y="2064106"/>
            <a:ext cx="7240069" cy="272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0719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1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360" y="1122363"/>
            <a:ext cx="10347960" cy="2306637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8360" y="3964268"/>
            <a:ext cx="10347960" cy="157379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772" y="5984037"/>
            <a:ext cx="792456" cy="607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145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>
          <a:xfrm>
            <a:off x="1291188" y="6437559"/>
            <a:ext cx="10191200" cy="28391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57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642938"/>
            <a:ext cx="9129714" cy="2786062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89413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2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0940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65126"/>
            <a:ext cx="10821988" cy="82307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681163"/>
            <a:ext cx="546417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05075"/>
            <a:ext cx="546417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766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91767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3218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111317"/>
            <a:ext cx="12192000" cy="74668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801" y="275699"/>
            <a:ext cx="11060999" cy="8101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802" y="1447800"/>
            <a:ext cx="11060998" cy="45670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6508" y="6307811"/>
            <a:ext cx="10161292" cy="351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400" b="1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68" y="6276815"/>
            <a:ext cx="539745" cy="41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23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22701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8888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8613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36">
          <p15:clr>
            <a:srgbClr val="F26B43"/>
          </p15:clr>
        </p15:guide>
        <p15:guide id="3" pos="731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26053C-ED83-B167-CCFB-A78C12A63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6265801"/>
              </p:ext>
            </p:extLst>
          </p:nvPr>
        </p:nvGraphicFramePr>
        <p:xfrm>
          <a:off x="2444096" y="512748"/>
          <a:ext cx="7879223" cy="5477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8344764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Kaunas auga">
      <a:dk1>
        <a:srgbClr val="262626"/>
      </a:dk1>
      <a:lt1>
        <a:sysClr val="window" lastClr="FFFFFF"/>
      </a:lt1>
      <a:dk2>
        <a:srgbClr val="0054A5"/>
      </a:dk2>
      <a:lt2>
        <a:srgbClr val="E7E6E6"/>
      </a:lt2>
      <a:accent1>
        <a:srgbClr val="0054A5"/>
      </a:accent1>
      <a:accent2>
        <a:srgbClr val="00A875"/>
      </a:accent2>
      <a:accent3>
        <a:srgbClr val="7F7F7F"/>
      </a:accent3>
      <a:accent4>
        <a:srgbClr val="FCB813"/>
      </a:accent4>
      <a:accent5>
        <a:srgbClr val="EF566D"/>
      </a:accent5>
      <a:accent6>
        <a:srgbClr val="AEABAB"/>
      </a:accent6>
      <a:hlink>
        <a:srgbClr val="0054A5"/>
      </a:hlink>
      <a:folHlink>
        <a:srgbClr val="AEABAB"/>
      </a:folHlink>
    </a:clrScheme>
    <a:fontScheme name="Kaunas auga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C2289B70-F49E-4FA6-ADBA-6FF4C5ADFA71}" vid="{CA4E0D3F-D234-4045-8A07-6D0DFAE36C3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2025</TotalTime>
  <Words>13</Words>
  <Application>Microsoft Office PowerPoint</Application>
  <PresentationFormat>Plačiaekranė</PresentationFormat>
  <Paragraphs>1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Open Sans</vt:lpstr>
      <vt:lpstr>Open Sans ExtraBold</vt:lpstr>
      <vt:lpstr>1_Office Theme</vt:lpstr>
      <vt:lpstr>„PowerPoint“ pateiktis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Egle</dc:creator>
  <cp:lastModifiedBy>Jolanta Ganusauskienė</cp:lastModifiedBy>
  <cp:revision>55</cp:revision>
  <dcterms:created xsi:type="dcterms:W3CDTF">2023-01-16T12:10:31Z</dcterms:created>
  <dcterms:modified xsi:type="dcterms:W3CDTF">2025-02-03T12:39:28Z</dcterms:modified>
</cp:coreProperties>
</file>