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79" r:id="rId2"/>
    <p:sldId id="277" r:id="rId3"/>
    <p:sldId id="27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'2024-2025'!$A$23</c:f>
              <c:strCache>
                <c:ptCount val="1"/>
                <c:pt idx="0">
                  <c:v>Kompiuterių, skirtų mokymui skaičiaus kaita BU mokyklose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'2024-2025'!$D$22:$F$22</c:f>
              <c:strCache>
                <c:ptCount val="3"/>
                <c:pt idx="0">
                  <c:v>2022-2023</c:v>
                </c:pt>
                <c:pt idx="1">
                  <c:v>2023-2024</c:v>
                </c:pt>
                <c:pt idx="2">
                  <c:v>2024-2025</c:v>
                </c:pt>
              </c:strCache>
            </c:strRef>
          </c:cat>
          <c:val>
            <c:numRef>
              <c:f>'2024-2025'!$D$23:$F$23</c:f>
              <c:numCache>
                <c:formatCode>#,##0</c:formatCode>
                <c:ptCount val="3"/>
                <c:pt idx="0" formatCode="General">
                  <c:v>7559</c:v>
                </c:pt>
                <c:pt idx="1">
                  <c:v>7703</c:v>
                </c:pt>
                <c:pt idx="2" formatCode="General">
                  <c:v>8843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F2-4001-93F0-C914DB2FDD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288239"/>
        <c:axId val="40289199"/>
      </c:barChart>
      <c:catAx>
        <c:axId val="402882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0289199"/>
        <c:crosses val="autoZero"/>
        <c:auto val="1"/>
        <c:lblAlgn val="ctr"/>
        <c:lblOffset val="100"/>
        <c:noMultiLvlLbl val="0"/>
      </c:catAx>
      <c:valAx>
        <c:axId val="402891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02882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'2024-2025'!$A$24</c:f>
              <c:strCache>
                <c:ptCount val="1"/>
                <c:pt idx="0">
                  <c:v>Mokinių ir kompiuterių santykio kaita BU mokyklose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'2024-2025'!$D$22:$F$22</c:f>
              <c:strCache>
                <c:ptCount val="3"/>
                <c:pt idx="0">
                  <c:v>2022-2023</c:v>
                </c:pt>
                <c:pt idx="1">
                  <c:v>2023-2024</c:v>
                </c:pt>
                <c:pt idx="2">
                  <c:v>2024-2025</c:v>
                </c:pt>
              </c:strCache>
            </c:strRef>
          </c:cat>
          <c:val>
            <c:numRef>
              <c:f>'2024-2025'!$D$24:$F$24</c:f>
              <c:numCache>
                <c:formatCode>0.00</c:formatCode>
                <c:ptCount val="3"/>
                <c:pt idx="0">
                  <c:v>4.5115756052387885</c:v>
                </c:pt>
                <c:pt idx="1">
                  <c:v>4.4532000519278201</c:v>
                </c:pt>
                <c:pt idx="2">
                  <c:v>3.9203890082551172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10-44AD-93D5-BF70FF1B09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8172655"/>
        <c:axId val="98164975"/>
      </c:barChart>
      <c:catAx>
        <c:axId val="981726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98164975"/>
        <c:crosses val="autoZero"/>
        <c:auto val="1"/>
        <c:lblAlgn val="ctr"/>
        <c:lblOffset val="100"/>
        <c:noMultiLvlLbl val="0"/>
      </c:catAx>
      <c:valAx>
        <c:axId val="981649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981726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b="1">
                <a:solidFill>
                  <a:schemeClr val="bg2">
                    <a:lumMod val="10000"/>
                  </a:schemeClr>
                </a:solidFill>
              </a:rPr>
              <a:t>Vienam kompiuteriui tenkančių mokinių skaičiaus</a:t>
            </a:r>
            <a:r>
              <a:rPr lang="lt-LT" b="1" baseline="0">
                <a:solidFill>
                  <a:schemeClr val="bg2">
                    <a:lumMod val="10000"/>
                  </a:schemeClr>
                </a:solidFill>
              </a:rPr>
              <a:t> kaita pagal BU mokyklų tipus</a:t>
            </a:r>
            <a:endParaRPr lang="lt-LT" b="1">
              <a:solidFill>
                <a:schemeClr val="bg2">
                  <a:lumMod val="10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'2024-2025'!$D$13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'2024-2025'!$A$14:$A$20</c:f>
              <c:strCache>
                <c:ptCount val="7"/>
                <c:pt idx="0">
                  <c:v>Darželiuose-mokyklose</c:v>
                </c:pt>
                <c:pt idx="1">
                  <c:v>Pradinėse mokyklose</c:v>
                </c:pt>
                <c:pt idx="2">
                  <c:v>Progimnazijose</c:v>
                </c:pt>
                <c:pt idx="3">
                  <c:v>Daugiafunkciuose centruose</c:v>
                </c:pt>
                <c:pt idx="4">
                  <c:v>Suaugusiųjų ir jaunimo </c:v>
                </c:pt>
                <c:pt idx="5">
                  <c:v>Gimnazijose</c:v>
                </c:pt>
                <c:pt idx="6">
                  <c:v>Specialiosiose mokyklose</c:v>
                </c:pt>
              </c:strCache>
            </c:strRef>
          </c:cat>
          <c:val>
            <c:numRef>
              <c:f>'2024-2025'!$D$14:$D$20</c:f>
              <c:numCache>
                <c:formatCode>0.0</c:formatCode>
                <c:ptCount val="7"/>
                <c:pt idx="0">
                  <c:v>1.4455958549222798</c:v>
                </c:pt>
                <c:pt idx="1">
                  <c:v>3.1072555205047321</c:v>
                </c:pt>
                <c:pt idx="2">
                  <c:v>4.8667236223835966</c:v>
                </c:pt>
                <c:pt idx="3">
                  <c:v>4.1067961165048548</c:v>
                </c:pt>
                <c:pt idx="4">
                  <c:v>6.0897435897435894</c:v>
                </c:pt>
                <c:pt idx="5">
                  <c:v>5.7132089016511127</c:v>
                </c:pt>
                <c:pt idx="6">
                  <c:v>1.3095238095238095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65-4D69-AF13-E3BFFBB8D2B0}"/>
            </c:ext>
          </c:extLst>
        </c:ser>
        <c:ser>
          <c:idx val="1"/>
          <c:order val="1"/>
          <c:tx>
            <c:strRef>
              <c:f>'2024-2025'!$E$13</c:f>
              <c:strCache>
                <c:ptCount val="1"/>
                <c:pt idx="0">
                  <c:v>2023-2024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'2024-2025'!$A$14:$A$20</c:f>
              <c:strCache>
                <c:ptCount val="7"/>
                <c:pt idx="0">
                  <c:v>Darželiuose-mokyklose</c:v>
                </c:pt>
                <c:pt idx="1">
                  <c:v>Pradinėse mokyklose</c:v>
                </c:pt>
                <c:pt idx="2">
                  <c:v>Progimnazijose</c:v>
                </c:pt>
                <c:pt idx="3">
                  <c:v>Daugiafunkciuose centruose</c:v>
                </c:pt>
                <c:pt idx="4">
                  <c:v>Suaugusiųjų ir jaunimo </c:v>
                </c:pt>
                <c:pt idx="5">
                  <c:v>Gimnazijose</c:v>
                </c:pt>
                <c:pt idx="6">
                  <c:v>Specialiosiose mokyklose</c:v>
                </c:pt>
              </c:strCache>
            </c:strRef>
          </c:cat>
          <c:val>
            <c:numRef>
              <c:f>'2024-2025'!$E$14:$E$20</c:f>
              <c:numCache>
                <c:formatCode>0.0</c:formatCode>
                <c:ptCount val="7"/>
                <c:pt idx="0">
                  <c:v>2.0140845070422535</c:v>
                </c:pt>
                <c:pt idx="1">
                  <c:v>4.3104212860310422</c:v>
                </c:pt>
                <c:pt idx="2">
                  <c:v>4.5294351630867142</c:v>
                </c:pt>
                <c:pt idx="3">
                  <c:v>3.4652014652014653</c:v>
                </c:pt>
                <c:pt idx="4">
                  <c:v>4.1608391608391608</c:v>
                </c:pt>
                <c:pt idx="5">
                  <c:v>5.0876142451938229</c:v>
                </c:pt>
                <c:pt idx="6">
                  <c:v>3.0395480225988702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65-4D69-AF13-E3BFFBB8D2B0}"/>
            </c:ext>
          </c:extLst>
        </c:ser>
        <c:ser>
          <c:idx val="2"/>
          <c:order val="2"/>
          <c:tx>
            <c:strRef>
              <c:f>'2024-2025'!$F$13</c:f>
              <c:strCache>
                <c:ptCount val="1"/>
                <c:pt idx="0">
                  <c:v>2024-2025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'2024-2025'!$A$14:$A$20</c:f>
              <c:strCache>
                <c:ptCount val="7"/>
                <c:pt idx="0">
                  <c:v>Darželiuose-mokyklose</c:v>
                </c:pt>
                <c:pt idx="1">
                  <c:v>Pradinėse mokyklose</c:v>
                </c:pt>
                <c:pt idx="2">
                  <c:v>Progimnazijose</c:v>
                </c:pt>
                <c:pt idx="3">
                  <c:v>Daugiafunkciuose centruose</c:v>
                </c:pt>
                <c:pt idx="4">
                  <c:v>Suaugusiųjų ir jaunimo </c:v>
                </c:pt>
                <c:pt idx="5">
                  <c:v>Gimnazijose</c:v>
                </c:pt>
                <c:pt idx="6">
                  <c:v>Specialiosiose mokyklose</c:v>
                </c:pt>
              </c:strCache>
            </c:strRef>
          </c:cat>
          <c:val>
            <c:numRef>
              <c:f>'2024-2025'!$F$14:$F$20</c:f>
              <c:numCache>
                <c:formatCode>0.0</c:formatCode>
                <c:ptCount val="7"/>
                <c:pt idx="0">
                  <c:v>2.1985111662531018</c:v>
                </c:pt>
                <c:pt idx="1">
                  <c:v>5.1528239202657806</c:v>
                </c:pt>
                <c:pt idx="2">
                  <c:v>3.973758865248227</c:v>
                </c:pt>
                <c:pt idx="3">
                  <c:v>3.1229885057471263</c:v>
                </c:pt>
                <c:pt idx="4">
                  <c:v>3.904494382022472</c:v>
                </c:pt>
                <c:pt idx="5">
                  <c:v>4.3713611329661681</c:v>
                </c:pt>
                <c:pt idx="6">
                  <c:v>1.9891696750902528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465-4D69-AF13-E3BFFBB8D2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14760704"/>
        <c:axId val="414761032"/>
      </c:barChart>
      <c:catAx>
        <c:axId val="4147607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14761032"/>
        <c:crosses val="autoZero"/>
        <c:auto val="1"/>
        <c:lblAlgn val="ctr"/>
        <c:lblOffset val="100"/>
        <c:noMultiLvlLbl val="0"/>
      </c:catAx>
      <c:valAx>
        <c:axId val="41476103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14760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BC56A9-EFAE-1685-A5FF-C48400DE5D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B90E639-750B-3FDC-ACB9-9DC6FAF9F07B}"/>
              </a:ext>
            </a:extLst>
          </p:cNvPr>
          <p:cNvSpPr txBox="1"/>
          <p:nvPr/>
        </p:nvSpPr>
        <p:spPr>
          <a:xfrm>
            <a:off x="1785554" y="298938"/>
            <a:ext cx="877512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25. </a:t>
            </a:r>
            <a:r>
              <a:rPr lang="lt-LT" sz="2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Aprūpinimo</a:t>
            </a:r>
            <a:r>
              <a:rPr 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informacinėmis technologijomis (IT) lygis </a:t>
            </a:r>
          </a:p>
          <a:p>
            <a:pPr algn="ctr"/>
            <a:r>
              <a:rPr 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miesto ir mokyklos lygmenimis</a:t>
            </a: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6E5BA5EC-7E40-8F56-C3E4-15BD171C2D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5640380"/>
              </p:ext>
            </p:extLst>
          </p:nvPr>
        </p:nvGraphicFramePr>
        <p:xfrm>
          <a:off x="2854295" y="976047"/>
          <a:ext cx="6853727" cy="5048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23370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26053C-ED83-B167-CCFB-A78C12A636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618A5E5C-0A8F-444C-C6F2-E931B64F4A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2430216"/>
              </p:ext>
            </p:extLst>
          </p:nvPr>
        </p:nvGraphicFramePr>
        <p:xfrm>
          <a:off x="2914115" y="623843"/>
          <a:ext cx="6870819" cy="52043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3447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971007-F941-3A2B-8495-B173AF6754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0003955"/>
              </p:ext>
            </p:extLst>
          </p:nvPr>
        </p:nvGraphicFramePr>
        <p:xfrm>
          <a:off x="1546789" y="274221"/>
          <a:ext cx="9067087" cy="5762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0504338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2053</TotalTime>
  <Words>38</Words>
  <Application>Microsoft Office PowerPoint</Application>
  <PresentationFormat>Plačiaekranė</PresentationFormat>
  <Paragraphs>5</Paragraphs>
  <Slides>3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8" baseType="lpstr">
      <vt:lpstr>Arial</vt:lpstr>
      <vt:lpstr>Open Sans</vt:lpstr>
      <vt:lpstr>Open Sans ExtraBold</vt:lpstr>
      <vt:lpstr>Times New Roman</vt:lpstr>
      <vt:lpstr>1_Office Theme</vt:lpstr>
      <vt:lpstr>„PowerPoint“ pateiktis</vt:lpstr>
      <vt:lpstr>„PowerPoint“ pateiktis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55</cp:revision>
  <dcterms:created xsi:type="dcterms:W3CDTF">2023-01-16T12:10:31Z</dcterms:created>
  <dcterms:modified xsi:type="dcterms:W3CDTF">2025-01-15T09:00:15Z</dcterms:modified>
</cp:coreProperties>
</file>