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  <p:sldId id="269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'2024-2025'!$A$23</c:f>
              <c:strCache>
                <c:ptCount val="1"/>
                <c:pt idx="0">
                  <c:v>Kompiuterių, skirtų mokymui skaičiaus kaita BU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'2024-2025'!$D$22:$G$22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'2024-2025'!$D$23:$G$23</c:f>
              <c:numCache>
                <c:formatCode>#,##0</c:formatCode>
                <c:ptCount val="4"/>
                <c:pt idx="0" formatCode="General">
                  <c:v>7559</c:v>
                </c:pt>
                <c:pt idx="1">
                  <c:v>7703</c:v>
                </c:pt>
                <c:pt idx="2" formatCode="General">
                  <c:v>8843</c:v>
                </c:pt>
                <c:pt idx="3" formatCode="General">
                  <c:v>9082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C-4704-8CED-A70B588AC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288239"/>
        <c:axId val="40289199"/>
      </c:barChart>
      <c:catAx>
        <c:axId val="40288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0289199"/>
        <c:crosses val="autoZero"/>
        <c:auto val="1"/>
        <c:lblAlgn val="ctr"/>
        <c:lblOffset val="100"/>
        <c:noMultiLvlLbl val="0"/>
      </c:catAx>
      <c:valAx>
        <c:axId val="40289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02882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'2024-2025'!$A$24</c:f>
              <c:strCache>
                <c:ptCount val="1"/>
                <c:pt idx="0">
                  <c:v>Mokinių ir kompiuterių santykio kaita BU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'2024-2025'!$D$22:$G$22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'2024-2025'!$D$24:$G$24</c:f>
              <c:numCache>
                <c:formatCode>0.00</c:formatCode>
                <c:ptCount val="4"/>
                <c:pt idx="0">
                  <c:v>4.5115756052387885</c:v>
                </c:pt>
                <c:pt idx="1">
                  <c:v>4.4532000519278201</c:v>
                </c:pt>
                <c:pt idx="2">
                  <c:v>3.9203890082551172</c:v>
                </c:pt>
                <c:pt idx="3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CF-49AE-8ED7-0DEDF0548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172655"/>
        <c:axId val="98164975"/>
      </c:barChart>
      <c:catAx>
        <c:axId val="98172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8164975"/>
        <c:crosses val="autoZero"/>
        <c:auto val="1"/>
        <c:lblAlgn val="ctr"/>
        <c:lblOffset val="100"/>
        <c:noMultiLvlLbl val="0"/>
      </c:catAx>
      <c:valAx>
        <c:axId val="98164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98172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Vienam kompiuteriui tenkančių mokinių skaičiaus</a:t>
            </a:r>
            <a:r>
              <a:rPr lang="lt-LT" b="1" baseline="0">
                <a:solidFill>
                  <a:schemeClr val="tx1"/>
                </a:solidFill>
              </a:rPr>
              <a:t> kaita pagal BU mokyklų tipus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'2024-2025'!$E$13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'2024-2025'!$A$14:$A$20</c:f>
              <c:strCache>
                <c:ptCount val="7"/>
                <c:pt idx="0">
                  <c:v>Darželiuose-mokyklose</c:v>
                </c:pt>
                <c:pt idx="1">
                  <c:v>Pradinėse mokyklose</c:v>
                </c:pt>
                <c:pt idx="2">
                  <c:v>Progimnazijose</c:v>
                </c:pt>
                <c:pt idx="3">
                  <c:v>Daugiafunkciuose centruose</c:v>
                </c:pt>
                <c:pt idx="4">
                  <c:v>Suaugusiųjų ir jaunimo </c:v>
                </c:pt>
                <c:pt idx="5">
                  <c:v>Gimnazijose</c:v>
                </c:pt>
                <c:pt idx="6">
                  <c:v>Specialiosiose mokyklose</c:v>
                </c:pt>
              </c:strCache>
            </c:strRef>
          </c:cat>
          <c:val>
            <c:numRef>
              <c:f>'2024-2025'!$E$14:$E$20</c:f>
              <c:numCache>
                <c:formatCode>0.0</c:formatCode>
                <c:ptCount val="7"/>
                <c:pt idx="0">
                  <c:v>2.0140845070422535</c:v>
                </c:pt>
                <c:pt idx="1">
                  <c:v>4.3104212860310422</c:v>
                </c:pt>
                <c:pt idx="2">
                  <c:v>4.5294351630867142</c:v>
                </c:pt>
                <c:pt idx="3">
                  <c:v>3.4652014652014653</c:v>
                </c:pt>
                <c:pt idx="4">
                  <c:v>4.1608391608391608</c:v>
                </c:pt>
                <c:pt idx="5">
                  <c:v>5.0876142451938229</c:v>
                </c:pt>
                <c:pt idx="6">
                  <c:v>3.0395480225988702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53-4785-9DF6-833EBBCD8D6B}"/>
            </c:ext>
          </c:extLst>
        </c:ser>
        <c:ser>
          <c:idx val="1"/>
          <c:order val="1"/>
          <c:tx>
            <c:strRef>
              <c:f>'2024-2025'!$F$13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'2024-2025'!$A$14:$A$20</c:f>
              <c:strCache>
                <c:ptCount val="7"/>
                <c:pt idx="0">
                  <c:v>Darželiuose-mokyklose</c:v>
                </c:pt>
                <c:pt idx="1">
                  <c:v>Pradinėse mokyklose</c:v>
                </c:pt>
                <c:pt idx="2">
                  <c:v>Progimnazijose</c:v>
                </c:pt>
                <c:pt idx="3">
                  <c:v>Daugiafunkciuose centruose</c:v>
                </c:pt>
                <c:pt idx="4">
                  <c:v>Suaugusiųjų ir jaunimo </c:v>
                </c:pt>
                <c:pt idx="5">
                  <c:v>Gimnazijose</c:v>
                </c:pt>
                <c:pt idx="6">
                  <c:v>Specialiosiose mokyklose</c:v>
                </c:pt>
              </c:strCache>
            </c:strRef>
          </c:cat>
          <c:val>
            <c:numRef>
              <c:f>'2024-2025'!$F$14:$F$20</c:f>
              <c:numCache>
                <c:formatCode>0.0</c:formatCode>
                <c:ptCount val="7"/>
                <c:pt idx="0">
                  <c:v>2.1985111662531018</c:v>
                </c:pt>
                <c:pt idx="1">
                  <c:v>5.1528239202657806</c:v>
                </c:pt>
                <c:pt idx="2">
                  <c:v>3.973758865248227</c:v>
                </c:pt>
                <c:pt idx="3">
                  <c:v>3.1229885057471263</c:v>
                </c:pt>
                <c:pt idx="4">
                  <c:v>3.904494382022472</c:v>
                </c:pt>
                <c:pt idx="5">
                  <c:v>4.3713611329661681</c:v>
                </c:pt>
                <c:pt idx="6">
                  <c:v>1.9891696750902528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53-4785-9DF6-833EBBCD8D6B}"/>
            </c:ext>
          </c:extLst>
        </c:ser>
        <c:ser>
          <c:idx val="2"/>
          <c:order val="2"/>
          <c:tx>
            <c:strRef>
              <c:f>'2024-2025'!$G$13</c:f>
              <c:strCache>
                <c:ptCount val="1"/>
                <c:pt idx="0">
                  <c:v>2025-2026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'2024-2025'!$A$14:$A$20</c:f>
              <c:strCache>
                <c:ptCount val="7"/>
                <c:pt idx="0">
                  <c:v>Darželiuose-mokyklose</c:v>
                </c:pt>
                <c:pt idx="1">
                  <c:v>Pradinėse mokyklose</c:v>
                </c:pt>
                <c:pt idx="2">
                  <c:v>Progimnazijose</c:v>
                </c:pt>
                <c:pt idx="3">
                  <c:v>Daugiafunkciuose centruose</c:v>
                </c:pt>
                <c:pt idx="4">
                  <c:v>Suaugusiųjų ir jaunimo </c:v>
                </c:pt>
                <c:pt idx="5">
                  <c:v>Gimnazijose</c:v>
                </c:pt>
                <c:pt idx="6">
                  <c:v>Specialiosiose mokyklose</c:v>
                </c:pt>
              </c:strCache>
            </c:strRef>
          </c:cat>
          <c:val>
            <c:numRef>
              <c:f>'2024-2025'!$G$14:$G$20</c:f>
              <c:numCache>
                <c:formatCode>0.0</c:formatCode>
                <c:ptCount val="7"/>
                <c:pt idx="0">
                  <c:v>1.91</c:v>
                </c:pt>
                <c:pt idx="1">
                  <c:v>3.03</c:v>
                </c:pt>
                <c:pt idx="2">
                  <c:v>4.07</c:v>
                </c:pt>
                <c:pt idx="3">
                  <c:v>3.42</c:v>
                </c:pt>
                <c:pt idx="4">
                  <c:v>4.3</c:v>
                </c:pt>
                <c:pt idx="5">
                  <c:v>4.62</c:v>
                </c:pt>
                <c:pt idx="6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53-4785-9DF6-833EBBCD8D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4760704"/>
        <c:axId val="414761032"/>
      </c:barChart>
      <c:catAx>
        <c:axId val="414760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4761032"/>
        <c:crosses val="autoZero"/>
        <c:auto val="1"/>
        <c:lblAlgn val="ctr"/>
        <c:lblOffset val="100"/>
        <c:noMultiLvlLbl val="0"/>
      </c:catAx>
      <c:valAx>
        <c:axId val="41476103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1476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6E5BA5EC-7E40-8F56-C3E4-15BD171C2D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7249699"/>
              </p:ext>
            </p:extLst>
          </p:nvPr>
        </p:nvGraphicFramePr>
        <p:xfrm>
          <a:off x="1975449" y="1147313"/>
          <a:ext cx="7625751" cy="4804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61C4E51-0674-7C8C-39BD-27ACBF185EC8}"/>
              </a:ext>
            </a:extLst>
          </p:cNvPr>
          <p:cNvSpPr txBox="1"/>
          <p:nvPr/>
        </p:nvSpPr>
        <p:spPr>
          <a:xfrm>
            <a:off x="1255242" y="156107"/>
            <a:ext cx="87751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lt-LT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Aprūpinimo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informacinėmis technologijomis (IT) lygis </a:t>
            </a:r>
          </a:p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miesto ir mokyklos lygmenimis</a:t>
            </a:r>
          </a:p>
        </p:txBody>
      </p:sp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12AD0-C9BE-8E15-7D0C-F2F0C91B3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618A5E5C-0A8F-444C-C6F2-E931B64F4A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000585"/>
              </p:ext>
            </p:extLst>
          </p:nvPr>
        </p:nvGraphicFramePr>
        <p:xfrm>
          <a:off x="1742536" y="405442"/>
          <a:ext cx="8333117" cy="5486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833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F548D-CE9A-C95F-DF66-4EF88F0A0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440572"/>
              </p:ext>
            </p:extLst>
          </p:nvPr>
        </p:nvGraphicFramePr>
        <p:xfrm>
          <a:off x="1345721" y="284673"/>
          <a:ext cx="9782353" cy="5762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47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38</Words>
  <Application>Microsoft Office PowerPoint</Application>
  <PresentationFormat>Plačiaekranė</PresentationFormat>
  <Paragraphs>5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3</vt:i4>
      </vt:variant>
    </vt:vector>
  </HeadingPairs>
  <TitlesOfParts>
    <vt:vector size="9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2026-03-06T09:10:13Z</dcterms:modified>
</cp:coreProperties>
</file>