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276" r:id="rId3"/>
    <p:sldId id="27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darbalapis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Kompiuteri</a:t>
            </a:r>
            <a:r>
              <a:rPr lang="lt-LT" sz="16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ų, skirtų mokymui, skaičiaus kaita BU mokyklose</a:t>
            </a:r>
            <a:endParaRPr lang="lt-LT" sz="1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6.4645854151562196E-2"/>
          <c:y val="9.5924482963348087E-2"/>
          <c:w val="0.928903933740577"/>
          <c:h val="0.8282330819143441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 Aprūpinimo IT lygis.xlsx]Lapas1'!$A$84:$A$88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'[25. Aprūpinimo IT lygis.xlsx]Lapas1'!$B$84:$B$88</c:f>
              <c:numCache>
                <c:formatCode>General</c:formatCode>
                <c:ptCount val="5"/>
                <c:pt idx="0">
                  <c:v>5253</c:v>
                </c:pt>
                <c:pt idx="1">
                  <c:v>5893</c:v>
                </c:pt>
                <c:pt idx="2">
                  <c:v>6911</c:v>
                </c:pt>
                <c:pt idx="3">
                  <c:v>7354</c:v>
                </c:pt>
                <c:pt idx="4">
                  <c:v>7559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74-4E91-BAD8-AD3E018AA9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9189728"/>
        <c:axId val="309190712"/>
      </c:barChart>
      <c:catAx>
        <c:axId val="30918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9190712"/>
        <c:crosses val="autoZero"/>
        <c:auto val="1"/>
        <c:lblAlgn val="ctr"/>
        <c:lblOffset val="100"/>
        <c:noMultiLvlLbl val="0"/>
      </c:catAx>
      <c:valAx>
        <c:axId val="309190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0918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ir kompiuterių</a:t>
            </a:r>
            <a:r>
              <a:rPr lang="lt-LT" sz="16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skaičiaus santykio kaita BU mokyklose</a:t>
            </a:r>
            <a:endParaRPr lang="lt-LT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'[25. Aprūpinimo IT lygis.xlsx]Lapas1'!$A$91:$A$95</c:f>
              <c:strCache>
                <c:ptCount val="5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  <c:pt idx="4">
                  <c:v>2022-2023</c:v>
                </c:pt>
              </c:strCache>
            </c:strRef>
          </c:cat>
          <c:val>
            <c:numRef>
              <c:f>'[25. Aprūpinimo IT lygis.xlsx]Lapas1'!$B$91:$B$95</c:f>
              <c:numCache>
                <c:formatCode>0.0</c:formatCode>
                <c:ptCount val="5"/>
                <c:pt idx="0">
                  <c:v>5.9305158956786599</c:v>
                </c:pt>
                <c:pt idx="1">
                  <c:v>5.360257933141015</c:v>
                </c:pt>
                <c:pt idx="2">
                  <c:v>4.6567790478946609</c:v>
                </c:pt>
                <c:pt idx="3">
                  <c:v>4.4288822409573019</c:v>
                </c:pt>
                <c:pt idx="4">
                  <c:v>4.5115756052387885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07-4EAB-B927-C73C657E00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98977112"/>
        <c:axId val="498978096"/>
      </c:barChart>
      <c:catAx>
        <c:axId val="498977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978096"/>
        <c:crosses val="autoZero"/>
        <c:auto val="1"/>
        <c:lblAlgn val="ctr"/>
        <c:lblOffset val="100"/>
        <c:noMultiLvlLbl val="0"/>
      </c:catAx>
      <c:valAx>
        <c:axId val="498978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989771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Vienam kompiuteriui tenkančių mokinių skaičiaus</a:t>
            </a:r>
            <a:r>
              <a:rPr lang="lt-LT" sz="2000" b="1" baseline="0">
                <a:latin typeface="Times New Roman" panose="02020603050405020304" pitchFamily="18" charset="0"/>
                <a:cs typeface="Times New Roman" panose="02020603050405020304" pitchFamily="18" charset="0"/>
              </a:rPr>
              <a:t> kaita pagal BU mokyklų tipus</a:t>
            </a:r>
            <a:endParaRPr lang="lt-LT" sz="20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Lapas2!$B$13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Lapas2!$B$14:$B$20</c:f>
              <c:numCache>
                <c:formatCode>0.0</c:formatCode>
                <c:ptCount val="7"/>
                <c:pt idx="0">
                  <c:v>1.5236363636363637</c:v>
                </c:pt>
                <c:pt idx="1">
                  <c:v>3.4753086419753085</c:v>
                </c:pt>
                <c:pt idx="2">
                  <c:v>5.7131862493586452</c:v>
                </c:pt>
                <c:pt idx="3">
                  <c:v>3.6084828711256116</c:v>
                </c:pt>
                <c:pt idx="4">
                  <c:v>5.4</c:v>
                </c:pt>
                <c:pt idx="5">
                  <c:v>5.3871203805342116</c:v>
                </c:pt>
                <c:pt idx="6">
                  <c:v>1.6936936936936937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70-497F-9F5F-9922C8B43115}"/>
            </c:ext>
          </c:extLst>
        </c:ser>
        <c:ser>
          <c:idx val="1"/>
          <c:order val="1"/>
          <c:tx>
            <c:strRef>
              <c:f>Lapas2!$C$13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Lapas2!$C$14:$C$20</c:f>
              <c:numCache>
                <c:formatCode>0.0</c:formatCode>
                <c:ptCount val="7"/>
                <c:pt idx="0">
                  <c:v>1.4780316344463973</c:v>
                </c:pt>
                <c:pt idx="1">
                  <c:v>3.2072368421052633</c:v>
                </c:pt>
                <c:pt idx="2">
                  <c:v>5.4013738959764472</c:v>
                </c:pt>
                <c:pt idx="3">
                  <c:v>3.4553349875930519</c:v>
                </c:pt>
                <c:pt idx="4">
                  <c:v>5.4743589743589745</c:v>
                </c:pt>
                <c:pt idx="5">
                  <c:v>5.2842068237776996</c:v>
                </c:pt>
                <c:pt idx="6">
                  <c:v>1.3009708737864079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70-497F-9F5F-9922C8B43115}"/>
            </c:ext>
          </c:extLst>
        </c:ser>
        <c:ser>
          <c:idx val="2"/>
          <c:order val="2"/>
          <c:tx>
            <c:strRef>
              <c:f>Lapas2!$D$13</c:f>
              <c:strCache>
                <c:ptCount val="1"/>
                <c:pt idx="0">
                  <c:v>2022-2023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Lapas2!$A$14:$A$20</c:f>
              <c:strCache>
                <c:ptCount val="7"/>
                <c:pt idx="0">
                  <c:v>Darželiuose-mokyklose</c:v>
                </c:pt>
                <c:pt idx="1">
                  <c:v>Pradinėse mokyklose</c:v>
                </c:pt>
                <c:pt idx="2">
                  <c:v>Progimnazijose</c:v>
                </c:pt>
                <c:pt idx="3">
                  <c:v>Daugiafunkciuose centruose</c:v>
                </c:pt>
                <c:pt idx="4">
                  <c:v>Suaugusiųjų ir jaunimo </c:v>
                </c:pt>
                <c:pt idx="5">
                  <c:v>Gimnazijose</c:v>
                </c:pt>
                <c:pt idx="6">
                  <c:v>Specialiosiose mokyklose</c:v>
                </c:pt>
              </c:strCache>
            </c:strRef>
          </c:cat>
          <c:val>
            <c:numRef>
              <c:f>Lapas2!$D$14:$D$20</c:f>
              <c:numCache>
                <c:formatCode>0.0</c:formatCode>
                <c:ptCount val="7"/>
                <c:pt idx="0">
                  <c:v>1.4455958549222798</c:v>
                </c:pt>
                <c:pt idx="1">
                  <c:v>3.1072555205047321</c:v>
                </c:pt>
                <c:pt idx="2">
                  <c:v>4.8667236223835966</c:v>
                </c:pt>
                <c:pt idx="3">
                  <c:v>4.1067961165048548</c:v>
                </c:pt>
                <c:pt idx="4">
                  <c:v>6.0897435897435894</c:v>
                </c:pt>
                <c:pt idx="5">
                  <c:v>5.7132089016511127</c:v>
                </c:pt>
                <c:pt idx="6">
                  <c:v>1.3095238095238095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70-497F-9F5F-9922C8B431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14760704"/>
        <c:axId val="414761032"/>
      </c:barChart>
      <c:catAx>
        <c:axId val="4147607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4761032"/>
        <c:crosses val="autoZero"/>
        <c:auto val="1"/>
        <c:lblAlgn val="ctr"/>
        <c:lblOffset val="100"/>
        <c:noMultiLvlLbl val="0"/>
      </c:catAx>
      <c:valAx>
        <c:axId val="41476103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41476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705791"/>
              </p:ext>
            </p:extLst>
          </p:nvPr>
        </p:nvGraphicFramePr>
        <p:xfrm>
          <a:off x="828675" y="1037492"/>
          <a:ext cx="7875710" cy="455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785554" y="298938"/>
            <a:ext cx="5961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25. Aprūpinimo informacinėmis technologijomis (IT) lygis </a:t>
            </a:r>
          </a:p>
          <a:p>
            <a:pPr algn="ctr"/>
            <a:r>
              <a:rPr lang="lt-LT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miesto ir mokyklos lygmenimis</a:t>
            </a:r>
            <a:endParaRPr lang="lt-LT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661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756180"/>
              </p:ext>
            </p:extLst>
          </p:nvPr>
        </p:nvGraphicFramePr>
        <p:xfrm>
          <a:off x="1186963" y="597877"/>
          <a:ext cx="7596552" cy="5249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4683394"/>
              </p:ext>
            </p:extLst>
          </p:nvPr>
        </p:nvGraphicFramePr>
        <p:xfrm>
          <a:off x="1347787" y="369277"/>
          <a:ext cx="7418143" cy="5600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5790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868</TotalTime>
  <Words>41</Words>
  <Application>Microsoft Office PowerPoint</Application>
  <PresentationFormat>Demonstracija ekrane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47</cp:revision>
  <dcterms:created xsi:type="dcterms:W3CDTF">2019-11-25T17:02:43Z</dcterms:created>
  <dcterms:modified xsi:type="dcterms:W3CDTF">2023-03-21T10:42:08Z</dcterms:modified>
</cp:coreProperties>
</file>