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9" r:id="rId2"/>
  </p:sldMasterIdLst>
  <p:sldIdLst>
    <p:sldId id="26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8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lt-LT" b="1">
                <a:solidFill>
                  <a:schemeClr val="tx1"/>
                </a:solidFill>
              </a:rPr>
              <a:t>24. Įstaigų pasiskirstymo</a:t>
            </a:r>
            <a:r>
              <a:rPr lang="lt-LT" b="1" baseline="0">
                <a:solidFill>
                  <a:schemeClr val="tx1"/>
                </a:solidFill>
              </a:rPr>
              <a:t> pagal pastato techninę būklę dalis miesto lygmeniu</a:t>
            </a:r>
            <a:endParaRPr lang="lt-LT" b="1">
              <a:solidFill>
                <a:schemeClr val="tx1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Lapas1!$B$2</c:f>
              <c:strCache>
                <c:ptCount val="1"/>
                <c:pt idx="0">
                  <c:v>Gera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Lapas1!$A$3:$A$6</c:f>
              <c:strCache>
                <c:ptCount val="4"/>
                <c:pt idx="0">
                  <c:v>2022-2023 m.m.</c:v>
                </c:pt>
                <c:pt idx="1">
                  <c:v>2023-2024 m.m.</c:v>
                </c:pt>
                <c:pt idx="2">
                  <c:v>2024-2025 m.m.</c:v>
                </c:pt>
                <c:pt idx="3">
                  <c:v>2025-2026 m.m.</c:v>
                </c:pt>
              </c:strCache>
            </c:strRef>
          </c:cat>
          <c:val>
            <c:numRef>
              <c:f>Lapas1!$B$3:$B$6</c:f>
              <c:numCache>
                <c:formatCode>General</c:formatCode>
                <c:ptCount val="4"/>
                <c:pt idx="0">
                  <c:v>48.21</c:v>
                </c:pt>
                <c:pt idx="1">
                  <c:v>57.4</c:v>
                </c:pt>
                <c:pt idx="2">
                  <c:v>67</c:v>
                </c:pt>
                <c:pt idx="3">
                  <c:v>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07C-41B3-9EE6-B0AE9D897009}"/>
            </c:ext>
          </c:extLst>
        </c:ser>
        <c:ser>
          <c:idx val="1"/>
          <c:order val="1"/>
          <c:tx>
            <c:strRef>
              <c:f>Lapas1!$C$2</c:f>
              <c:strCache>
                <c:ptCount val="1"/>
                <c:pt idx="0">
                  <c:v>Patenkinama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Lapas1!$A$3:$A$6</c:f>
              <c:strCache>
                <c:ptCount val="4"/>
                <c:pt idx="0">
                  <c:v>2022-2023 m.m.</c:v>
                </c:pt>
                <c:pt idx="1">
                  <c:v>2023-2024 m.m.</c:v>
                </c:pt>
                <c:pt idx="2">
                  <c:v>2024-2025 m.m.</c:v>
                </c:pt>
                <c:pt idx="3">
                  <c:v>2025-2026 m.m.</c:v>
                </c:pt>
              </c:strCache>
            </c:strRef>
          </c:cat>
          <c:val>
            <c:numRef>
              <c:f>Lapas1!$C$3:$C$6</c:f>
              <c:numCache>
                <c:formatCode>General</c:formatCode>
                <c:ptCount val="4"/>
                <c:pt idx="0">
                  <c:v>51.79</c:v>
                </c:pt>
                <c:pt idx="1">
                  <c:v>42.6</c:v>
                </c:pt>
                <c:pt idx="2">
                  <c:v>33</c:v>
                </c:pt>
                <c:pt idx="3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07C-41B3-9EE6-B0AE9D897009}"/>
            </c:ext>
          </c:extLst>
        </c:ser>
        <c:ser>
          <c:idx val="2"/>
          <c:order val="2"/>
          <c:tx>
            <c:strRef>
              <c:f>Lapas1!$D$2</c:f>
              <c:strCache>
                <c:ptCount val="1"/>
                <c:pt idx="0">
                  <c:v>Bloga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Lapas1!$A$3:$A$6</c:f>
              <c:strCache>
                <c:ptCount val="4"/>
                <c:pt idx="0">
                  <c:v>2022-2023 m.m.</c:v>
                </c:pt>
                <c:pt idx="1">
                  <c:v>2023-2024 m.m.</c:v>
                </c:pt>
                <c:pt idx="2">
                  <c:v>2024-2025 m.m.</c:v>
                </c:pt>
                <c:pt idx="3">
                  <c:v>2025-2026 m.m.</c:v>
                </c:pt>
              </c:strCache>
            </c:strRef>
          </c:cat>
          <c:val>
            <c:numRef>
              <c:f>Lapas1!$D$3:$D$6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07C-41B3-9EE6-B0AE9D89700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072480032"/>
        <c:axId val="1072480992"/>
      </c:barChart>
      <c:catAx>
        <c:axId val="10724800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072480992"/>
        <c:crosses val="autoZero"/>
        <c:auto val="1"/>
        <c:lblAlgn val="ctr"/>
        <c:lblOffset val="100"/>
        <c:noMultiLvlLbl val="0"/>
      </c:catAx>
      <c:valAx>
        <c:axId val="10724809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0724800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94984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166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668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439869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3823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308959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32148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10719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37131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61145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1291188" y="6437559"/>
            <a:ext cx="10191200" cy="28391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69576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475" y="642938"/>
            <a:ext cx="9129714" cy="2786062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89413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26282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09400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70009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65126"/>
            <a:ext cx="10821988" cy="82307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681163"/>
            <a:ext cx="546417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505075"/>
            <a:ext cx="5464175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176641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91767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832185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787811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668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1293324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3823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56953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86820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40237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1291188" y="6437559"/>
            <a:ext cx="10191200" cy="28391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719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475" y="642938"/>
            <a:ext cx="9129714" cy="2786062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89413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032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16040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65126"/>
            <a:ext cx="10821988" cy="82307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681163"/>
            <a:ext cx="546417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505075"/>
            <a:ext cx="5464175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31125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91767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846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111317"/>
            <a:ext cx="12192000" cy="74668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810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6802" y="1447800"/>
            <a:ext cx="11060998" cy="4567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6508" y="6307811"/>
            <a:ext cx="10161292" cy="351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00" b="1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068" y="6276815"/>
            <a:ext cx="539745" cy="413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7733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1" r:id="rId2"/>
    <p:sldLayoutId id="2147483670" r:id="rId3"/>
    <p:sldLayoutId id="2147483658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22701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888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98613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36" userDrawn="1">
          <p15:clr>
            <a:srgbClr val="F26B43"/>
          </p15:clr>
        </p15:guide>
        <p15:guide id="3" pos="7312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111317"/>
            <a:ext cx="12192000" cy="74668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810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6802" y="1447800"/>
            <a:ext cx="11060998" cy="4567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6508" y="6307811"/>
            <a:ext cx="10161292" cy="351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00" b="1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068" y="6276815"/>
            <a:ext cx="539745" cy="413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4238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2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22701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888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98613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36">
          <p15:clr>
            <a:srgbClr val="F26B43"/>
          </p15:clr>
        </p15:guide>
        <p15:guide id="3" pos="731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E29D22-A095-7F9A-EF88-3AEAAC7320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a 5">
            <a:extLst>
              <a:ext uri="{FF2B5EF4-FFF2-40B4-BE49-F238E27FC236}">
                <a16:creationId xmlns:a16="http://schemas.microsoft.com/office/drawing/2014/main" id="{CB40DA28-D115-2D05-327E-11D026B3C0B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50818421"/>
              </p:ext>
            </p:extLst>
          </p:nvPr>
        </p:nvGraphicFramePr>
        <p:xfrm>
          <a:off x="1682152" y="577970"/>
          <a:ext cx="8755810" cy="55209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365952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Kaunas auga">
      <a:dk1>
        <a:srgbClr val="262626"/>
      </a:dk1>
      <a:lt1>
        <a:sysClr val="window" lastClr="FFFFFF"/>
      </a:lt1>
      <a:dk2>
        <a:srgbClr val="0054A5"/>
      </a:dk2>
      <a:lt2>
        <a:srgbClr val="E7E6E6"/>
      </a:lt2>
      <a:accent1>
        <a:srgbClr val="0054A5"/>
      </a:accent1>
      <a:accent2>
        <a:srgbClr val="00A875"/>
      </a:accent2>
      <a:accent3>
        <a:srgbClr val="7F7F7F"/>
      </a:accent3>
      <a:accent4>
        <a:srgbClr val="FCB813"/>
      </a:accent4>
      <a:accent5>
        <a:srgbClr val="EF566D"/>
      </a:accent5>
      <a:accent6>
        <a:srgbClr val="AEABAB"/>
      </a:accent6>
      <a:hlink>
        <a:srgbClr val="0054A5"/>
      </a:hlink>
      <a:folHlink>
        <a:srgbClr val="AEABAB"/>
      </a:folHlink>
    </a:clrScheme>
    <a:fontScheme name="Kaunas auga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C2289B70-F49E-4FA6-ADBA-6FF4C5ADFA71}" vid="{B5A59C9A-F88A-42E6-9D3E-3C770322774C}"/>
    </a:ext>
  </a:extLst>
</a:theme>
</file>

<file path=ppt/theme/theme2.xml><?xml version="1.0" encoding="utf-8"?>
<a:theme xmlns:a="http://schemas.openxmlformats.org/drawingml/2006/main" name="1_Office Theme">
  <a:themeElements>
    <a:clrScheme name="Kaunas auga">
      <a:dk1>
        <a:srgbClr val="262626"/>
      </a:dk1>
      <a:lt1>
        <a:sysClr val="window" lastClr="FFFFFF"/>
      </a:lt1>
      <a:dk2>
        <a:srgbClr val="0054A5"/>
      </a:dk2>
      <a:lt2>
        <a:srgbClr val="E7E6E6"/>
      </a:lt2>
      <a:accent1>
        <a:srgbClr val="0054A5"/>
      </a:accent1>
      <a:accent2>
        <a:srgbClr val="00A875"/>
      </a:accent2>
      <a:accent3>
        <a:srgbClr val="7F7F7F"/>
      </a:accent3>
      <a:accent4>
        <a:srgbClr val="FCB813"/>
      </a:accent4>
      <a:accent5>
        <a:srgbClr val="EF566D"/>
      </a:accent5>
      <a:accent6>
        <a:srgbClr val="AEABAB"/>
      </a:accent6>
      <a:hlink>
        <a:srgbClr val="0054A5"/>
      </a:hlink>
      <a:folHlink>
        <a:srgbClr val="AEABAB"/>
      </a:folHlink>
    </a:clrScheme>
    <a:fontScheme name="Kaunas auga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C2289B70-F49E-4FA6-ADBA-6FF4C5ADFA71}" vid="{CA4E0D3F-D234-4045-8A07-6D0DFAE36C3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122</TotalTime>
  <Words>11</Words>
  <Application>Microsoft Office PowerPoint</Application>
  <PresentationFormat>Plačiaekranė</PresentationFormat>
  <Paragraphs>1</Paragraphs>
  <Slides>1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3</vt:i4>
      </vt:variant>
      <vt:variant>
        <vt:lpstr>Tema</vt:lpstr>
      </vt:variant>
      <vt:variant>
        <vt:i4>2</vt:i4>
      </vt:variant>
      <vt:variant>
        <vt:lpstr>Skaidrių pavadinimai</vt:lpstr>
      </vt:variant>
      <vt:variant>
        <vt:i4>1</vt:i4>
      </vt:variant>
    </vt:vector>
  </HeadingPairs>
  <TitlesOfParts>
    <vt:vector size="6" baseType="lpstr">
      <vt:lpstr>Arial</vt:lpstr>
      <vt:lpstr>Open Sans</vt:lpstr>
      <vt:lpstr>Open Sans ExtraBold</vt:lpstr>
      <vt:lpstr>Office Theme</vt:lpstr>
      <vt:lpstr>1_Office Theme</vt:lpstr>
      <vt:lpstr>„PowerPoint“ pateiktis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Egle</dc:creator>
  <cp:lastModifiedBy>Jolanta Ganusauskienė</cp:lastModifiedBy>
  <cp:revision>22</cp:revision>
  <dcterms:created xsi:type="dcterms:W3CDTF">2023-01-16T12:10:31Z</dcterms:created>
  <dcterms:modified xsi:type="dcterms:W3CDTF">2026-03-03T14:10:19Z</dcterms:modified>
</cp:coreProperties>
</file>