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"="</c:f>
          <c:strCache>
            <c:ptCount val="1"/>
            <c:pt idx="0">
              <c:v>=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Lapas1!$B$2</c:f>
              <c:strCache>
                <c:ptCount val="1"/>
                <c:pt idx="0">
                  <c:v>Gera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Lapas1!$A$3:$A$5</c:f>
              <c:strCache>
                <c:ptCount val="3"/>
                <c:pt idx="0">
                  <c:v>2022-2023 m.m.</c:v>
                </c:pt>
                <c:pt idx="1">
                  <c:v>2023-2024 m.m.</c:v>
                </c:pt>
                <c:pt idx="2">
                  <c:v>2024-2025 m.m.</c:v>
                </c:pt>
              </c:strCache>
            </c:strRef>
          </c:cat>
          <c:val>
            <c:numRef>
              <c:f>Lapas1!$B$3:$B$5</c:f>
              <c:numCache>
                <c:formatCode>General</c:formatCode>
                <c:ptCount val="3"/>
                <c:pt idx="0">
                  <c:v>48.21</c:v>
                </c:pt>
                <c:pt idx="1">
                  <c:v>57.4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08-4610-9BF1-2C143E8D107B}"/>
            </c:ext>
          </c:extLst>
        </c:ser>
        <c:ser>
          <c:idx val="1"/>
          <c:order val="1"/>
          <c:tx>
            <c:strRef>
              <c:f>Lapas1!$C$2</c:f>
              <c:strCache>
                <c:ptCount val="1"/>
                <c:pt idx="0">
                  <c:v>Patenkinama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Lapas1!$A$3:$A$5</c:f>
              <c:strCache>
                <c:ptCount val="3"/>
                <c:pt idx="0">
                  <c:v>2022-2023 m.m.</c:v>
                </c:pt>
                <c:pt idx="1">
                  <c:v>2023-2024 m.m.</c:v>
                </c:pt>
                <c:pt idx="2">
                  <c:v>2024-2025 m.m.</c:v>
                </c:pt>
              </c:strCache>
            </c:strRef>
          </c:cat>
          <c:val>
            <c:numRef>
              <c:f>Lapas1!$C$3:$C$5</c:f>
              <c:numCache>
                <c:formatCode>General</c:formatCode>
                <c:ptCount val="3"/>
                <c:pt idx="0">
                  <c:v>51.79</c:v>
                </c:pt>
                <c:pt idx="1">
                  <c:v>42.6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08-4610-9BF1-2C143E8D107B}"/>
            </c:ext>
          </c:extLst>
        </c:ser>
        <c:ser>
          <c:idx val="2"/>
          <c:order val="2"/>
          <c:tx>
            <c:strRef>
              <c:f>Lapas1!$D$2</c:f>
              <c:strCache>
                <c:ptCount val="1"/>
                <c:pt idx="0">
                  <c:v>Bloga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Lapas1!$A$3:$A$5</c:f>
              <c:strCache>
                <c:ptCount val="3"/>
                <c:pt idx="0">
                  <c:v>2022-2023 m.m.</c:v>
                </c:pt>
                <c:pt idx="1">
                  <c:v>2023-2024 m.m.</c:v>
                </c:pt>
                <c:pt idx="2">
                  <c:v>2024-2025 m.m.</c:v>
                </c:pt>
              </c:strCache>
            </c:strRef>
          </c:cat>
          <c:val>
            <c:numRef>
              <c:f>Lapas1!$D$3:$D$5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08-4610-9BF1-2C143E8D1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915327"/>
        <c:axId val="444911967"/>
      </c:barChart>
      <c:catAx>
        <c:axId val="444915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4911967"/>
        <c:crosses val="autoZero"/>
        <c:auto val="1"/>
        <c:lblAlgn val="ctr"/>
        <c:lblOffset val="100"/>
        <c:noMultiLvlLbl val="0"/>
      </c:catAx>
      <c:valAx>
        <c:axId val="44491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4915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654BD2A3-F722-3D15-FBAC-96427AA7D2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582525"/>
              </p:ext>
            </p:extLst>
          </p:nvPr>
        </p:nvGraphicFramePr>
        <p:xfrm>
          <a:off x="2252133" y="1159933"/>
          <a:ext cx="8178800" cy="4690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3723B8-5925-5BB0-1982-C876DF7F4110}"/>
              </a:ext>
            </a:extLst>
          </p:cNvPr>
          <p:cNvSpPr txBox="1"/>
          <p:nvPr/>
        </p:nvSpPr>
        <p:spPr>
          <a:xfrm>
            <a:off x="1767531" y="397933"/>
            <a:ext cx="8977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rgbClr val="262626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24. Įstaigų pasiskirstymo</a:t>
            </a:r>
            <a:r>
              <a:rPr lang="lt-LT" sz="2000" b="1" baseline="0" dirty="0">
                <a:solidFill>
                  <a:schemeClr val="bg2">
                    <a:lumMod val="10000"/>
                  </a:schemeClr>
                </a:solidFill>
              </a:rPr>
              <a:t> pagal techninę būklę dalis miesto lygmeniu</a:t>
            </a:r>
          </a:p>
        </p:txBody>
      </p:sp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10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2025-01-31T08:51:01Z</dcterms:modified>
</cp:coreProperties>
</file>