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  <p:sldId id="264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Švietimo įstaigų kaita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Lapas2!$B$1</c:f>
              <c:strCache>
                <c:ptCount val="1"/>
                <c:pt idx="0">
                  <c:v>2020- 2021 m.m.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Lapas2!$A$2:$A$13</c:f>
              <c:strCache>
                <c:ptCount val="12"/>
                <c:pt idx="1">
                  <c:v>Lopšeliai-darželiai</c:v>
                </c:pt>
                <c:pt idx="2">
                  <c:v>Vaikų darželiai</c:v>
                </c:pt>
                <c:pt idx="3">
                  <c:v>Darželiai-mokyklos</c:v>
                </c:pt>
                <c:pt idx="4">
                  <c:v>Pradinės mokyklos</c:v>
                </c:pt>
                <c:pt idx="5">
                  <c:v>Progimnazijos</c:v>
                </c:pt>
                <c:pt idx="6">
                  <c:v>Mokyklos--daugiafunkciai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Lapas2!$B$2:$B$13</c:f>
              <c:numCache>
                <c:formatCode>General</c:formatCode>
                <c:ptCount val="12"/>
                <c:pt idx="0">
                  <c:v>0</c:v>
                </c:pt>
                <c:pt idx="1">
                  <c:v>74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17</c:v>
                </c:pt>
                <c:pt idx="6">
                  <c:v>6</c:v>
                </c:pt>
                <c:pt idx="7">
                  <c:v>1</c:v>
                </c:pt>
                <c:pt idx="8">
                  <c:v>21</c:v>
                </c:pt>
                <c:pt idx="9">
                  <c:v>11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D-4FFA-8AAC-6360070208F3}"/>
            </c:ext>
          </c:extLst>
        </c:ser>
        <c:ser>
          <c:idx val="1"/>
          <c:order val="1"/>
          <c:tx>
            <c:strRef>
              <c:f>Lapas2!$C$1</c:f>
              <c:strCache>
                <c:ptCount val="1"/>
                <c:pt idx="0">
                  <c:v>2021-2022 m.m.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Lapas2!$A$2:$A$13</c:f>
              <c:strCache>
                <c:ptCount val="12"/>
                <c:pt idx="1">
                  <c:v>Lopšeliai-darželiai</c:v>
                </c:pt>
                <c:pt idx="2">
                  <c:v>Vaikų darželiai</c:v>
                </c:pt>
                <c:pt idx="3">
                  <c:v>Darželiai-mokyklos</c:v>
                </c:pt>
                <c:pt idx="4">
                  <c:v>Pradinės mokyklos</c:v>
                </c:pt>
                <c:pt idx="5">
                  <c:v>Progimnazijos</c:v>
                </c:pt>
                <c:pt idx="6">
                  <c:v>Mokyklos--daugiafunkciai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Lapas2!$C$2:$C$13</c:f>
              <c:numCache>
                <c:formatCode>General</c:formatCode>
                <c:ptCount val="12"/>
                <c:pt idx="0">
                  <c:v>0</c:v>
                </c:pt>
                <c:pt idx="1">
                  <c:v>74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  <c:pt idx="5">
                  <c:v>17</c:v>
                </c:pt>
                <c:pt idx="6">
                  <c:v>6</c:v>
                </c:pt>
                <c:pt idx="7">
                  <c:v>1</c:v>
                </c:pt>
                <c:pt idx="8">
                  <c:v>21</c:v>
                </c:pt>
                <c:pt idx="9">
                  <c:v>9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3D-4FFA-8AAC-6360070208F3}"/>
            </c:ext>
          </c:extLst>
        </c:ser>
        <c:ser>
          <c:idx val="2"/>
          <c:order val="2"/>
          <c:tx>
            <c:strRef>
              <c:f>Lapas2!$D$1</c:f>
              <c:strCache>
                <c:ptCount val="1"/>
                <c:pt idx="0">
                  <c:v>2022-2023 m.m.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Lapas2!$A$2:$A$13</c:f>
              <c:strCache>
                <c:ptCount val="12"/>
                <c:pt idx="1">
                  <c:v>Lopšeliai-darželiai</c:v>
                </c:pt>
                <c:pt idx="2">
                  <c:v>Vaikų darželiai</c:v>
                </c:pt>
                <c:pt idx="3">
                  <c:v>Darželiai-mokyklos</c:v>
                </c:pt>
                <c:pt idx="4">
                  <c:v>Pradinės mokyklos</c:v>
                </c:pt>
                <c:pt idx="5">
                  <c:v>Progimnazijos</c:v>
                </c:pt>
                <c:pt idx="6">
                  <c:v>Mokyklos--daugiafunkciai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Lapas2!$D$2:$D$13</c:f>
              <c:numCache>
                <c:formatCode>General</c:formatCode>
                <c:ptCount val="12"/>
                <c:pt idx="1">
                  <c:v>76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17</c:v>
                </c:pt>
                <c:pt idx="6">
                  <c:v>6</c:v>
                </c:pt>
                <c:pt idx="7">
                  <c:v>1</c:v>
                </c:pt>
                <c:pt idx="8">
                  <c:v>20</c:v>
                </c:pt>
                <c:pt idx="9">
                  <c:v>9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3D-4FFA-8AAC-6360070208F3}"/>
            </c:ext>
          </c:extLst>
        </c:ser>
        <c:ser>
          <c:idx val="3"/>
          <c:order val="3"/>
          <c:tx>
            <c:strRef>
              <c:f>Lapas2!$E$1</c:f>
              <c:strCache>
                <c:ptCount val="1"/>
                <c:pt idx="0">
                  <c:v>2023-2024 m.m.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Lapas2!$A$2:$A$13</c:f>
              <c:strCache>
                <c:ptCount val="12"/>
                <c:pt idx="1">
                  <c:v>Lopšeliai-darželiai</c:v>
                </c:pt>
                <c:pt idx="2">
                  <c:v>Vaikų darželiai</c:v>
                </c:pt>
                <c:pt idx="3">
                  <c:v>Darželiai-mokyklos</c:v>
                </c:pt>
                <c:pt idx="4">
                  <c:v>Pradinės mokyklos</c:v>
                </c:pt>
                <c:pt idx="5">
                  <c:v>Progimnazijos</c:v>
                </c:pt>
                <c:pt idx="6">
                  <c:v>Mokyklos--daugiafunkciai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Lapas2!$E$2:$E$13</c:f>
              <c:numCache>
                <c:formatCode>General</c:formatCode>
                <c:ptCount val="12"/>
                <c:pt idx="1">
                  <c:v>76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17</c:v>
                </c:pt>
                <c:pt idx="6">
                  <c:v>6</c:v>
                </c:pt>
                <c:pt idx="7">
                  <c:v>1</c:v>
                </c:pt>
                <c:pt idx="8">
                  <c:v>20</c:v>
                </c:pt>
                <c:pt idx="9">
                  <c:v>9</c:v>
                </c:pt>
                <c:pt idx="10">
                  <c:v>2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3D-4FFA-8AAC-636007020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3841048"/>
        <c:axId val="493841376"/>
      </c:barChart>
      <c:catAx>
        <c:axId val="49384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3841376"/>
        <c:crosses val="autoZero"/>
        <c:auto val="1"/>
        <c:lblAlgn val="ctr"/>
        <c:lblOffset val="100"/>
        <c:noMultiLvlLbl val="0"/>
      </c:catAx>
      <c:valAx>
        <c:axId val="49384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3841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Savivaldybės švietimo įstaigų skaičiaus kaita</a:t>
            </a:r>
            <a:r>
              <a:rPr lang="lt-LT" dirty="0" smtClean="0"/>
              <a:t> </a:t>
            </a:r>
            <a:r>
              <a:rPr lang="en-US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30251489969136103"/>
          <c:y val="3.09428374323122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Grafikai!$A$18</c:f>
              <c:strCache>
                <c:ptCount val="1"/>
                <c:pt idx="0">
                  <c:v>Bendrojo ugdymo mokyklų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Grafikai!$B$17:$G$17</c:f>
              <c:strCache>
                <c:ptCount val="6"/>
                <c:pt idx="0">
                  <c:v>2018 m.</c:v>
                </c:pt>
                <c:pt idx="1">
                  <c:v>2019 m.</c:v>
                </c:pt>
                <c:pt idx="2">
                  <c:v>2020 m.</c:v>
                </c:pt>
                <c:pt idx="3">
                  <c:v>2021 m.</c:v>
                </c:pt>
                <c:pt idx="4">
                  <c:v>2022 m.</c:v>
                </c:pt>
                <c:pt idx="5">
                  <c:v>2023 m.</c:v>
                </c:pt>
              </c:strCache>
            </c:strRef>
          </c:cat>
          <c:val>
            <c:numRef>
              <c:f>Grafikai!$B$18:$G$18</c:f>
              <c:numCache>
                <c:formatCode>General</c:formatCode>
                <c:ptCount val="6"/>
                <c:pt idx="0">
                  <c:v>63</c:v>
                </c:pt>
                <c:pt idx="1">
                  <c:v>62</c:v>
                </c:pt>
                <c:pt idx="2">
                  <c:v>62</c:v>
                </c:pt>
                <c:pt idx="3">
                  <c:v>61</c:v>
                </c:pt>
                <c:pt idx="4">
                  <c:v>60</c:v>
                </c:pt>
                <c:pt idx="5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81-4074-9178-D06852C42A41}"/>
            </c:ext>
          </c:extLst>
        </c:ser>
        <c:ser>
          <c:idx val="1"/>
          <c:order val="1"/>
          <c:tx>
            <c:strRef>
              <c:f>Grafikai!$A$19</c:f>
              <c:strCache>
                <c:ptCount val="1"/>
                <c:pt idx="0">
                  <c:v>Ikimokyklinių įstaigų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Grafikai!$B$17:$G$17</c:f>
              <c:strCache>
                <c:ptCount val="6"/>
                <c:pt idx="0">
                  <c:v>2018 m.</c:v>
                </c:pt>
                <c:pt idx="1">
                  <c:v>2019 m.</c:v>
                </c:pt>
                <c:pt idx="2">
                  <c:v>2020 m.</c:v>
                </c:pt>
                <c:pt idx="3">
                  <c:v>2021 m.</c:v>
                </c:pt>
                <c:pt idx="4">
                  <c:v>2022 m.</c:v>
                </c:pt>
                <c:pt idx="5">
                  <c:v>2023 m.</c:v>
                </c:pt>
              </c:strCache>
            </c:strRef>
          </c:cat>
          <c:val>
            <c:numRef>
              <c:f>Grafikai!$B$19:$G$19</c:f>
              <c:numCache>
                <c:formatCode>General</c:formatCode>
                <c:ptCount val="6"/>
                <c:pt idx="0">
                  <c:v>79</c:v>
                </c:pt>
                <c:pt idx="1">
                  <c:v>78</c:v>
                </c:pt>
                <c:pt idx="2">
                  <c:v>78</c:v>
                </c:pt>
                <c:pt idx="3">
                  <c:v>78</c:v>
                </c:pt>
                <c:pt idx="4">
                  <c:v>76</c:v>
                </c:pt>
                <c:pt idx="5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81-4074-9178-D06852C42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1797160"/>
        <c:axId val="481798144"/>
      </c:lineChart>
      <c:catAx>
        <c:axId val="48179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81798144"/>
        <c:crosses val="autoZero"/>
        <c:auto val="1"/>
        <c:lblAlgn val="ctr"/>
        <c:lblOffset val="100"/>
        <c:noMultiLvlLbl val="0"/>
      </c:catAx>
      <c:valAx>
        <c:axId val="48179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81797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29024496937883"/>
          <c:y val="0.88020778652668419"/>
          <c:w val="0.73541951006124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Nevalstybinių įstaigų</a:t>
            </a:r>
            <a:r>
              <a:rPr lang="lt-LT" sz="16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skaičiaus kaita Kauno mieste</a:t>
            </a:r>
            <a:endParaRPr lang="lt-LT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Ikimokyklinis!$I$4</c:f>
              <c:strCache>
                <c:ptCount val="1"/>
                <c:pt idx="0">
                  <c:v>Ikimokyklinės įstaigos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Ikimokyklinis!$K$3:$O$3</c:f>
              <c:strCache>
                <c:ptCount val="5"/>
                <c:pt idx="0">
                  <c:v>2019 m.</c:v>
                </c:pt>
                <c:pt idx="1">
                  <c:v>2020 m.</c:v>
                </c:pt>
                <c:pt idx="2">
                  <c:v>2021 m.</c:v>
                </c:pt>
                <c:pt idx="3">
                  <c:v>2022 m. </c:v>
                </c:pt>
                <c:pt idx="4">
                  <c:v>2023 m. </c:v>
                </c:pt>
              </c:strCache>
            </c:strRef>
          </c:cat>
          <c:val>
            <c:numRef>
              <c:f>Ikimokyklinis!$K$4:$O$4</c:f>
              <c:numCache>
                <c:formatCode>General</c:formatCode>
                <c:ptCount val="5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28</c:v>
                </c:pt>
                <c:pt idx="4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AD-4C7E-8D0A-CEA47DE8EA67}"/>
            </c:ext>
          </c:extLst>
        </c:ser>
        <c:ser>
          <c:idx val="1"/>
          <c:order val="1"/>
          <c:tx>
            <c:strRef>
              <c:f>Ikimokyklinis!$I$5</c:f>
              <c:strCache>
                <c:ptCount val="1"/>
                <c:pt idx="0">
                  <c:v>Bendrojo ugdymo mokyklos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Ikimokyklinis!$K$3:$O$3</c:f>
              <c:strCache>
                <c:ptCount val="5"/>
                <c:pt idx="0">
                  <c:v>2019 m.</c:v>
                </c:pt>
                <c:pt idx="1">
                  <c:v>2020 m.</c:v>
                </c:pt>
                <c:pt idx="2">
                  <c:v>2021 m.</c:v>
                </c:pt>
                <c:pt idx="3">
                  <c:v>2022 m. </c:v>
                </c:pt>
                <c:pt idx="4">
                  <c:v>2023 m. </c:v>
                </c:pt>
              </c:strCache>
            </c:strRef>
          </c:cat>
          <c:val>
            <c:numRef>
              <c:f>Ikimokyklinis!$K$5:$O$5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AD-4C7E-8D0A-CEA47DE8E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1077576"/>
        <c:axId val="481079216"/>
      </c:lineChart>
      <c:catAx>
        <c:axId val="48107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81079216"/>
        <c:crosses val="autoZero"/>
        <c:auto val="1"/>
        <c:lblAlgn val="ctr"/>
        <c:lblOffset val="100"/>
        <c:noMultiLvlLbl val="0"/>
      </c:catAx>
      <c:valAx>
        <c:axId val="4810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8107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0954" y="333629"/>
            <a:ext cx="7709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600" b="1" dirty="0" smtClean="0"/>
              <a:t>2. Švietimo įstaigų tinklas ir jų skaičius pagal įstaigų tipus, priklausomybę</a:t>
            </a:r>
            <a:endParaRPr lang="lt-LT" sz="1600" b="1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018093"/>
              </p:ext>
            </p:extLst>
          </p:nvPr>
        </p:nvGraphicFramePr>
        <p:xfrm>
          <a:off x="681643" y="822961"/>
          <a:ext cx="10648607" cy="4394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583">
                  <a:extLst>
                    <a:ext uri="{9D8B030D-6E8A-4147-A177-3AD203B41FA5}">
                      <a16:colId xmlns:a16="http://schemas.microsoft.com/office/drawing/2014/main" val="3149380383"/>
                    </a:ext>
                  </a:extLst>
                </a:gridCol>
                <a:gridCol w="1575006">
                  <a:extLst>
                    <a:ext uri="{9D8B030D-6E8A-4147-A177-3AD203B41FA5}">
                      <a16:colId xmlns:a16="http://schemas.microsoft.com/office/drawing/2014/main" val="400881486"/>
                    </a:ext>
                  </a:extLst>
                </a:gridCol>
                <a:gridCol w="1704453">
                  <a:extLst>
                    <a:ext uri="{9D8B030D-6E8A-4147-A177-3AD203B41FA5}">
                      <a16:colId xmlns:a16="http://schemas.microsoft.com/office/drawing/2014/main" val="2721660509"/>
                    </a:ext>
                  </a:extLst>
                </a:gridCol>
                <a:gridCol w="1644272">
                  <a:extLst>
                    <a:ext uri="{9D8B030D-6E8A-4147-A177-3AD203B41FA5}">
                      <a16:colId xmlns:a16="http://schemas.microsoft.com/office/drawing/2014/main" val="2809277597"/>
                    </a:ext>
                  </a:extLst>
                </a:gridCol>
                <a:gridCol w="1689694">
                  <a:extLst>
                    <a:ext uri="{9D8B030D-6E8A-4147-A177-3AD203B41FA5}">
                      <a16:colId xmlns:a16="http://schemas.microsoft.com/office/drawing/2014/main" val="1847149854"/>
                    </a:ext>
                  </a:extLst>
                </a:gridCol>
                <a:gridCol w="1571599">
                  <a:extLst>
                    <a:ext uri="{9D8B030D-6E8A-4147-A177-3AD203B41FA5}">
                      <a16:colId xmlns:a16="http://schemas.microsoft.com/office/drawing/2014/main" val="2482133451"/>
                    </a:ext>
                  </a:extLst>
                </a:gridCol>
              </a:tblGrid>
              <a:tr h="524679"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Įstaigos tipas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2019-2020 </a:t>
                      </a:r>
                      <a:r>
                        <a:rPr lang="lt-LT" sz="1200" b="1" u="none" strike="noStrike" dirty="0" err="1">
                          <a:effectLst/>
                        </a:rPr>
                        <a:t>m.m</a:t>
                      </a:r>
                      <a:r>
                        <a:rPr lang="lt-LT" sz="1200" b="1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2020-2021 </a:t>
                      </a:r>
                      <a:r>
                        <a:rPr lang="lt-LT" sz="1200" b="1" u="none" strike="noStrike" dirty="0" err="1">
                          <a:effectLst/>
                        </a:rPr>
                        <a:t>m.m</a:t>
                      </a:r>
                      <a:r>
                        <a:rPr lang="lt-LT" sz="1200" b="1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2021-2022 </a:t>
                      </a:r>
                      <a:r>
                        <a:rPr lang="lt-LT" sz="1200" b="1" u="none" strike="noStrike" dirty="0" err="1">
                          <a:effectLst/>
                        </a:rPr>
                        <a:t>m.m</a:t>
                      </a:r>
                      <a:r>
                        <a:rPr lang="lt-LT" sz="1200" b="1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2022-2023 </a:t>
                      </a:r>
                      <a:r>
                        <a:rPr lang="lt-LT" sz="1200" b="1" u="none" strike="noStrike" dirty="0" err="1">
                          <a:effectLst/>
                        </a:rPr>
                        <a:t>m.m</a:t>
                      </a:r>
                      <a:r>
                        <a:rPr lang="lt-LT" sz="1200" b="1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2023-2024 </a:t>
                      </a:r>
                      <a:r>
                        <a:rPr lang="lt-LT" sz="1200" b="1" u="none" strike="noStrike" dirty="0" err="1">
                          <a:effectLst/>
                        </a:rPr>
                        <a:t>m.m</a:t>
                      </a:r>
                      <a:r>
                        <a:rPr lang="lt-LT" sz="1200" b="1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46049560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Lopšeliai-darželiai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74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74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74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76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76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3759790448"/>
                  </a:ext>
                </a:extLst>
              </a:tr>
              <a:tr h="316787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Vaikų darželiai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4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4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200" u="none" strike="noStrike">
                          <a:effectLst/>
                        </a:rPr>
                        <a:t>-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" marR="9026" marT="902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200" u="none" strike="noStrike">
                          <a:effectLst/>
                        </a:rPr>
                        <a:t>-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" marR="9026" marT="9026" marB="0"/>
                </a:tc>
                <a:extLst>
                  <a:ext uri="{0D108BD9-81ED-4DB2-BD59-A6C34878D82A}">
                    <a16:rowId xmlns:a16="http://schemas.microsoft.com/office/drawing/2014/main" val="2129993292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Darželiai-mokyklos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5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5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5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5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5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2397709857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Pradinės mokyklos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7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7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912763398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Progimnazijos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17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17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17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17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3570693126"/>
                  </a:ext>
                </a:extLst>
              </a:tr>
              <a:tr h="316787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Pagrindinės mokyklos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 dirty="0">
                          <a:effectLst/>
                        </a:rPr>
                        <a:t>1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-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-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200" u="none" strike="noStrike">
                          <a:effectLst/>
                        </a:rPr>
                        <a:t>-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" marR="9026" marT="902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200" u="none" strike="noStrike">
                          <a:effectLst/>
                        </a:rPr>
                        <a:t>-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" marR="9026" marT="9026" marB="0"/>
                </a:tc>
                <a:extLst>
                  <a:ext uri="{0D108BD9-81ED-4DB2-BD59-A6C34878D82A}">
                    <a16:rowId xmlns:a16="http://schemas.microsoft.com/office/drawing/2014/main" val="3486737920"/>
                  </a:ext>
                </a:extLst>
              </a:tr>
              <a:tr h="359812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 dirty="0">
                          <a:effectLst/>
                        </a:rPr>
                        <a:t>Mokyklos-daugiafunkciai centrai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6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4036114023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Suaugusiųjų mokyklos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1486982470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Gimnazijos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21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21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21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20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20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1734285774"/>
                  </a:ext>
                </a:extLst>
              </a:tr>
              <a:tr h="343397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Neformaliojo švietimo įstaigos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11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 dirty="0">
                          <a:effectLst/>
                        </a:rPr>
                        <a:t>11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9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9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9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1122906222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Kitos valdymo įstaigos (PPT, KPKC)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2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2924959984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200" u="none" strike="noStrike">
                          <a:effectLst/>
                        </a:rPr>
                        <a:t>Specialiosios įstaigos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5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5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5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5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u="none" strike="noStrike">
                          <a:effectLst/>
                        </a:rPr>
                        <a:t>4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2932579390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200" b="1" u="none" strike="noStrike" dirty="0">
                          <a:effectLst/>
                        </a:rPr>
                        <a:t>Iš viso: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153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153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150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147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200" b="1" u="none" strike="noStrike" dirty="0">
                          <a:effectLst/>
                        </a:rPr>
                        <a:t>146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2770628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177712"/>
              </p:ext>
            </p:extLst>
          </p:nvPr>
        </p:nvGraphicFramePr>
        <p:xfrm>
          <a:off x="673331" y="638175"/>
          <a:ext cx="11130741" cy="538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68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727859"/>
              </p:ext>
            </p:extLst>
          </p:nvPr>
        </p:nvGraphicFramePr>
        <p:xfrm>
          <a:off x="1895303" y="349135"/>
          <a:ext cx="8686800" cy="564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71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927501"/>
              </p:ext>
            </p:extLst>
          </p:nvPr>
        </p:nvGraphicFramePr>
        <p:xfrm>
          <a:off x="1886990" y="498764"/>
          <a:ext cx="8503920" cy="53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57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139</Words>
  <Application>Microsoft Office PowerPoint</Application>
  <PresentationFormat>Plačiaekranė</PresentationFormat>
  <Paragraphs>88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4</vt:i4>
      </vt:variant>
    </vt:vector>
  </HeadingPairs>
  <TitlesOfParts>
    <vt:vector size="10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12</cp:revision>
  <dcterms:created xsi:type="dcterms:W3CDTF">2023-01-16T12:10:31Z</dcterms:created>
  <dcterms:modified xsi:type="dcterms:W3CDTF">2024-03-26T08:34:45Z</dcterms:modified>
</cp:coreProperties>
</file>