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  <p:sldId id="276" r:id="rId3"/>
    <p:sldId id="278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Švietimo įstaigų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2019-2020 m.m.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Lapas1!$A$2:$A$13</c:f>
              <c:strCache>
                <c:ptCount val="12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Mokyklos-daugiafunkciai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Neformaliojo švietimo įstaigos</c:v>
                </c:pt>
                <c:pt idx="10">
                  <c:v>Kitos valdymo įstaigos (PPT, KPKC)</c:v>
                </c:pt>
                <c:pt idx="11">
                  <c:v>Specialiosios įstaigos</c:v>
                </c:pt>
              </c:strCache>
            </c:strRef>
          </c:cat>
          <c:val>
            <c:numRef>
              <c:f>Lapas1!$B$2:$B$13</c:f>
              <c:numCache>
                <c:formatCode>General</c:formatCode>
                <c:ptCount val="12"/>
                <c:pt idx="0">
                  <c:v>74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16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11</c:v>
                </c:pt>
                <c:pt idx="10">
                  <c:v>2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5-4A12-9B7C-42DC1FF859B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2020-2021 m.m.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Lapas1!$A$2:$A$13</c:f>
              <c:strCache>
                <c:ptCount val="12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Mokyklos-daugiafunkciai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Neformaliojo švietimo įstaigos</c:v>
                </c:pt>
                <c:pt idx="10">
                  <c:v>Kitos valdymo įstaigos (PPT, KPKC)</c:v>
                </c:pt>
                <c:pt idx="11">
                  <c:v>Specialiosios įstaigos</c:v>
                </c:pt>
              </c:strCache>
            </c:strRef>
          </c:cat>
          <c:val>
            <c:numRef>
              <c:f>Lapas1!$C$2:$C$13</c:f>
              <c:numCache>
                <c:formatCode>General</c:formatCode>
                <c:ptCount val="12"/>
                <c:pt idx="0">
                  <c:v>74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17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11</c:v>
                </c:pt>
                <c:pt idx="10">
                  <c:v>2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05-4A12-9B7C-42DC1FF859B8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2021-2022 m.m.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Lapas1!$A$2:$A$13</c:f>
              <c:strCache>
                <c:ptCount val="12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Mokyklos-daugiafunkciai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Neformaliojo švietimo įstaigos</c:v>
                </c:pt>
                <c:pt idx="10">
                  <c:v>Kitos valdymo įstaigos (PPT, KPKC)</c:v>
                </c:pt>
                <c:pt idx="11">
                  <c:v>Specialiosios įstaigos</c:v>
                </c:pt>
              </c:strCache>
            </c:strRef>
          </c:cat>
          <c:val>
            <c:numRef>
              <c:f>Lapas1!$D$2:$D$13</c:f>
              <c:numCache>
                <c:formatCode>General</c:formatCode>
                <c:ptCount val="12"/>
                <c:pt idx="0">
                  <c:v>74</c:v>
                </c:pt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17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21</c:v>
                </c:pt>
                <c:pt idx="9">
                  <c:v>9</c:v>
                </c:pt>
                <c:pt idx="10">
                  <c:v>2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05-4A12-9B7C-42DC1FF859B8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2022-2023 m.m.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Lapas1!$A$2:$A$13</c:f>
              <c:strCache>
                <c:ptCount val="12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Mokyklos-daugiafunkciai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Neformaliojo švietimo įstaigos</c:v>
                </c:pt>
                <c:pt idx="10">
                  <c:v>Kitos valdymo įstaigos (PPT, KPKC)</c:v>
                </c:pt>
                <c:pt idx="11">
                  <c:v>Specialiosios įstaigos</c:v>
                </c:pt>
              </c:strCache>
            </c:strRef>
          </c:cat>
          <c:val>
            <c:numRef>
              <c:f>Lapas1!$E$2:$E$13</c:f>
              <c:numCache>
                <c:formatCode>General</c:formatCode>
                <c:ptCount val="12"/>
                <c:pt idx="0">
                  <c:v>76</c:v>
                </c:pt>
                <c:pt idx="1">
                  <c:v>0</c:v>
                </c:pt>
                <c:pt idx="2">
                  <c:v>5</c:v>
                </c:pt>
                <c:pt idx="3">
                  <c:v>6</c:v>
                </c:pt>
                <c:pt idx="4">
                  <c:v>17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20</c:v>
                </c:pt>
                <c:pt idx="9">
                  <c:v>9</c:v>
                </c:pt>
                <c:pt idx="10">
                  <c:v>2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05-4A12-9B7C-42DC1FF859B8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2023-2024 m.m.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Lapas1!$A$2:$A$13</c:f>
              <c:strCache>
                <c:ptCount val="12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Mokyklos-daugiafunkciai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Neformaliojo švietimo įstaigos</c:v>
                </c:pt>
                <c:pt idx="10">
                  <c:v>Kitos valdymo įstaigos (PPT, KPKC)</c:v>
                </c:pt>
                <c:pt idx="11">
                  <c:v>Specialiosios įstaigos</c:v>
                </c:pt>
              </c:strCache>
            </c:strRef>
          </c:cat>
          <c:val>
            <c:numRef>
              <c:f>Lapas1!$F$2:$F$13</c:f>
              <c:numCache>
                <c:formatCode>General</c:formatCode>
                <c:ptCount val="12"/>
                <c:pt idx="0">
                  <c:v>76</c:v>
                </c:pt>
                <c:pt idx="1">
                  <c:v>0</c:v>
                </c:pt>
                <c:pt idx="2">
                  <c:v>5</c:v>
                </c:pt>
                <c:pt idx="3">
                  <c:v>6</c:v>
                </c:pt>
                <c:pt idx="4">
                  <c:v>17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20</c:v>
                </c:pt>
                <c:pt idx="9">
                  <c:v>9</c:v>
                </c:pt>
                <c:pt idx="10">
                  <c:v>2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05-4A12-9B7C-42DC1FF859B8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2024-2025 m.m.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Lapas1!$A$2:$A$13</c:f>
              <c:strCache>
                <c:ptCount val="12"/>
                <c:pt idx="0">
                  <c:v>Lopšeliai-darželiai</c:v>
                </c:pt>
                <c:pt idx="1">
                  <c:v>Vaikų darželiai</c:v>
                </c:pt>
                <c:pt idx="2">
                  <c:v>Darželiai-mokyklos</c:v>
                </c:pt>
                <c:pt idx="3">
                  <c:v>Pradinės mokyklos</c:v>
                </c:pt>
                <c:pt idx="4">
                  <c:v>Progimnazijos</c:v>
                </c:pt>
                <c:pt idx="5">
                  <c:v>Pagrindinės mokyklos</c:v>
                </c:pt>
                <c:pt idx="6">
                  <c:v>Mokyklos-daugiafunkciai centrai</c:v>
                </c:pt>
                <c:pt idx="7">
                  <c:v>Suaugusiųjų mokyklos</c:v>
                </c:pt>
                <c:pt idx="8">
                  <c:v>Gimnazijos</c:v>
                </c:pt>
                <c:pt idx="9">
                  <c:v>Neformaliojo švietimo įstaigos</c:v>
                </c:pt>
                <c:pt idx="10">
                  <c:v>Kitos valdymo įstaigos (PPT, KPKC)</c:v>
                </c:pt>
                <c:pt idx="11">
                  <c:v>Specialiosios įstaigos</c:v>
                </c:pt>
              </c:strCache>
            </c:strRef>
          </c:cat>
          <c:val>
            <c:numRef>
              <c:f>Lapas1!$G$2:$G$13</c:f>
              <c:numCache>
                <c:formatCode>General</c:formatCode>
                <c:ptCount val="12"/>
                <c:pt idx="0">
                  <c:v>75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18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20</c:v>
                </c:pt>
                <c:pt idx="9">
                  <c:v>9</c:v>
                </c:pt>
                <c:pt idx="10">
                  <c:v>2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05-4A12-9B7C-42DC1FF85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2924127"/>
        <c:axId val="222937087"/>
      </c:barChart>
      <c:catAx>
        <c:axId val="22292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2937087"/>
        <c:crosses val="autoZero"/>
        <c:auto val="1"/>
        <c:lblAlgn val="ctr"/>
        <c:lblOffset val="100"/>
        <c:noMultiLvlLbl val="0"/>
      </c:catAx>
      <c:valAx>
        <c:axId val="222937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2924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solidFill>
                  <a:schemeClr val="bg2">
                    <a:lumMod val="10000"/>
                  </a:schemeClr>
                </a:solidFill>
              </a:rPr>
              <a:t>Savivaldybei pavaldžių ugdymo įstaigų skaičiaus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Lapas1!$A$8</c:f>
              <c:strCache>
                <c:ptCount val="1"/>
                <c:pt idx="0">
                  <c:v>Bendrojo ugdymo mokyklos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Lapas1!$B$7:$F$7</c:f>
              <c:strCache>
                <c:ptCount val="5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  <c:pt idx="3">
                  <c:v>2023-2024 m.m.</c:v>
                </c:pt>
                <c:pt idx="4">
                  <c:v>2024-2025 m.m.</c:v>
                </c:pt>
              </c:strCache>
            </c:strRef>
          </c:cat>
          <c:val>
            <c:numRef>
              <c:f>Lapas1!$B$8:$F$8</c:f>
              <c:numCache>
                <c:formatCode>General</c:formatCode>
                <c:ptCount val="5"/>
                <c:pt idx="0">
                  <c:v>62</c:v>
                </c:pt>
                <c:pt idx="1">
                  <c:v>61</c:v>
                </c:pt>
                <c:pt idx="2">
                  <c:v>60</c:v>
                </c:pt>
                <c:pt idx="3">
                  <c:v>59</c:v>
                </c:pt>
                <c:pt idx="4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62-422D-94F4-25585FD98796}"/>
            </c:ext>
          </c:extLst>
        </c:ser>
        <c:ser>
          <c:idx val="1"/>
          <c:order val="1"/>
          <c:tx>
            <c:strRef>
              <c:f>Lapas1!$A$9</c:f>
              <c:strCache>
                <c:ptCount val="1"/>
                <c:pt idx="0">
                  <c:v>Ikimokyklinės įstaigos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Lapas1!$B$7:$F$7</c:f>
              <c:strCache>
                <c:ptCount val="5"/>
                <c:pt idx="0">
                  <c:v>2020-2021 m.m.</c:v>
                </c:pt>
                <c:pt idx="1">
                  <c:v>2021-2022 m.m.</c:v>
                </c:pt>
                <c:pt idx="2">
                  <c:v>2022-2023 m.m.</c:v>
                </c:pt>
                <c:pt idx="3">
                  <c:v>2023-2024 m.m.</c:v>
                </c:pt>
                <c:pt idx="4">
                  <c:v>2024-2025 m.m.</c:v>
                </c:pt>
              </c:strCache>
            </c:strRef>
          </c:cat>
          <c:val>
            <c:numRef>
              <c:f>Lapas1!$B$9:$F$9</c:f>
              <c:numCache>
                <c:formatCode>General</c:formatCode>
                <c:ptCount val="5"/>
                <c:pt idx="0">
                  <c:v>78</c:v>
                </c:pt>
                <c:pt idx="1">
                  <c:v>78</c:v>
                </c:pt>
                <c:pt idx="2">
                  <c:v>76</c:v>
                </c:pt>
                <c:pt idx="3">
                  <c:v>76</c:v>
                </c:pt>
                <c:pt idx="4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62-422D-94F4-25585FD987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2446079"/>
        <c:axId val="622453759"/>
      </c:lineChart>
      <c:catAx>
        <c:axId val="622446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22453759"/>
        <c:crosses val="autoZero"/>
        <c:auto val="1"/>
        <c:lblAlgn val="ctr"/>
        <c:lblOffset val="100"/>
        <c:noMultiLvlLbl val="0"/>
      </c:catAx>
      <c:valAx>
        <c:axId val="622453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22446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Nevalstybinių ugdymo įstaigų  skaičiaus Kauno mieste kaita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Puslapis1_1!$A$50</c:f>
              <c:strCache>
                <c:ptCount val="1"/>
                <c:pt idx="0">
                  <c:v>Nevalstybinės ikimokyklinės įstaigos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Puslapis1_1!$B$49:$F$49</c:f>
              <c:strCache>
                <c:ptCount val="5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  <c:pt idx="4">
                  <c:v>2024-2025</c:v>
                </c:pt>
              </c:strCache>
            </c:strRef>
          </c:cat>
          <c:val>
            <c:numRef>
              <c:f>Puslapis1_1!$B$50:$F$50</c:f>
              <c:numCache>
                <c:formatCode>General</c:formatCode>
                <c:ptCount val="5"/>
                <c:pt idx="0">
                  <c:v>21</c:v>
                </c:pt>
                <c:pt idx="1">
                  <c:v>22</c:v>
                </c:pt>
                <c:pt idx="2">
                  <c:v>22</c:v>
                </c:pt>
                <c:pt idx="3">
                  <c:v>23</c:v>
                </c:pt>
                <c:pt idx="4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AE-414A-89D6-8A7B7216E008}"/>
            </c:ext>
          </c:extLst>
        </c:ser>
        <c:ser>
          <c:idx val="1"/>
          <c:order val="1"/>
          <c:tx>
            <c:strRef>
              <c:f>Puslapis1_1!$A$51</c:f>
              <c:strCache>
                <c:ptCount val="1"/>
                <c:pt idx="0">
                  <c:v>Nevalstybinės bendrojo ugdymo mokyklos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Puslapis1_1!$B$49:$F$49</c:f>
              <c:strCache>
                <c:ptCount val="5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  <c:pt idx="4">
                  <c:v>2024-2025</c:v>
                </c:pt>
              </c:strCache>
            </c:strRef>
          </c:cat>
          <c:val>
            <c:numRef>
              <c:f>Puslapis1_1!$B$51:$F$51</c:f>
              <c:numCache>
                <c:formatCode>#,##0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12</c:v>
                </c:pt>
                <c:pt idx="3">
                  <c:v>13</c:v>
                </c:pt>
                <c:pt idx="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AE-414A-89D6-8A7B7216E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827855"/>
        <c:axId val="135821135"/>
      </c:lineChart>
      <c:catAx>
        <c:axId val="135827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5821135"/>
        <c:crosses val="autoZero"/>
        <c:auto val="1"/>
        <c:lblAlgn val="ctr"/>
        <c:lblOffset val="100"/>
        <c:noMultiLvlLbl val="0"/>
      </c:catAx>
      <c:valAx>
        <c:axId val="13582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5827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Lentelė 3">
            <a:extLst>
              <a:ext uri="{FF2B5EF4-FFF2-40B4-BE49-F238E27FC236}">
                <a16:creationId xmlns:a16="http://schemas.microsoft.com/office/drawing/2014/main" id="{0C1DAF66-CA87-8D1F-C32C-EF0A0E5F5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207319"/>
              </p:ext>
            </p:extLst>
          </p:nvPr>
        </p:nvGraphicFramePr>
        <p:xfrm>
          <a:off x="812195" y="1245459"/>
          <a:ext cx="10999883" cy="4604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9767">
                  <a:extLst>
                    <a:ext uri="{9D8B030D-6E8A-4147-A177-3AD203B41FA5}">
                      <a16:colId xmlns:a16="http://schemas.microsoft.com/office/drawing/2014/main" val="3128091251"/>
                    </a:ext>
                  </a:extLst>
                </a:gridCol>
                <a:gridCol w="1341690">
                  <a:extLst>
                    <a:ext uri="{9D8B030D-6E8A-4147-A177-3AD203B41FA5}">
                      <a16:colId xmlns:a16="http://schemas.microsoft.com/office/drawing/2014/main" val="73614750"/>
                    </a:ext>
                  </a:extLst>
                </a:gridCol>
                <a:gridCol w="1264778">
                  <a:extLst>
                    <a:ext uri="{9D8B030D-6E8A-4147-A177-3AD203B41FA5}">
                      <a16:colId xmlns:a16="http://schemas.microsoft.com/office/drawing/2014/main" val="4007114029"/>
                    </a:ext>
                  </a:extLst>
                </a:gridCol>
                <a:gridCol w="1358781">
                  <a:extLst>
                    <a:ext uri="{9D8B030D-6E8A-4147-A177-3AD203B41FA5}">
                      <a16:colId xmlns:a16="http://schemas.microsoft.com/office/drawing/2014/main" val="1281133045"/>
                    </a:ext>
                  </a:extLst>
                </a:gridCol>
                <a:gridCol w="1367327">
                  <a:extLst>
                    <a:ext uri="{9D8B030D-6E8A-4147-A177-3AD203B41FA5}">
                      <a16:colId xmlns:a16="http://schemas.microsoft.com/office/drawing/2014/main" val="2427064917"/>
                    </a:ext>
                  </a:extLst>
                </a:gridCol>
                <a:gridCol w="1392964">
                  <a:extLst>
                    <a:ext uri="{9D8B030D-6E8A-4147-A177-3AD203B41FA5}">
                      <a16:colId xmlns:a16="http://schemas.microsoft.com/office/drawing/2014/main" val="2372304654"/>
                    </a:ext>
                  </a:extLst>
                </a:gridCol>
                <a:gridCol w="1454576">
                  <a:extLst>
                    <a:ext uri="{9D8B030D-6E8A-4147-A177-3AD203B41FA5}">
                      <a16:colId xmlns:a16="http://schemas.microsoft.com/office/drawing/2014/main" val="2557687164"/>
                    </a:ext>
                  </a:extLst>
                </a:gridCol>
              </a:tblGrid>
              <a:tr h="478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Įstaigos tipas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2019-2020 </a:t>
                      </a:r>
                      <a:r>
                        <a:rPr lang="lt-LT" sz="1500" b="1" u="none" strike="noStrike" dirty="0" err="1">
                          <a:effectLst/>
                        </a:rPr>
                        <a:t>m.m</a:t>
                      </a:r>
                      <a:r>
                        <a:rPr lang="lt-LT" sz="1500" b="1" u="none" strike="noStrike" dirty="0">
                          <a:effectLst/>
                        </a:rPr>
                        <a:t>.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2020-2021 </a:t>
                      </a:r>
                      <a:r>
                        <a:rPr lang="lt-LT" sz="1500" b="1" u="none" strike="noStrike" dirty="0" err="1">
                          <a:effectLst/>
                        </a:rPr>
                        <a:t>m.m</a:t>
                      </a:r>
                      <a:r>
                        <a:rPr lang="lt-LT" sz="1500" b="1" u="none" strike="noStrike" dirty="0">
                          <a:effectLst/>
                        </a:rPr>
                        <a:t>.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2021-2022 </a:t>
                      </a:r>
                      <a:r>
                        <a:rPr lang="lt-LT" sz="1500" b="1" u="none" strike="noStrike" dirty="0" err="1">
                          <a:effectLst/>
                        </a:rPr>
                        <a:t>m.m</a:t>
                      </a:r>
                      <a:r>
                        <a:rPr lang="lt-LT" sz="1500" b="1" u="none" strike="noStrike" dirty="0">
                          <a:effectLst/>
                        </a:rPr>
                        <a:t>.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2022-2023 </a:t>
                      </a:r>
                      <a:r>
                        <a:rPr lang="lt-LT" sz="1500" b="1" u="none" strike="noStrike" dirty="0" err="1">
                          <a:effectLst/>
                        </a:rPr>
                        <a:t>m.m</a:t>
                      </a:r>
                      <a:r>
                        <a:rPr lang="lt-LT" sz="1500" b="1" u="none" strike="noStrike" dirty="0">
                          <a:effectLst/>
                        </a:rPr>
                        <a:t>.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2023-2024 </a:t>
                      </a:r>
                      <a:r>
                        <a:rPr lang="lt-LT" sz="1500" b="1" u="none" strike="noStrike" dirty="0" err="1">
                          <a:effectLst/>
                        </a:rPr>
                        <a:t>m.m</a:t>
                      </a:r>
                      <a:r>
                        <a:rPr lang="lt-LT" sz="1500" b="1" u="none" strike="noStrike" dirty="0">
                          <a:effectLst/>
                        </a:rPr>
                        <a:t>.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2024-2025 </a:t>
                      </a:r>
                      <a:r>
                        <a:rPr lang="lt-LT" sz="1500" b="1" u="none" strike="noStrike" dirty="0" err="1">
                          <a:effectLst/>
                        </a:rPr>
                        <a:t>m.m</a:t>
                      </a:r>
                      <a:r>
                        <a:rPr lang="lt-LT" sz="1500" b="1" u="none" strike="noStrike" dirty="0">
                          <a:effectLst/>
                        </a:rPr>
                        <a:t>.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2396406772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Lopšeliai-darželiai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74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74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74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624834367"/>
                  </a:ext>
                </a:extLst>
              </a:tr>
              <a:tr h="288837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Vaikų darželiai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4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4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700" u="none" strike="noStrike">
                          <a:effectLst/>
                        </a:rPr>
                        <a:t>-</a:t>
                      </a:r>
                      <a:endParaRPr lang="lt-L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26" marR="9026" marT="902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700" u="none" strike="noStrike">
                          <a:effectLst/>
                        </a:rPr>
                        <a:t>-</a:t>
                      </a:r>
                      <a:endParaRPr lang="lt-L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26" marR="9026" marT="9026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0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1424202552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Darželiai-mokyklos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4091060479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Pradinės mokyklos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7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2820804526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Progimnazijos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17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17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17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17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18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887164144"/>
                  </a:ext>
                </a:extLst>
              </a:tr>
              <a:tr h="288837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Pagrindinės mokyklos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0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0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700" u="none" strike="noStrike">
                          <a:effectLst/>
                        </a:rPr>
                        <a:t>0</a:t>
                      </a:r>
                      <a:endParaRPr lang="lt-L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26" marR="9026" marT="902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t-LT" sz="1700" u="none" strike="noStrike">
                          <a:effectLst/>
                        </a:rPr>
                        <a:t>0</a:t>
                      </a:r>
                      <a:endParaRPr lang="lt-LT" sz="1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26" marR="9026" marT="902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u="none" strike="noStrike">
                          <a:effectLst/>
                        </a:rPr>
                        <a:t>0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6" marR="9026" marT="9026" marB="0" anchor="b"/>
                </a:tc>
                <a:extLst>
                  <a:ext uri="{0D108BD9-81ED-4DB2-BD59-A6C34878D82A}">
                    <a16:rowId xmlns:a16="http://schemas.microsoft.com/office/drawing/2014/main" val="913966382"/>
                  </a:ext>
                </a:extLst>
              </a:tr>
              <a:tr h="496439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Mokyklos-daugiafunkciai centrai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6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1692003218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Suaugusiųjų mokyklos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397190058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Gimnazijos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20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20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20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3679756541"/>
                  </a:ext>
                </a:extLst>
              </a:tr>
              <a:tr h="496439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Neformaliojo švietimo įstaigos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11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9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9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9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9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130173094"/>
                  </a:ext>
                </a:extLst>
              </a:tr>
              <a:tr h="496439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Kitos valdymo įstaigos (PPT, KPKC)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2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4168264023"/>
                  </a:ext>
                </a:extLst>
              </a:tr>
              <a:tr h="290260">
                <a:tc>
                  <a:txBody>
                    <a:bodyPr/>
                    <a:lstStyle/>
                    <a:p>
                      <a:pPr algn="l" rtl="0" fontAlgn="ctr"/>
                      <a:r>
                        <a:rPr lang="lt-LT" sz="1500" u="none" strike="noStrike">
                          <a:effectLst/>
                        </a:rPr>
                        <a:t>Specialiosios įstaigos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5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4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u="none" strike="noStrike">
                          <a:effectLst/>
                        </a:rPr>
                        <a:t>3</a:t>
                      </a:r>
                      <a:endParaRPr lang="lt-LT" sz="1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2563505813"/>
                  </a:ext>
                </a:extLst>
              </a:tr>
              <a:tr h="252733">
                <a:tc>
                  <a:txBody>
                    <a:bodyPr/>
                    <a:lstStyle/>
                    <a:p>
                      <a:pPr algn="r" rtl="0" fontAlgn="ctr"/>
                      <a:r>
                        <a:rPr lang="lt-LT" sz="1500" b="1" u="none" strike="noStrike" dirty="0">
                          <a:effectLst/>
                        </a:rPr>
                        <a:t>Iš viso: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153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153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150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147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146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500" b="1" u="none" strike="noStrike" dirty="0">
                          <a:effectLst/>
                        </a:rPr>
                        <a:t>144</a:t>
                      </a:r>
                      <a:endParaRPr lang="lt-LT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26" marR="9026" marT="9026" marB="0" anchor="ctr"/>
                </a:tc>
                <a:extLst>
                  <a:ext uri="{0D108BD9-81ED-4DB2-BD59-A6C34878D82A}">
                    <a16:rowId xmlns:a16="http://schemas.microsoft.com/office/drawing/2014/main" val="492876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3321D69-C7FC-E25B-65AF-A167E84EEB96}"/>
              </a:ext>
            </a:extLst>
          </p:cNvPr>
          <p:cNvSpPr txBox="1"/>
          <p:nvPr/>
        </p:nvSpPr>
        <p:spPr>
          <a:xfrm>
            <a:off x="1980954" y="333629"/>
            <a:ext cx="7709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600" b="1" dirty="0"/>
              <a:t>2. Švietimo įstaigų tinklas ir jų skaičius pagal įstaigų tipus, priklausomybę</a:t>
            </a:r>
          </a:p>
        </p:txBody>
      </p:sp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AF2EA-9C2C-ACD7-74AF-052DE5A99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27E5B76-F210-FA82-4DED-D317C37101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588829"/>
              </p:ext>
            </p:extLst>
          </p:nvPr>
        </p:nvGraphicFramePr>
        <p:xfrm>
          <a:off x="470018" y="478563"/>
          <a:ext cx="11306087" cy="553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82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431E40-EC91-06DF-D057-218CD0A0C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731EA24-88EA-7DCC-6C9D-272763617F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314300"/>
              </p:ext>
            </p:extLst>
          </p:nvPr>
        </p:nvGraphicFramePr>
        <p:xfrm>
          <a:off x="1511559" y="358923"/>
          <a:ext cx="9638523" cy="5221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82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5FB09-8365-EC49-92E8-B4547D17C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DBE1EC4-3700-3BBA-0EEF-4F5AF539B5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597073"/>
              </p:ext>
            </p:extLst>
          </p:nvPr>
        </p:nvGraphicFramePr>
        <p:xfrm>
          <a:off x="1982624" y="256374"/>
          <a:ext cx="8340695" cy="572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95291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2036</TotalTime>
  <Words>169</Words>
  <Application>Microsoft Office PowerPoint</Application>
  <PresentationFormat>Plačiaekranė</PresentationFormat>
  <Paragraphs>102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0" baseType="lpstr">
      <vt:lpstr>Arial</vt:lpstr>
      <vt:lpstr>Calibri</vt:lpstr>
      <vt:lpstr>Open Sans</vt:lpstr>
      <vt:lpstr>Open Sans ExtraBold</vt:lpstr>
      <vt:lpstr>Times New Roman</vt:lpstr>
      <vt:lpstr>1_Office Theme</vt:lpstr>
      <vt:lpstr>„PowerPoint“ pateiktis</vt:lpstr>
      <vt:lpstr>„PowerPoint“ pateiktis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51</cp:revision>
  <dcterms:created xsi:type="dcterms:W3CDTF">2023-01-16T12:10:31Z</dcterms:created>
  <dcterms:modified xsi:type="dcterms:W3CDTF">2025-01-10T11:41:49Z</dcterms:modified>
</cp:coreProperties>
</file>