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6" r:id="rId2"/>
    <p:sldId id="277" r:id="rId3"/>
    <p:sldId id="278" r:id="rId4"/>
    <p:sldId id="27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/>
              <a:t>Švietimo įstaigų kaita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 Švietimo įstaigų tinklas.xlsx]Grafikai'!$B$1</c:f>
              <c:strCache>
                <c:ptCount val="1"/>
                <c:pt idx="0">
                  <c:v>2018 m.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 Švietimo įstaigų tinklas.xlsx]Grafikai'!$A$2:$A$11</c:f>
              <c:strCache>
                <c:ptCount val="10"/>
                <c:pt idx="0">
                  <c:v>Lopšeliai-darželiai</c:v>
                </c:pt>
                <c:pt idx="1">
                  <c:v>Vaikų darželiai</c:v>
                </c:pt>
                <c:pt idx="2">
                  <c:v>Darželiai-mokyklos</c:v>
                </c:pt>
                <c:pt idx="3">
                  <c:v>Pradinės mokyklos</c:v>
                </c:pt>
                <c:pt idx="4">
                  <c:v>Progimnazijos</c:v>
                </c:pt>
                <c:pt idx="5">
                  <c:v>Pagrindinės mokyklos</c:v>
                </c:pt>
                <c:pt idx="6">
                  <c:v>Daugiafunkciai centrai</c:v>
                </c:pt>
                <c:pt idx="7">
                  <c:v>Suaugusiųjų mokyklos</c:v>
                </c:pt>
                <c:pt idx="8">
                  <c:v>Gimnazijos</c:v>
                </c:pt>
                <c:pt idx="9">
                  <c:v>Specialiosios įstaigos</c:v>
                </c:pt>
              </c:strCache>
            </c:strRef>
          </c:cat>
          <c:val>
            <c:numRef>
              <c:f>'[2 Švietimo įstaigų tinklas.xlsx]Grafikai'!$B$2:$B$11</c:f>
              <c:numCache>
                <c:formatCode>General</c:formatCode>
                <c:ptCount val="10"/>
                <c:pt idx="0">
                  <c:v>73</c:v>
                </c:pt>
                <c:pt idx="1">
                  <c:v>6</c:v>
                </c:pt>
                <c:pt idx="2">
                  <c:v>5</c:v>
                </c:pt>
                <c:pt idx="3">
                  <c:v>7</c:v>
                </c:pt>
                <c:pt idx="4">
                  <c:v>16</c:v>
                </c:pt>
                <c:pt idx="5">
                  <c:v>2</c:v>
                </c:pt>
                <c:pt idx="6">
                  <c:v>6</c:v>
                </c:pt>
                <c:pt idx="7">
                  <c:v>1</c:v>
                </c:pt>
                <c:pt idx="8">
                  <c:v>21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6D-4D5F-BE5E-C3213C1F2B40}"/>
            </c:ext>
          </c:extLst>
        </c:ser>
        <c:ser>
          <c:idx val="1"/>
          <c:order val="1"/>
          <c:tx>
            <c:strRef>
              <c:f>'[2 Švietimo įstaigų tinklas.xlsx]Grafikai'!$C$1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 Švietimo įstaigų tinklas.xlsx]Grafikai'!$A$2:$A$11</c:f>
              <c:strCache>
                <c:ptCount val="10"/>
                <c:pt idx="0">
                  <c:v>Lopšeliai-darželiai</c:v>
                </c:pt>
                <c:pt idx="1">
                  <c:v>Vaikų darželiai</c:v>
                </c:pt>
                <c:pt idx="2">
                  <c:v>Darželiai-mokyklos</c:v>
                </c:pt>
                <c:pt idx="3">
                  <c:v>Pradinės mokyklos</c:v>
                </c:pt>
                <c:pt idx="4">
                  <c:v>Progimnazijos</c:v>
                </c:pt>
                <c:pt idx="5">
                  <c:v>Pagrindinės mokyklos</c:v>
                </c:pt>
                <c:pt idx="6">
                  <c:v>Daugiafunkciai centrai</c:v>
                </c:pt>
                <c:pt idx="7">
                  <c:v>Suaugusiųjų mokyklos</c:v>
                </c:pt>
                <c:pt idx="8">
                  <c:v>Gimnazijos</c:v>
                </c:pt>
                <c:pt idx="9">
                  <c:v>Specialiosios įstaigos</c:v>
                </c:pt>
              </c:strCache>
            </c:strRef>
          </c:cat>
          <c:val>
            <c:numRef>
              <c:f>'[2 Švietimo įstaigų tinklas.xlsx]Grafikai'!$C$2:$C$11</c:f>
              <c:numCache>
                <c:formatCode>General</c:formatCode>
                <c:ptCount val="10"/>
                <c:pt idx="0">
                  <c:v>74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16</c:v>
                </c:pt>
                <c:pt idx="5">
                  <c:v>1</c:v>
                </c:pt>
                <c:pt idx="6">
                  <c:v>6</c:v>
                </c:pt>
                <c:pt idx="7">
                  <c:v>1</c:v>
                </c:pt>
                <c:pt idx="8">
                  <c:v>21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6D-4D5F-BE5E-C3213C1F2B40}"/>
            </c:ext>
          </c:extLst>
        </c:ser>
        <c:ser>
          <c:idx val="2"/>
          <c:order val="2"/>
          <c:tx>
            <c:strRef>
              <c:f>'[2 Švietimo įstaigų tinklas.xlsx]Grafikai'!$D$1</c:f>
              <c:strCache>
                <c:ptCount val="1"/>
                <c:pt idx="0">
                  <c:v>2020 m.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 Švietimo įstaigų tinklas.xlsx]Grafikai'!$A$2:$A$11</c:f>
              <c:strCache>
                <c:ptCount val="10"/>
                <c:pt idx="0">
                  <c:v>Lopšeliai-darželiai</c:v>
                </c:pt>
                <c:pt idx="1">
                  <c:v>Vaikų darželiai</c:v>
                </c:pt>
                <c:pt idx="2">
                  <c:v>Darželiai-mokyklos</c:v>
                </c:pt>
                <c:pt idx="3">
                  <c:v>Pradinės mokyklos</c:v>
                </c:pt>
                <c:pt idx="4">
                  <c:v>Progimnazijos</c:v>
                </c:pt>
                <c:pt idx="5">
                  <c:v>Pagrindinės mokyklos</c:v>
                </c:pt>
                <c:pt idx="6">
                  <c:v>Daugiafunkciai centrai</c:v>
                </c:pt>
                <c:pt idx="7">
                  <c:v>Suaugusiųjų mokyklos</c:v>
                </c:pt>
                <c:pt idx="8">
                  <c:v>Gimnazijos</c:v>
                </c:pt>
                <c:pt idx="9">
                  <c:v>Specialiosios įstaigos</c:v>
                </c:pt>
              </c:strCache>
            </c:strRef>
          </c:cat>
          <c:val>
            <c:numRef>
              <c:f>'[2 Švietimo įstaigų tinklas.xlsx]Grafikai'!$D$2:$D$11</c:f>
              <c:numCache>
                <c:formatCode>General</c:formatCode>
                <c:ptCount val="10"/>
                <c:pt idx="0">
                  <c:v>74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17</c:v>
                </c:pt>
                <c:pt idx="5">
                  <c:v>0</c:v>
                </c:pt>
                <c:pt idx="6">
                  <c:v>6</c:v>
                </c:pt>
                <c:pt idx="7">
                  <c:v>1</c:v>
                </c:pt>
                <c:pt idx="8">
                  <c:v>21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6D-4D5F-BE5E-C3213C1F2B40}"/>
            </c:ext>
          </c:extLst>
        </c:ser>
        <c:ser>
          <c:idx val="3"/>
          <c:order val="3"/>
          <c:tx>
            <c:strRef>
              <c:f>'[2 Švietimo įstaigų tinklas.xlsx]Grafikai'!$E$1</c:f>
              <c:strCache>
                <c:ptCount val="1"/>
                <c:pt idx="0">
                  <c:v>2021 m.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 Švietimo įstaigų tinklas.xlsx]Grafikai'!$A$2:$A$11</c:f>
              <c:strCache>
                <c:ptCount val="10"/>
                <c:pt idx="0">
                  <c:v>Lopšeliai-darželiai</c:v>
                </c:pt>
                <c:pt idx="1">
                  <c:v>Vaikų darželiai</c:v>
                </c:pt>
                <c:pt idx="2">
                  <c:v>Darželiai-mokyklos</c:v>
                </c:pt>
                <c:pt idx="3">
                  <c:v>Pradinės mokyklos</c:v>
                </c:pt>
                <c:pt idx="4">
                  <c:v>Progimnazijos</c:v>
                </c:pt>
                <c:pt idx="5">
                  <c:v>Pagrindinės mokyklos</c:v>
                </c:pt>
                <c:pt idx="6">
                  <c:v>Daugiafunkciai centrai</c:v>
                </c:pt>
                <c:pt idx="7">
                  <c:v>Suaugusiųjų mokyklos</c:v>
                </c:pt>
                <c:pt idx="8">
                  <c:v>Gimnazijos</c:v>
                </c:pt>
                <c:pt idx="9">
                  <c:v>Specialiosios įstaigos</c:v>
                </c:pt>
              </c:strCache>
            </c:strRef>
          </c:cat>
          <c:val>
            <c:numRef>
              <c:f>'[2 Švietimo įstaigų tinklas.xlsx]Grafikai'!$E$2:$E$11</c:f>
              <c:numCache>
                <c:formatCode>General</c:formatCode>
                <c:ptCount val="10"/>
                <c:pt idx="0">
                  <c:v>74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17</c:v>
                </c:pt>
                <c:pt idx="5">
                  <c:v>0</c:v>
                </c:pt>
                <c:pt idx="6">
                  <c:v>6</c:v>
                </c:pt>
                <c:pt idx="7">
                  <c:v>1</c:v>
                </c:pt>
                <c:pt idx="8">
                  <c:v>21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6D-4D5F-BE5E-C3213C1F2B40}"/>
            </c:ext>
          </c:extLst>
        </c:ser>
        <c:ser>
          <c:idx val="4"/>
          <c:order val="4"/>
          <c:tx>
            <c:strRef>
              <c:f>'[2 Švietimo įstaigų tinklas.xlsx]Grafikai'!$F$1</c:f>
              <c:strCache>
                <c:ptCount val="1"/>
                <c:pt idx="0">
                  <c:v>2022 m.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 Švietimo įstaigų tinklas.xlsx]Grafikai'!$A$2:$A$11</c:f>
              <c:strCache>
                <c:ptCount val="10"/>
                <c:pt idx="0">
                  <c:v>Lopšeliai-darželiai</c:v>
                </c:pt>
                <c:pt idx="1">
                  <c:v>Vaikų darželiai</c:v>
                </c:pt>
                <c:pt idx="2">
                  <c:v>Darželiai-mokyklos</c:v>
                </c:pt>
                <c:pt idx="3">
                  <c:v>Pradinės mokyklos</c:v>
                </c:pt>
                <c:pt idx="4">
                  <c:v>Progimnazijos</c:v>
                </c:pt>
                <c:pt idx="5">
                  <c:v>Pagrindinės mokyklos</c:v>
                </c:pt>
                <c:pt idx="6">
                  <c:v>Daugiafunkciai centrai</c:v>
                </c:pt>
                <c:pt idx="7">
                  <c:v>Suaugusiųjų mokyklos</c:v>
                </c:pt>
                <c:pt idx="8">
                  <c:v>Gimnazijos</c:v>
                </c:pt>
                <c:pt idx="9">
                  <c:v>Specialiosios įstaigos</c:v>
                </c:pt>
              </c:strCache>
            </c:strRef>
          </c:cat>
          <c:val>
            <c:numRef>
              <c:f>'[2 Švietimo įstaigų tinklas.xlsx]Grafikai'!$F$2:$F$11</c:f>
              <c:numCache>
                <c:formatCode>General</c:formatCode>
                <c:ptCount val="10"/>
                <c:pt idx="0">
                  <c:v>74</c:v>
                </c:pt>
                <c:pt idx="1">
                  <c:v>2</c:v>
                </c:pt>
                <c:pt idx="2">
                  <c:v>5</c:v>
                </c:pt>
                <c:pt idx="3">
                  <c:v>6</c:v>
                </c:pt>
                <c:pt idx="4">
                  <c:v>17</c:v>
                </c:pt>
                <c:pt idx="6">
                  <c:v>6</c:v>
                </c:pt>
                <c:pt idx="7">
                  <c:v>1</c:v>
                </c:pt>
                <c:pt idx="8">
                  <c:v>20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6D-4D5F-BE5E-C3213C1F2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8838840"/>
        <c:axId val="468839496"/>
      </c:barChart>
      <c:catAx>
        <c:axId val="468838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468839496"/>
        <c:crosses val="autoZero"/>
        <c:auto val="1"/>
        <c:lblAlgn val="ctr"/>
        <c:lblOffset val="100"/>
        <c:noMultiLvlLbl val="0"/>
      </c:catAx>
      <c:valAx>
        <c:axId val="468839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468838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Savivaldybės švietimo įstaigų kaita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Grafikai!#REF!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'[2 Švietimo įstaigų tinklas.xlsx]Grafikai'!$B$17:$F$17</c:f>
              <c:strCache>
                <c:ptCount val="5"/>
                <c:pt idx="0">
                  <c:v>2018 m.</c:v>
                </c:pt>
                <c:pt idx="1">
                  <c:v>2019 m.</c:v>
                </c:pt>
                <c:pt idx="2">
                  <c:v>2020 m.</c:v>
                </c:pt>
                <c:pt idx="3">
                  <c:v>2021 m.</c:v>
                </c:pt>
                <c:pt idx="4">
                  <c:v>2022 m.</c:v>
                </c:pt>
              </c:strCache>
            </c:strRef>
          </c:cat>
          <c:val>
            <c:numRef>
              <c:f>Grafikai!#REF!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A2-4803-AE1A-5159C6CD1148}"/>
            </c:ext>
          </c:extLst>
        </c:ser>
        <c:ser>
          <c:idx val="1"/>
          <c:order val="1"/>
          <c:tx>
            <c:strRef>
              <c:f>'[2 Švietimo įstaigų tinklas.xlsx]Grafikai'!$A$18</c:f>
              <c:strCache>
                <c:ptCount val="1"/>
                <c:pt idx="0">
                  <c:v>Bendrojo ugdymo mokyklų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 Švietimo įstaigų tinklas.xlsx]Grafikai'!$B$17:$F$17</c:f>
              <c:strCache>
                <c:ptCount val="5"/>
                <c:pt idx="0">
                  <c:v>2018 m.</c:v>
                </c:pt>
                <c:pt idx="1">
                  <c:v>2019 m.</c:v>
                </c:pt>
                <c:pt idx="2">
                  <c:v>2020 m.</c:v>
                </c:pt>
                <c:pt idx="3">
                  <c:v>2021 m.</c:v>
                </c:pt>
                <c:pt idx="4">
                  <c:v>2022 m.</c:v>
                </c:pt>
              </c:strCache>
            </c:strRef>
          </c:cat>
          <c:val>
            <c:numRef>
              <c:f>'[2 Švietimo įstaigų tinklas.xlsx]Grafikai'!$B$18:$F$18</c:f>
              <c:numCache>
                <c:formatCode>General</c:formatCode>
                <c:ptCount val="5"/>
                <c:pt idx="0">
                  <c:v>63</c:v>
                </c:pt>
                <c:pt idx="1">
                  <c:v>62</c:v>
                </c:pt>
                <c:pt idx="2">
                  <c:v>62</c:v>
                </c:pt>
                <c:pt idx="3">
                  <c:v>61</c:v>
                </c:pt>
                <c:pt idx="4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A2-4803-AE1A-5159C6CD1148}"/>
            </c:ext>
          </c:extLst>
        </c:ser>
        <c:ser>
          <c:idx val="2"/>
          <c:order val="2"/>
          <c:tx>
            <c:strRef>
              <c:f>'[2 Švietimo įstaigų tinklas.xlsx]Grafikai'!$A$19</c:f>
              <c:strCache>
                <c:ptCount val="1"/>
                <c:pt idx="0">
                  <c:v>Ikimokyklinių įstaigų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 Švietimo įstaigų tinklas.xlsx]Grafikai'!$B$17:$F$17</c:f>
              <c:strCache>
                <c:ptCount val="5"/>
                <c:pt idx="0">
                  <c:v>2018 m.</c:v>
                </c:pt>
                <c:pt idx="1">
                  <c:v>2019 m.</c:v>
                </c:pt>
                <c:pt idx="2">
                  <c:v>2020 m.</c:v>
                </c:pt>
                <c:pt idx="3">
                  <c:v>2021 m.</c:v>
                </c:pt>
                <c:pt idx="4">
                  <c:v>2022 m.</c:v>
                </c:pt>
              </c:strCache>
            </c:strRef>
          </c:cat>
          <c:val>
            <c:numRef>
              <c:f>'[2 Švietimo įstaigų tinklas.xlsx]Grafikai'!$B$19:$F$19</c:f>
              <c:numCache>
                <c:formatCode>General</c:formatCode>
                <c:ptCount val="5"/>
                <c:pt idx="0">
                  <c:v>79</c:v>
                </c:pt>
                <c:pt idx="1">
                  <c:v>78</c:v>
                </c:pt>
                <c:pt idx="2">
                  <c:v>78</c:v>
                </c:pt>
                <c:pt idx="3">
                  <c:v>78</c:v>
                </c:pt>
                <c:pt idx="4">
                  <c:v>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A2-4803-AE1A-5159C6CD1148}"/>
            </c:ext>
          </c:extLst>
        </c:ser>
        <c:ser>
          <c:idx val="3"/>
          <c:order val="3"/>
          <c:tx>
            <c:strRef>
              <c:f>Grafikai!#REF!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'[2 Švietimo įstaigų tinklas.xlsx]Grafikai'!$B$17:$F$17</c:f>
              <c:strCache>
                <c:ptCount val="5"/>
                <c:pt idx="0">
                  <c:v>2018 m.</c:v>
                </c:pt>
                <c:pt idx="1">
                  <c:v>2019 m.</c:v>
                </c:pt>
                <c:pt idx="2">
                  <c:v>2020 m.</c:v>
                </c:pt>
                <c:pt idx="3">
                  <c:v>2021 m.</c:v>
                </c:pt>
                <c:pt idx="4">
                  <c:v>2022 m.</c:v>
                </c:pt>
              </c:strCache>
            </c:strRef>
          </c:cat>
          <c:val>
            <c:numRef>
              <c:f>Grafikai!#REF!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A2-4803-AE1A-5159C6CD11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5935768"/>
        <c:axId val="515937736"/>
      </c:lineChart>
      <c:catAx>
        <c:axId val="515935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15937736"/>
        <c:crosses val="autoZero"/>
        <c:auto val="1"/>
        <c:lblAlgn val="ctr"/>
        <c:lblOffset val="100"/>
        <c:noMultiLvlLbl val="0"/>
      </c:catAx>
      <c:valAx>
        <c:axId val="515937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15935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Nevalstybinių švietimo įstaigų kaita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8594369825949212"/>
          <c:y val="3.49679305317900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4.0924454286609652E-2"/>
          <c:y val="0.16281526268107513"/>
          <c:w val="0.94029434987149607"/>
          <c:h val="0.7161839202823792"/>
        </c:manualLayout>
      </c:layout>
      <c:lineChart>
        <c:grouping val="standard"/>
        <c:varyColors val="0"/>
        <c:ser>
          <c:idx val="0"/>
          <c:order val="0"/>
          <c:tx>
            <c:strRef>
              <c:f>'W:\Svietimas\NAUJA STRUKTŪRA\STATISTIKA\Švietimo stebėsenos rodikliai\2022-2023 m.m\[Nevalstybinės įstaigos.xlsx]Page1'!$I$4</c:f>
              <c:strCache>
                <c:ptCount val="1"/>
                <c:pt idx="0">
                  <c:v>Ikimokyklinės įstaigos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'W:\Svietimas\NAUJA STRUKTŪRA\STATISTIKA\Švietimo stebėsenos rodikliai\2022-2023 m.m\[Nevalstybinės įstaigos.xlsx]Page1'!$J$3:$N$3</c:f>
              <c:strCache>
                <c:ptCount val="5"/>
                <c:pt idx="0">
                  <c:v>2018 m.</c:v>
                </c:pt>
                <c:pt idx="1">
                  <c:v>2019 m.</c:v>
                </c:pt>
                <c:pt idx="2">
                  <c:v>2020 m.</c:v>
                </c:pt>
                <c:pt idx="3">
                  <c:v>2021 m.</c:v>
                </c:pt>
                <c:pt idx="4">
                  <c:v>2022 m. </c:v>
                </c:pt>
              </c:strCache>
            </c:strRef>
          </c:cat>
          <c:val>
            <c:numRef>
              <c:f>'W:\Svietimas\NAUJA STRUKTŪRA\STATISTIKA\Švietimo stebėsenos rodikliai\2022-2023 m.m\[Nevalstybinės įstaigos.xlsx]Page1'!$J$4:$N$4</c:f>
              <c:numCache>
                <c:formatCode>General</c:formatCode>
                <c:ptCount val="5"/>
                <c:pt idx="0">
                  <c:v>21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A2-4B0D-8344-7E5D734E8145}"/>
            </c:ext>
          </c:extLst>
        </c:ser>
        <c:ser>
          <c:idx val="1"/>
          <c:order val="1"/>
          <c:tx>
            <c:strRef>
              <c:f>'W:\Svietimas\NAUJA STRUKTŪRA\STATISTIKA\Švietimo stebėsenos rodikliai\2022-2023 m.m\[Nevalstybinės įstaigos.xlsx]Page1'!$I$5</c:f>
              <c:strCache>
                <c:ptCount val="1"/>
                <c:pt idx="0">
                  <c:v>Bendrojo ugdymo mokyklos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'W:\Svietimas\NAUJA STRUKTŪRA\STATISTIKA\Švietimo stebėsenos rodikliai\2022-2023 m.m\[Nevalstybinės įstaigos.xlsx]Page1'!$J$3:$N$3</c:f>
              <c:strCache>
                <c:ptCount val="5"/>
                <c:pt idx="0">
                  <c:v>2018 m.</c:v>
                </c:pt>
                <c:pt idx="1">
                  <c:v>2019 m.</c:v>
                </c:pt>
                <c:pt idx="2">
                  <c:v>2020 m.</c:v>
                </c:pt>
                <c:pt idx="3">
                  <c:v>2021 m.</c:v>
                </c:pt>
                <c:pt idx="4">
                  <c:v>2022 m. </c:v>
                </c:pt>
              </c:strCache>
            </c:strRef>
          </c:cat>
          <c:val>
            <c:numRef>
              <c:f>'W:\Svietimas\NAUJA STRUKTŪRA\STATISTIKA\Švietimo stebėsenos rodikliai\2022-2023 m.m\[Nevalstybinės įstaigos.xlsx]Page1'!$J$5:$N$5</c:f>
              <c:numCache>
                <c:formatCode>General</c:formatCode>
                <c:ptCount val="5"/>
                <c:pt idx="0">
                  <c:v>8</c:v>
                </c:pt>
                <c:pt idx="1">
                  <c:v>11</c:v>
                </c:pt>
                <c:pt idx="2">
                  <c:v>11</c:v>
                </c:pt>
                <c:pt idx="3">
                  <c:v>12</c:v>
                </c:pt>
                <c:pt idx="4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A2-4B0D-8344-7E5D734E8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7643400"/>
        <c:axId val="517649632"/>
      </c:lineChart>
      <c:catAx>
        <c:axId val="517643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17649632"/>
        <c:crosses val="autoZero"/>
        <c:auto val="1"/>
        <c:lblAlgn val="ctr"/>
        <c:lblOffset val="100"/>
        <c:noMultiLvlLbl val="0"/>
      </c:catAx>
      <c:valAx>
        <c:axId val="51764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17643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Lentelė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778807"/>
              </p:ext>
            </p:extLst>
          </p:nvPr>
        </p:nvGraphicFramePr>
        <p:xfrm>
          <a:off x="1327638" y="1222131"/>
          <a:ext cx="7376747" cy="4559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6817">
                  <a:extLst>
                    <a:ext uri="{9D8B030D-6E8A-4147-A177-3AD203B41FA5}">
                      <a16:colId xmlns:a16="http://schemas.microsoft.com/office/drawing/2014/main" val="1219927667"/>
                    </a:ext>
                  </a:extLst>
                </a:gridCol>
                <a:gridCol w="873986">
                  <a:extLst>
                    <a:ext uri="{9D8B030D-6E8A-4147-A177-3AD203B41FA5}">
                      <a16:colId xmlns:a16="http://schemas.microsoft.com/office/drawing/2014/main" val="1389002710"/>
                    </a:ext>
                  </a:extLst>
                </a:gridCol>
                <a:gridCol w="873986">
                  <a:extLst>
                    <a:ext uri="{9D8B030D-6E8A-4147-A177-3AD203B41FA5}">
                      <a16:colId xmlns:a16="http://schemas.microsoft.com/office/drawing/2014/main" val="536096576"/>
                    </a:ext>
                  </a:extLst>
                </a:gridCol>
                <a:gridCol w="873986">
                  <a:extLst>
                    <a:ext uri="{9D8B030D-6E8A-4147-A177-3AD203B41FA5}">
                      <a16:colId xmlns:a16="http://schemas.microsoft.com/office/drawing/2014/main" val="3636528064"/>
                    </a:ext>
                  </a:extLst>
                </a:gridCol>
                <a:gridCol w="873986">
                  <a:extLst>
                    <a:ext uri="{9D8B030D-6E8A-4147-A177-3AD203B41FA5}">
                      <a16:colId xmlns:a16="http://schemas.microsoft.com/office/drawing/2014/main" val="1100917479"/>
                    </a:ext>
                  </a:extLst>
                </a:gridCol>
                <a:gridCol w="873986">
                  <a:extLst>
                    <a:ext uri="{9D8B030D-6E8A-4147-A177-3AD203B41FA5}">
                      <a16:colId xmlns:a16="http://schemas.microsoft.com/office/drawing/2014/main" val="1704093174"/>
                    </a:ext>
                  </a:extLst>
                </a:gridCol>
              </a:tblGrid>
              <a:tr h="646461"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b="1" u="none" strike="noStrike">
                          <a:effectLst/>
                        </a:rPr>
                        <a:t>Įstaigos tipas</a:t>
                      </a:r>
                      <a:endParaRPr lang="lt-LT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b="1" u="none" strike="noStrike">
                          <a:effectLst/>
                        </a:rPr>
                        <a:t>2018 m.</a:t>
                      </a:r>
                      <a:endParaRPr lang="lt-LT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b="1" u="none" strike="noStrike">
                          <a:effectLst/>
                        </a:rPr>
                        <a:t>2019 m.</a:t>
                      </a:r>
                      <a:endParaRPr lang="lt-LT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b="1" u="none" strike="noStrike">
                          <a:effectLst/>
                        </a:rPr>
                        <a:t>2020 m.</a:t>
                      </a:r>
                      <a:endParaRPr lang="lt-LT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b="1" u="none" strike="noStrike">
                          <a:effectLst/>
                        </a:rPr>
                        <a:t>2021 m.</a:t>
                      </a:r>
                      <a:endParaRPr lang="lt-LT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b="1" u="none" strike="noStrike" dirty="0">
                          <a:effectLst/>
                        </a:rPr>
                        <a:t>2022 m.</a:t>
                      </a:r>
                      <a:endParaRPr lang="lt-LT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7203613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400" u="none" strike="noStrike">
                          <a:effectLst/>
                        </a:rPr>
                        <a:t>Lopšeliai-darželiai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73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74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74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74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74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164983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400" u="none" strike="noStrike">
                          <a:effectLst/>
                        </a:rPr>
                        <a:t>Vaikų darželiai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4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4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4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35081762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400" u="none" strike="noStrike">
                          <a:effectLst/>
                        </a:rPr>
                        <a:t>Darželiai-mokyklos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4969563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400" u="none" strike="noStrike">
                          <a:effectLst/>
                        </a:rPr>
                        <a:t>Pradinės mokyklos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9107921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400" u="none" strike="noStrike">
                          <a:effectLst/>
                        </a:rPr>
                        <a:t>Progimnazijos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3484665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400" u="none" strike="noStrike">
                          <a:effectLst/>
                        </a:rPr>
                        <a:t>Pagrindinės mokyklos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-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-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lt-LT" sz="1400" u="none" strike="noStrike">
                          <a:effectLst/>
                        </a:rPr>
                        <a:t> 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47637631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400" u="none" strike="noStrike">
                          <a:effectLst/>
                        </a:rPr>
                        <a:t>Daugiafunkciai centrai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92759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400" u="none" strike="noStrike">
                          <a:effectLst/>
                        </a:rPr>
                        <a:t>Suaugusiųjų mokyklos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8415623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400" u="none" strike="noStrike">
                          <a:effectLst/>
                        </a:rPr>
                        <a:t>Gimnazijos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21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21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21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21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20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7237640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400" u="none" strike="noStrike">
                          <a:effectLst/>
                        </a:rPr>
                        <a:t>Specialiosios įstaigos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3498369"/>
                  </a:ext>
                </a:extLst>
              </a:tr>
              <a:tr h="558640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400" u="none" strike="noStrike">
                          <a:effectLst/>
                        </a:rPr>
                        <a:t>Neformaliojo švietimo įstaigos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11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400" u="none" strike="noStrike">
                          <a:effectLst/>
                        </a:rPr>
                        <a:t>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582702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400" b="1" u="none" strike="noStrike">
                          <a:effectLst/>
                        </a:rPr>
                        <a:t>Iš viso švietimo įstaigų</a:t>
                      </a:r>
                      <a:endParaRPr lang="lt-LT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400" b="1" u="none" strike="noStrike">
                          <a:effectLst/>
                        </a:rPr>
                        <a:t>153</a:t>
                      </a:r>
                      <a:endParaRPr lang="lt-LT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400" b="1" u="none" strike="noStrike">
                          <a:effectLst/>
                        </a:rPr>
                        <a:t>151</a:t>
                      </a:r>
                      <a:endParaRPr lang="lt-LT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400" b="1" u="none" strike="noStrike" dirty="0">
                          <a:effectLst/>
                        </a:rPr>
                        <a:t>151</a:t>
                      </a:r>
                      <a:endParaRPr lang="lt-LT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400" b="1" u="none" strike="noStrike">
                          <a:effectLst/>
                        </a:rPr>
                        <a:t>148</a:t>
                      </a:r>
                      <a:endParaRPr lang="lt-LT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400" b="1" u="none" strike="noStrike" dirty="0">
                          <a:effectLst/>
                        </a:rPr>
                        <a:t>145</a:t>
                      </a:r>
                      <a:endParaRPr lang="lt-LT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98745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97977" y="325316"/>
            <a:ext cx="6949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/>
              <a:t>2. Švietimo įstaigų tinklas ir jų skaičius pagal įstaigų tipus, priklausomybę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8102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746574"/>
              </p:ext>
            </p:extLst>
          </p:nvPr>
        </p:nvGraphicFramePr>
        <p:xfrm>
          <a:off x="175847" y="1160585"/>
          <a:ext cx="8827476" cy="4844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576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3460102"/>
              </p:ext>
            </p:extLst>
          </p:nvPr>
        </p:nvGraphicFramePr>
        <p:xfrm>
          <a:off x="1151791" y="1274885"/>
          <a:ext cx="6770077" cy="445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5905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3977649"/>
              </p:ext>
            </p:extLst>
          </p:nvPr>
        </p:nvGraphicFramePr>
        <p:xfrm>
          <a:off x="905608" y="1028700"/>
          <a:ext cx="7438291" cy="4835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4474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802</TotalTime>
  <Words>124</Words>
  <Application>Microsoft Office PowerPoint</Application>
  <PresentationFormat>Demonstracija ekrane (4:3)</PresentationFormat>
  <Paragraphs>82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„PowerPoint“ pateiktis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44</cp:revision>
  <dcterms:created xsi:type="dcterms:W3CDTF">2019-11-25T17:02:43Z</dcterms:created>
  <dcterms:modified xsi:type="dcterms:W3CDTF">2023-03-17T09:18:03Z</dcterms:modified>
</cp:coreProperties>
</file>